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667" autoAdjust="0"/>
  </p:normalViewPr>
  <p:slideViewPr>
    <p:cSldViewPr>
      <p:cViewPr varScale="1">
        <p:scale>
          <a:sx n="75" d="100"/>
          <a:sy n="75" d="100"/>
        </p:scale>
        <p:origin x="-10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470F49-66A1-41C1-8A11-0E85CB43B1B0}" type="datetimeFigureOut">
              <a:rPr lang="en-US" smtClean="0"/>
              <a:pPr/>
              <a:t>11/21/2008</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147FAF-A154-43A0-9D04-2322EE4979C1}" type="slidenum">
              <a:rPr lang="en-SG" smtClean="0"/>
              <a:pPr/>
              <a:t>‹#›</a:t>
            </a:fld>
            <a:endParaRPr lang="en-SG"/>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SG" dirty="0"/>
          </a:p>
        </p:txBody>
      </p:sp>
      <p:sp>
        <p:nvSpPr>
          <p:cNvPr id="4" name="Slide Number Placeholder 3"/>
          <p:cNvSpPr>
            <a:spLocks noGrp="1"/>
          </p:cNvSpPr>
          <p:nvPr>
            <p:ph type="sldNum" sz="quarter" idx="10"/>
          </p:nvPr>
        </p:nvSpPr>
        <p:spPr/>
        <p:txBody>
          <a:bodyPr/>
          <a:lstStyle/>
          <a:p>
            <a:fld id="{0B147FAF-A154-43A0-9D04-2322EE4979C1}" type="slidenum">
              <a:rPr lang="en-SG" smtClean="0"/>
              <a:pPr/>
              <a:t>1</a:t>
            </a:fld>
            <a:endParaRPr lang="en-S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SG" dirty="0"/>
          </a:p>
        </p:txBody>
      </p:sp>
      <p:sp>
        <p:nvSpPr>
          <p:cNvPr id="4" name="Slide Number Placeholder 3"/>
          <p:cNvSpPr>
            <a:spLocks noGrp="1"/>
          </p:cNvSpPr>
          <p:nvPr>
            <p:ph type="sldNum" sz="quarter" idx="10"/>
          </p:nvPr>
        </p:nvSpPr>
        <p:spPr/>
        <p:txBody>
          <a:bodyPr/>
          <a:lstStyle/>
          <a:p>
            <a:fld id="{0B147FAF-A154-43A0-9D04-2322EE4979C1}" type="slidenum">
              <a:rPr lang="en-SG" smtClean="0"/>
              <a:pPr/>
              <a:t>17</a:t>
            </a:fld>
            <a:endParaRPr lang="en-S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FF76C-FD65-4435-AC3B-812C86B5D9BC}" type="datetimeFigureOut">
              <a:rPr lang="en-US" smtClean="0"/>
              <a:pPr/>
              <a:t>11/21/2008</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39A266C7-7517-4BCF-B533-FCC0FBB00086}" type="slidenum">
              <a:rPr lang="en-SG" smtClean="0"/>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FF76C-FD65-4435-AC3B-812C86B5D9BC}" type="datetimeFigureOut">
              <a:rPr lang="en-US" smtClean="0"/>
              <a:pPr/>
              <a:t>11/21/2008</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A266C7-7517-4BCF-B533-FCC0FBB00086}"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39.png"/><Relationship Id="rId7" Type="http://schemas.openxmlformats.org/officeDocument/2006/relationships/image" Target="../media/image43.png"/><Relationship Id="rId2" Type="http://schemas.openxmlformats.org/officeDocument/2006/relationships/image" Target="../media/image38.png"/><Relationship Id="rId1" Type="http://schemas.openxmlformats.org/officeDocument/2006/relationships/slideLayout" Target="../slideLayouts/slideLayout7.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12.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png"/><Relationship Id="rId1" Type="http://schemas.openxmlformats.org/officeDocument/2006/relationships/slideLayout" Target="../slideLayouts/slideLayout1.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s>
</file>

<file path=ppt/slides/_rels/slide13.xml.rels><?xml version="1.0" encoding="UTF-8" standalone="yes"?>
<Relationships xmlns="http://schemas.openxmlformats.org/package/2006/relationships"><Relationship Id="rId8" Type="http://schemas.openxmlformats.org/officeDocument/2006/relationships/image" Target="../media/image56.png"/><Relationship Id="rId13" Type="http://schemas.openxmlformats.org/officeDocument/2006/relationships/image" Target="../media/image61.png"/><Relationship Id="rId3" Type="http://schemas.openxmlformats.org/officeDocument/2006/relationships/image" Target="../media/image50.png"/><Relationship Id="rId7" Type="http://schemas.openxmlformats.org/officeDocument/2006/relationships/image" Target="../media/image55.png"/><Relationship Id="rId12" Type="http://schemas.openxmlformats.org/officeDocument/2006/relationships/image" Target="../media/image60.png"/><Relationship Id="rId2" Type="http://schemas.openxmlformats.org/officeDocument/2006/relationships/image" Target="../media/image52.png"/><Relationship Id="rId1" Type="http://schemas.openxmlformats.org/officeDocument/2006/relationships/slideLayout" Target="../slideLayouts/slideLayout7.xml"/><Relationship Id="rId6" Type="http://schemas.openxmlformats.org/officeDocument/2006/relationships/image" Target="../media/image54.png"/><Relationship Id="rId11" Type="http://schemas.openxmlformats.org/officeDocument/2006/relationships/image" Target="../media/image59.png"/><Relationship Id="rId5" Type="http://schemas.openxmlformats.org/officeDocument/2006/relationships/image" Target="../media/image53.png"/><Relationship Id="rId10" Type="http://schemas.openxmlformats.org/officeDocument/2006/relationships/image" Target="../media/image58.png"/><Relationship Id="rId4" Type="http://schemas.openxmlformats.org/officeDocument/2006/relationships/image" Target="../media/image49.png"/><Relationship Id="rId9" Type="http://schemas.openxmlformats.org/officeDocument/2006/relationships/image" Target="../media/image57.png"/><Relationship Id="rId14" Type="http://schemas.openxmlformats.org/officeDocument/2006/relationships/image" Target="../media/image62.png"/></Relationships>
</file>

<file path=ppt/slides/_rels/slide14.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70.png"/><Relationship Id="rId13" Type="http://schemas.openxmlformats.org/officeDocument/2006/relationships/image" Target="../media/image73.png"/><Relationship Id="rId3" Type="http://schemas.openxmlformats.org/officeDocument/2006/relationships/image" Target="../media/image66.png"/><Relationship Id="rId7" Type="http://schemas.openxmlformats.org/officeDocument/2006/relationships/image" Target="../media/image69.png"/><Relationship Id="rId12" Type="http://schemas.openxmlformats.org/officeDocument/2006/relationships/image" Target="../media/image72.png"/><Relationship Id="rId2" Type="http://schemas.openxmlformats.org/officeDocument/2006/relationships/image" Target="../media/image65.png"/><Relationship Id="rId1" Type="http://schemas.openxmlformats.org/officeDocument/2006/relationships/slideLayout" Target="../slideLayouts/slideLayout7.xml"/><Relationship Id="rId6" Type="http://schemas.openxmlformats.org/officeDocument/2006/relationships/image" Target="../media/image48.png"/><Relationship Id="rId11" Type="http://schemas.openxmlformats.org/officeDocument/2006/relationships/image" Target="../media/image71.png"/><Relationship Id="rId5" Type="http://schemas.openxmlformats.org/officeDocument/2006/relationships/image" Target="../media/image68.png"/><Relationship Id="rId10" Type="http://schemas.openxmlformats.org/officeDocument/2006/relationships/image" Target="../media/image61.png"/><Relationship Id="rId4" Type="http://schemas.openxmlformats.org/officeDocument/2006/relationships/image" Target="../media/image67.png"/><Relationship Id="rId9" Type="http://schemas.openxmlformats.org/officeDocument/2006/relationships/image" Target="../media/image62.png"/></Relationships>
</file>

<file path=ppt/slides/_rels/slide16.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74.png"/><Relationship Id="rId1" Type="http://schemas.openxmlformats.org/officeDocument/2006/relationships/slideLayout" Target="../slideLayouts/slideLayout7.xml"/><Relationship Id="rId5" Type="http://schemas.openxmlformats.org/officeDocument/2006/relationships/image" Target="../media/image76.png"/><Relationship Id="rId4" Type="http://schemas.openxmlformats.org/officeDocument/2006/relationships/image" Target="../media/image75.png"/></Relationships>
</file>

<file path=ppt/slides/_rels/slide17.xml.rels><?xml version="1.0" encoding="UTF-8" standalone="yes"?>
<Relationships xmlns="http://schemas.openxmlformats.org/package/2006/relationships"><Relationship Id="rId8" Type="http://schemas.openxmlformats.org/officeDocument/2006/relationships/image" Target="../media/image81.png"/><Relationship Id="rId3" Type="http://schemas.openxmlformats.org/officeDocument/2006/relationships/image" Target="../media/image38.png"/><Relationship Id="rId7" Type="http://schemas.openxmlformats.org/officeDocument/2006/relationships/image" Target="../media/image80.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9.png"/><Relationship Id="rId11" Type="http://schemas.openxmlformats.org/officeDocument/2006/relationships/image" Target="../media/image84.png"/><Relationship Id="rId5" Type="http://schemas.openxmlformats.org/officeDocument/2006/relationships/image" Target="../media/image78.png"/><Relationship Id="rId10" Type="http://schemas.openxmlformats.org/officeDocument/2006/relationships/image" Target="../media/image83.png"/><Relationship Id="rId4" Type="http://schemas.openxmlformats.org/officeDocument/2006/relationships/image" Target="../media/image77.png"/><Relationship Id="rId9" Type="http://schemas.openxmlformats.org/officeDocument/2006/relationships/image" Target="../media/image82.png"/></Relationships>
</file>

<file path=ppt/slides/_rels/slide18.xml.rels><?xml version="1.0" encoding="UTF-8" standalone="yes"?>
<Relationships xmlns="http://schemas.openxmlformats.org/package/2006/relationships"><Relationship Id="rId2" Type="http://schemas.openxmlformats.org/officeDocument/2006/relationships/image" Target="../media/image8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6.png"/><Relationship Id="rId2" Type="http://schemas.openxmlformats.org/officeDocument/2006/relationships/image" Target="../media/image79.png"/><Relationship Id="rId1" Type="http://schemas.openxmlformats.org/officeDocument/2006/relationships/slideLayout" Target="../slideLayouts/slideLayout1.xml"/><Relationship Id="rId5" Type="http://schemas.openxmlformats.org/officeDocument/2006/relationships/image" Target="../media/image88.png"/><Relationship Id="rId4" Type="http://schemas.openxmlformats.org/officeDocument/2006/relationships/image" Target="../media/image8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image" Target="../media/image89.png"/><Relationship Id="rId1" Type="http://schemas.openxmlformats.org/officeDocument/2006/relationships/slideLayout" Target="../slideLayouts/slideLayout7.xml"/><Relationship Id="rId5" Type="http://schemas.openxmlformats.org/officeDocument/2006/relationships/image" Target="../media/image91.png"/><Relationship Id="rId4" Type="http://schemas.openxmlformats.org/officeDocument/2006/relationships/image" Target="../media/image90.png"/></Relationships>
</file>

<file path=ppt/slides/_rels/slide22.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image" Target="../media/image92.png"/><Relationship Id="rId1" Type="http://schemas.openxmlformats.org/officeDocument/2006/relationships/slideLayout" Target="../slideLayouts/slideLayout7.xml"/><Relationship Id="rId6" Type="http://schemas.openxmlformats.org/officeDocument/2006/relationships/image" Target="../media/image95.png"/><Relationship Id="rId5" Type="http://schemas.openxmlformats.org/officeDocument/2006/relationships/image" Target="../media/image94.png"/><Relationship Id="rId4" Type="http://schemas.openxmlformats.org/officeDocument/2006/relationships/image" Target="../media/image93.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6.png"/><Relationship Id="rId7" Type="http://schemas.openxmlformats.org/officeDocument/2006/relationships/image" Target="../media/image29.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3.png"/></Relationships>
</file>

<file path=ppt/slides/_rels/slide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 Id="rId4" Type="http://schemas.openxmlformats.org/officeDocument/2006/relationships/image" Target="../media/image3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0"/>
            <a:ext cx="7772400" cy="1457334"/>
          </a:xfrm>
        </p:spPr>
        <p:txBody>
          <a:bodyPr/>
          <a:lstStyle/>
          <a:p>
            <a:r>
              <a:rPr lang="en-US" dirty="0" smtClean="0"/>
              <a:t>Chapter 2</a:t>
            </a:r>
            <a:br>
              <a:rPr lang="en-US" dirty="0" smtClean="0"/>
            </a:br>
            <a:r>
              <a:rPr lang="en-US" dirty="0" smtClean="0"/>
              <a:t>Simple Thermodynamics Systems</a:t>
            </a:r>
            <a:endParaRPr lang="en-SG" dirty="0"/>
          </a:p>
        </p:txBody>
      </p:sp>
      <p:sp>
        <p:nvSpPr>
          <p:cNvPr id="3" name="Subtitle 2"/>
          <p:cNvSpPr>
            <a:spLocks noGrp="1"/>
          </p:cNvSpPr>
          <p:nvPr>
            <p:ph type="subTitle" idx="1"/>
          </p:nvPr>
        </p:nvSpPr>
        <p:spPr>
          <a:xfrm>
            <a:off x="0" y="1500174"/>
            <a:ext cx="9144000" cy="5357826"/>
          </a:xfrm>
        </p:spPr>
        <p:txBody>
          <a:bodyPr>
            <a:normAutofit/>
          </a:bodyPr>
          <a:lstStyle/>
          <a:p>
            <a:pPr algn="l"/>
            <a:r>
              <a:rPr lang="en-US" sz="2400" dirty="0" smtClean="0">
                <a:solidFill>
                  <a:schemeClr val="tx1"/>
                </a:solidFill>
                <a:cs typeface="Times New Roman" pitchFamily="18" charset="0"/>
              </a:rPr>
              <a:t>Problems</a:t>
            </a:r>
            <a:endParaRPr lang="en-US" sz="2400" dirty="0" smtClean="0">
              <a:solidFill>
                <a:schemeClr val="tx1"/>
              </a:solidFill>
              <a:latin typeface="Cambria Math" pitchFamily="18" charset="0"/>
              <a:ea typeface="Cambria Math" pitchFamily="18" charset="0"/>
              <a:cs typeface="Times New Roman" pitchFamily="18" charset="0"/>
            </a:endParaRPr>
          </a:p>
          <a:p>
            <a:pPr algn="l"/>
            <a:r>
              <a:rPr lang="en-US" sz="2400" dirty="0" smtClean="0">
                <a:solidFill>
                  <a:schemeClr val="tx1"/>
                </a:solidFill>
                <a:latin typeface="Cambria Math" pitchFamily="18" charset="0"/>
                <a:ea typeface="Cambria Math" pitchFamily="18" charset="0"/>
                <a:cs typeface="Times New Roman" pitchFamily="18" charset="0"/>
              </a:rPr>
              <a:t>2.1. 	The equation of state of an ideal gas is  PV=nRT , </a:t>
            </a:r>
          </a:p>
          <a:p>
            <a:pPr algn="l"/>
            <a:r>
              <a:rPr lang="en-US" sz="2400" dirty="0">
                <a:solidFill>
                  <a:schemeClr val="tx1"/>
                </a:solidFill>
                <a:latin typeface="Cambria Math" pitchFamily="18" charset="0"/>
                <a:ea typeface="Cambria Math" pitchFamily="18" charset="0"/>
                <a:cs typeface="Times New Roman" pitchFamily="18" charset="0"/>
              </a:rPr>
              <a:t>	</a:t>
            </a:r>
            <a:r>
              <a:rPr lang="en-US" sz="2400" dirty="0" smtClean="0">
                <a:solidFill>
                  <a:schemeClr val="tx1"/>
                </a:solidFill>
                <a:latin typeface="Cambria Math" pitchFamily="18" charset="0"/>
                <a:ea typeface="Cambria Math" pitchFamily="18" charset="0"/>
                <a:cs typeface="Times New Roman" pitchFamily="18" charset="0"/>
              </a:rPr>
              <a:t> where n and R are constants.</a:t>
            </a:r>
          </a:p>
          <a:p>
            <a:pPr marL="457200" indent="-457200" algn="l">
              <a:buAutoNum type="alphaLcParenR"/>
            </a:pPr>
            <a:r>
              <a:rPr lang="en-US" sz="2400" dirty="0" smtClean="0">
                <a:solidFill>
                  <a:schemeClr val="tx1"/>
                </a:solidFill>
                <a:latin typeface="Cambria Math" pitchFamily="18" charset="0"/>
                <a:ea typeface="Cambria Math" pitchFamily="18" charset="0"/>
                <a:cs typeface="Times New Roman" pitchFamily="18" charset="0"/>
              </a:rPr>
              <a:t>Show that the volume expansivity </a:t>
            </a:r>
            <a:r>
              <a:rPr lang="el-GR" sz="2400" dirty="0" smtClean="0">
                <a:solidFill>
                  <a:schemeClr val="tx1"/>
                </a:solidFill>
                <a:latin typeface="Cambria Math" pitchFamily="18" charset="0"/>
                <a:ea typeface="Cambria Math" pitchFamily="18" charset="0"/>
                <a:cs typeface="Times New Roman" pitchFamily="18" charset="0"/>
              </a:rPr>
              <a:t>β</a:t>
            </a:r>
            <a:r>
              <a:rPr lang="en-US" sz="2400" dirty="0" smtClean="0">
                <a:solidFill>
                  <a:schemeClr val="tx1"/>
                </a:solidFill>
                <a:latin typeface="Cambria Math" pitchFamily="18" charset="0"/>
                <a:ea typeface="Cambria Math" pitchFamily="18" charset="0"/>
                <a:cs typeface="Times New Roman" pitchFamily="18" charset="0"/>
              </a:rPr>
              <a:t> is equal to 1/T.</a:t>
            </a:r>
          </a:p>
          <a:p>
            <a:pPr marL="457200" indent="-457200" algn="l">
              <a:buAutoNum type="alphaLcParenR"/>
            </a:pPr>
            <a:r>
              <a:rPr lang="en-US" sz="2400" dirty="0" smtClean="0">
                <a:solidFill>
                  <a:schemeClr val="tx1"/>
                </a:solidFill>
                <a:latin typeface="Cambria Math" pitchFamily="18" charset="0"/>
                <a:ea typeface="Cambria Math" pitchFamily="18" charset="0"/>
                <a:cs typeface="Times New Roman" pitchFamily="18" charset="0"/>
              </a:rPr>
              <a:t>Show that the ospthermal compressibility </a:t>
            </a:r>
            <a:r>
              <a:rPr lang="el-GR" sz="2400" dirty="0" smtClean="0">
                <a:solidFill>
                  <a:schemeClr val="tx1"/>
                </a:solidFill>
                <a:latin typeface="Cambria Math" pitchFamily="18" charset="0"/>
                <a:ea typeface="Cambria Math" pitchFamily="18" charset="0"/>
                <a:cs typeface="Times New Roman" pitchFamily="18" charset="0"/>
              </a:rPr>
              <a:t>κ</a:t>
            </a:r>
            <a:r>
              <a:rPr lang="en-US" sz="2400" dirty="0" smtClean="0">
                <a:solidFill>
                  <a:schemeClr val="tx1"/>
                </a:solidFill>
                <a:latin typeface="Cambria Math" pitchFamily="18" charset="0"/>
                <a:ea typeface="Cambria Math" pitchFamily="18" charset="0"/>
                <a:cs typeface="Times New Roman" pitchFamily="18" charset="0"/>
              </a:rPr>
              <a:t> is equal to 1/P.</a:t>
            </a:r>
            <a:endParaRPr lang="en-US" sz="2400" dirty="0">
              <a:solidFill>
                <a:schemeClr val="tx1"/>
              </a:solidFill>
              <a:latin typeface="Cambria Math" pitchFamily="18" charset="0"/>
              <a:ea typeface="Cambria Math" pitchFamily="18" charset="0"/>
              <a:cs typeface="Times New Roman" pitchFamily="18" charset="0"/>
            </a:endParaRPr>
          </a:p>
          <a:p>
            <a:pPr marL="457200" indent="-457200" algn="l">
              <a:buAutoNum type="alphaLcParenR"/>
            </a:pPr>
            <a:endParaRPr lang="en-US" sz="2400" dirty="0" smtClean="0">
              <a:solidFill>
                <a:schemeClr val="tx1"/>
              </a:solidFill>
              <a:latin typeface="Cambria Math" pitchFamily="18" charset="0"/>
              <a:ea typeface="Cambria Math" pitchFamily="18" charset="0"/>
              <a:cs typeface="Times New Roman" pitchFamily="18" charset="0"/>
            </a:endParaRPr>
          </a:p>
          <a:p>
            <a:pPr marL="457200" indent="-457200" algn="l"/>
            <a:r>
              <a:rPr lang="en-US" sz="2400" dirty="0" smtClean="0">
                <a:solidFill>
                  <a:schemeClr val="tx1"/>
                </a:solidFill>
                <a:latin typeface="Cambria Math" pitchFamily="18" charset="0"/>
                <a:ea typeface="Cambria Math" pitchFamily="18" charset="0"/>
                <a:cs typeface="Times New Roman" pitchFamily="18" charset="0"/>
              </a:rPr>
              <a:t>Solutions:</a:t>
            </a:r>
          </a:p>
          <a:p>
            <a:pPr marL="457200" indent="-457200" algn="l"/>
            <a:r>
              <a:rPr lang="en-US" sz="2400" dirty="0" smtClean="0">
                <a:solidFill>
                  <a:schemeClr val="tx1"/>
                </a:solidFill>
                <a:latin typeface="Cambria Math" pitchFamily="18" charset="0"/>
                <a:ea typeface="Cambria Math" pitchFamily="18" charset="0"/>
                <a:cs typeface="Times New Roman" pitchFamily="18" charset="0"/>
              </a:rPr>
              <a:t>Define </a:t>
            </a:r>
            <a:r>
              <a:rPr lang="el-GR" sz="2400" dirty="0" smtClean="0">
                <a:solidFill>
                  <a:schemeClr val="tx1"/>
                </a:solidFill>
                <a:latin typeface="Cambria Math" pitchFamily="18" charset="0"/>
                <a:ea typeface="Cambria Math" pitchFamily="18" charset="0"/>
                <a:cs typeface="Times New Roman" pitchFamily="18" charset="0"/>
              </a:rPr>
              <a:t>β</a:t>
            </a:r>
            <a:r>
              <a:rPr lang="en-US" sz="2400" dirty="0" smtClean="0">
                <a:solidFill>
                  <a:schemeClr val="tx1"/>
                </a:solidFill>
                <a:latin typeface="Cambria Math" pitchFamily="18" charset="0"/>
                <a:ea typeface="Cambria Math" pitchFamily="18" charset="0"/>
                <a:cs typeface="Times New Roman" pitchFamily="18" charset="0"/>
              </a:rPr>
              <a:t> and </a:t>
            </a:r>
            <a:r>
              <a:rPr lang="el-GR" sz="2400" dirty="0" smtClean="0">
                <a:solidFill>
                  <a:schemeClr val="tx1"/>
                </a:solidFill>
                <a:latin typeface="Cambria Math" pitchFamily="18" charset="0"/>
                <a:ea typeface="Cambria Math" pitchFamily="18" charset="0"/>
                <a:cs typeface="Times New Roman" pitchFamily="18" charset="0"/>
              </a:rPr>
              <a:t>κ</a:t>
            </a:r>
            <a:r>
              <a:rPr lang="en-US" sz="2400" dirty="0" smtClean="0">
                <a:solidFill>
                  <a:schemeClr val="tx1"/>
                </a:solidFill>
                <a:latin typeface="Cambria Math" pitchFamily="18" charset="0"/>
                <a:ea typeface="Cambria Math" pitchFamily="18" charset="0"/>
                <a:cs typeface="Times New Roman" pitchFamily="18" charset="0"/>
              </a:rPr>
              <a:t>, </a:t>
            </a:r>
          </a:p>
          <a:p>
            <a:pPr marL="457200" indent="-457200" algn="l"/>
            <a:r>
              <a:rPr lang="en-US" sz="2400" dirty="0">
                <a:solidFill>
                  <a:schemeClr val="tx1"/>
                </a:solidFill>
                <a:latin typeface="Cambria Math" pitchFamily="18" charset="0"/>
                <a:ea typeface="Cambria Math" pitchFamily="18" charset="0"/>
                <a:cs typeface="Times New Roman" pitchFamily="18" charset="0"/>
              </a:rPr>
              <a:t> </a:t>
            </a:r>
            <a:r>
              <a:rPr lang="en-US" sz="2400" dirty="0" smtClean="0">
                <a:solidFill>
                  <a:schemeClr val="tx1"/>
                </a:solidFill>
                <a:latin typeface="Cambria Math" pitchFamily="18" charset="0"/>
                <a:ea typeface="Cambria Math" pitchFamily="18" charset="0"/>
                <a:cs typeface="Times New Roman" pitchFamily="18" charset="0"/>
              </a:rPr>
              <a:t>                                </a:t>
            </a:r>
          </a:p>
          <a:p>
            <a:pPr marL="457200" indent="-457200" algn="l"/>
            <a:r>
              <a:rPr lang="en-US" sz="2400" dirty="0">
                <a:solidFill>
                  <a:schemeClr val="tx1"/>
                </a:solidFill>
                <a:latin typeface="Cambria Math" pitchFamily="18" charset="0"/>
                <a:ea typeface="Cambria Math" pitchFamily="18" charset="0"/>
                <a:cs typeface="Times New Roman" pitchFamily="18" charset="0"/>
              </a:rPr>
              <a:t> </a:t>
            </a:r>
            <a:r>
              <a:rPr lang="en-US" sz="2400" dirty="0" smtClean="0">
                <a:solidFill>
                  <a:schemeClr val="tx1"/>
                </a:solidFill>
                <a:latin typeface="Cambria Math" pitchFamily="18" charset="0"/>
                <a:ea typeface="Cambria Math" pitchFamily="18" charset="0"/>
                <a:cs typeface="Times New Roman" pitchFamily="18" charset="0"/>
              </a:rPr>
              <a:t>                                     and                     </a:t>
            </a:r>
          </a:p>
          <a:p>
            <a:pPr marL="457200" indent="-457200" algn="l"/>
            <a:endParaRPr lang="en-US" sz="2400" dirty="0">
              <a:solidFill>
                <a:schemeClr val="tx1"/>
              </a:solidFill>
              <a:latin typeface="Cambria Math" pitchFamily="18" charset="0"/>
              <a:ea typeface="Cambria Math" pitchFamily="18" charset="0"/>
              <a:cs typeface="Times New Roman" pitchFamily="18" charset="0"/>
            </a:endParaRPr>
          </a:p>
          <a:p>
            <a:pPr marL="457200" indent="-457200" algn="l"/>
            <a:endParaRPr lang="en-US" sz="2400" dirty="0" smtClean="0">
              <a:solidFill>
                <a:schemeClr val="tx1"/>
              </a:solidFill>
              <a:latin typeface="Cambria Math" pitchFamily="18" charset="0"/>
              <a:ea typeface="Cambria Math" pitchFamily="18" charset="0"/>
              <a:cs typeface="Times New Roman" pitchFamily="18" charset="0"/>
            </a:endParaRPr>
          </a:p>
          <a:p>
            <a:pPr marL="457200" indent="-457200" algn="l"/>
            <a:endParaRPr lang="en-US" sz="2400" dirty="0">
              <a:solidFill>
                <a:schemeClr val="tx1"/>
              </a:solidFill>
              <a:latin typeface="Cambria Math" pitchFamily="18" charset="0"/>
              <a:ea typeface="Cambria Math" pitchFamily="18" charset="0"/>
              <a:cs typeface="Times New Roman" pitchFamily="18" charset="0"/>
            </a:endParaRPr>
          </a:p>
          <a:p>
            <a:pPr marL="457200" indent="-457200" algn="l"/>
            <a:endParaRPr lang="en-US" sz="2400" dirty="0" smtClean="0">
              <a:solidFill>
                <a:schemeClr val="tx1"/>
              </a:solidFill>
              <a:latin typeface="Cambria Math" pitchFamily="18" charset="0"/>
              <a:ea typeface="Cambria Math" pitchFamily="18" charset="0"/>
              <a:cs typeface="Times New Roman" pitchFamily="18" charset="0"/>
            </a:endParaRP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5286388"/>
            <a:ext cx="2039952" cy="798242"/>
          </a:xfrm>
          <a:prstGeom prst="rect">
            <a:avLst/>
          </a:prstGeom>
          <a:noFill/>
        </p:spPr>
      </p:pic>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643306" y="5286388"/>
            <a:ext cx="2270140" cy="78581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862322"/>
          </a:xfrm>
          <a:prstGeom prst="rect">
            <a:avLst/>
          </a:prstGeom>
          <a:noFill/>
        </p:spPr>
        <p:txBody>
          <a:bodyPr wrap="square" rtlCol="0">
            <a:spAutoFit/>
          </a:bodyPr>
          <a:lstStyle/>
          <a:p>
            <a:r>
              <a:rPr lang="en-US" sz="2000" dirty="0" smtClean="0">
                <a:latin typeface="Cambria Math" pitchFamily="18" charset="0"/>
                <a:ea typeface="Cambria Math" pitchFamily="18" charset="0"/>
              </a:rPr>
              <a:t>3.2 An adiabatic chamber with rigid walls consists of two compartments, one containing a gas and the other evacuated; the partition between the two compartments is suddenly removed. Is the work done during an infinitesimal portion of this process (called an adiabatic </a:t>
            </a:r>
            <a:r>
              <a:rPr lang="en-US" sz="2000" i="1" dirty="0" smtClean="0">
                <a:latin typeface="Cambria Math" pitchFamily="18" charset="0"/>
                <a:ea typeface="Cambria Math" pitchFamily="18" charset="0"/>
              </a:rPr>
              <a:t>free expansion</a:t>
            </a:r>
            <a:r>
              <a:rPr lang="en-US" sz="2000" dirty="0" smtClean="0">
                <a:latin typeface="Cambria Math" pitchFamily="18" charset="0"/>
                <a:ea typeface="Cambria Math" pitchFamily="18" charset="0"/>
              </a:rPr>
              <a:t> ) equal to P dV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Solutions:</a:t>
            </a:r>
          </a:p>
          <a:p>
            <a:r>
              <a:rPr lang="en-US" sz="2000" dirty="0" smtClean="0">
                <a:latin typeface="Cambria Math" pitchFamily="18" charset="0"/>
                <a:ea typeface="Cambria Math" pitchFamily="18" charset="0"/>
              </a:rPr>
              <a:t>No. During a free expansion of a gas, the heat transfer between the system and the surrounding, and the work done by the gas are both equals to zero. In other words, no work is done by the gas during a free expansion.</a:t>
            </a:r>
            <a:endParaRPr lang="en-SG" sz="2000" dirty="0">
              <a:latin typeface="Cambria Math" pitchFamily="18" charset="0"/>
              <a:ea typeface="Cambria Math"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940088"/>
          </a:xfrm>
          <a:prstGeom prst="rect">
            <a:avLst/>
          </a:prstGeom>
          <a:noFill/>
        </p:spPr>
        <p:txBody>
          <a:bodyPr wrap="square" rtlCol="0">
            <a:spAutoFit/>
          </a:bodyPr>
          <a:lstStyle/>
          <a:p>
            <a:r>
              <a:rPr lang="en-US" sz="2000" dirty="0" smtClean="0">
                <a:latin typeface="Cambria Math" pitchFamily="18" charset="0"/>
                <a:ea typeface="Cambria Math" pitchFamily="18" charset="0"/>
              </a:rPr>
              <a:t>3.3 a) Calculate the work done upon expansion of 1 mol of gas quasi-statically and                    isothermally from volume </a:t>
            </a:r>
            <a:r>
              <a:rPr lang="en-US" sz="2000" i="1" dirty="0" smtClean="0">
                <a:latin typeface="Cambria Math" pitchFamily="18" charset="0"/>
                <a:ea typeface="Cambria Math" pitchFamily="18" charset="0"/>
              </a:rPr>
              <a:t>vi</a:t>
            </a:r>
            <a:r>
              <a:rPr lang="en-US" sz="2000" dirty="0" smtClean="0">
                <a:latin typeface="Cambria Math" pitchFamily="18" charset="0"/>
                <a:ea typeface="Cambria Math" pitchFamily="18" charset="0"/>
              </a:rPr>
              <a:t> to volume </a:t>
            </a:r>
            <a:r>
              <a:rPr lang="en-US" sz="2000" i="1" dirty="0" smtClean="0">
                <a:latin typeface="Cambria Math" pitchFamily="18" charset="0"/>
                <a:ea typeface="Cambria Math" pitchFamily="18" charset="0"/>
              </a:rPr>
              <a:t>vf</a:t>
            </a:r>
            <a:r>
              <a:rPr lang="en-US" sz="2000" dirty="0" smtClean="0">
                <a:latin typeface="Cambria Math" pitchFamily="18" charset="0"/>
                <a:ea typeface="Cambria Math" pitchFamily="18" charset="0"/>
              </a:rPr>
              <a:t>, when the equation of state is            </a:t>
            </a:r>
          </a:p>
          <a:p>
            <a:r>
              <a:rPr lang="en-US" sz="2000" dirty="0" smtClean="0">
                <a:latin typeface="Cambria Math" pitchFamily="18" charset="0"/>
                <a:ea typeface="Cambria Math" pitchFamily="18" charset="0"/>
              </a:rPr>
              <a:t>                                                               , where a and b are the van der Waals constant.</a:t>
            </a:r>
          </a:p>
          <a:p>
            <a:r>
              <a:rPr lang="en-US" sz="2000" dirty="0" smtClean="0">
                <a:latin typeface="Cambria Math" pitchFamily="18" charset="0"/>
                <a:ea typeface="Cambria Math" pitchFamily="18" charset="0"/>
              </a:rPr>
              <a:t>      </a:t>
            </a:r>
          </a:p>
          <a:p>
            <a:r>
              <a:rPr lang="en-US" sz="2000" dirty="0" smtClean="0">
                <a:latin typeface="Cambria Math" pitchFamily="18" charset="0"/>
                <a:ea typeface="Cambria Math" pitchFamily="18" charset="0"/>
              </a:rPr>
              <a:t>       b) If a=1.4x10^9 N*m^4 and b=3.2x10^-5 m^3/mol, how much work is done when the gas expands from a volume of 10 liters to a volume of 22.4 liters at 20°C?</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Solutions:</a:t>
            </a:r>
          </a:p>
          <a:p>
            <a:r>
              <a:rPr lang="en-US" sz="2000" dirty="0" smtClean="0">
                <a:latin typeface="Cambria Math" pitchFamily="18" charset="0"/>
                <a:ea typeface="Cambria Math" pitchFamily="18" charset="0"/>
              </a:rPr>
              <a:t>a) From</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b)</a:t>
            </a:r>
            <a:endParaRPr lang="en-SG" sz="2000" dirty="0">
              <a:latin typeface="Cambria Math" pitchFamily="18" charset="0"/>
              <a:ea typeface="Cambria Math" pitchFamily="18"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112" tIns="914112" rIns="914112" bIns="914112" numCol="1" anchor="ctr" anchorCtr="0" compatLnSpc="1">
            <a:prstTxWarp prst="textNoShape">
              <a:avLst/>
            </a:prstTxWarp>
            <a:spAutoFit/>
          </a:bodyPr>
          <a:lstStyle/>
          <a:p>
            <a:endParaRPr lang="en-SG"/>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14348" y="642922"/>
            <a:ext cx="2476500" cy="571500"/>
          </a:xfrm>
          <a:prstGeom prst="rect">
            <a:avLst/>
          </a:prstGeom>
          <a:noFill/>
        </p:spPr>
      </p:pic>
      <p:sp>
        <p:nvSpPr>
          <p:cNvPr id="1027"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8"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71538" y="2428868"/>
            <a:ext cx="1866900" cy="657225"/>
          </a:xfrm>
          <a:prstGeom prst="rect">
            <a:avLst/>
          </a:prstGeom>
          <a:noFill/>
        </p:spPr>
      </p:pic>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0"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3143248"/>
            <a:ext cx="1676400" cy="742950"/>
          </a:xfrm>
          <a:prstGeom prst="rect">
            <a:avLst/>
          </a:prstGeom>
          <a:noFill/>
        </p:spPr>
      </p:pic>
      <p:sp>
        <p:nvSpPr>
          <p:cNvPr id="1032" name="Rectangle 8"/>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3"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71472" y="3857628"/>
            <a:ext cx="2428875" cy="742950"/>
          </a:xfrm>
          <a:prstGeom prst="rect">
            <a:avLst/>
          </a:prstGeom>
          <a:noFill/>
        </p:spPr>
      </p:pic>
      <p:sp>
        <p:nvSpPr>
          <p:cNvPr id="103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5" name="Picture 1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71472" y="4643446"/>
            <a:ext cx="2247900" cy="657225"/>
          </a:xfrm>
          <a:prstGeom prst="rect">
            <a:avLst/>
          </a:prstGeom>
          <a:noFill/>
        </p:spPr>
      </p:pic>
      <p:sp>
        <p:nvSpPr>
          <p:cNvPr id="1037" name="Rectangle 13"/>
          <p:cNvSpPr>
            <a:spLocks noChangeArrowheads="1"/>
          </p:cNvSpPr>
          <p:nvPr/>
        </p:nvSpPr>
        <p:spPr bwMode="auto">
          <a:xfrm>
            <a:off x="0" y="1114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8" name="Picture 1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428596" y="5357826"/>
            <a:ext cx="5181600" cy="733425"/>
          </a:xfrm>
          <a:prstGeom prst="rect">
            <a:avLst/>
          </a:prstGeom>
          <a:noFill/>
        </p:spPr>
      </p:pic>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40" name="Picture 16"/>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785786" y="6143644"/>
            <a:ext cx="1628775" cy="352425"/>
          </a:xfrm>
          <a:prstGeom prst="rect">
            <a:avLst/>
          </a:prstGeom>
          <a:noFill/>
        </p:spPr>
      </p:pic>
      <p:sp>
        <p:nvSpPr>
          <p:cNvPr id="1042" name="Rectangle 18"/>
          <p:cNvSpPr>
            <a:spLocks noChangeArrowheads="1"/>
          </p:cNvSpPr>
          <p:nvPr/>
        </p:nvSpPr>
        <p:spPr bwMode="auto">
          <a:xfrm>
            <a:off x="0" y="809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142983"/>
          </a:xfrm>
        </p:spPr>
        <p:txBody>
          <a:bodyPr>
            <a:normAutofit/>
          </a:bodyPr>
          <a:lstStyle/>
          <a:p>
            <a:r>
              <a:rPr lang="en-US" sz="3200" dirty="0" smtClean="0"/>
              <a:t>Chapter 4 </a:t>
            </a:r>
            <a:br>
              <a:rPr lang="en-US" sz="3200" dirty="0" smtClean="0"/>
            </a:br>
            <a:r>
              <a:rPr lang="en-US" sz="3200" dirty="0" smtClean="0"/>
              <a:t>Heat and First Law of Thermodynamics</a:t>
            </a:r>
            <a:endParaRPr lang="en-SG" sz="3200" dirty="0"/>
          </a:p>
        </p:txBody>
      </p:sp>
      <p:sp>
        <p:nvSpPr>
          <p:cNvPr id="3" name="Subtitle 2"/>
          <p:cNvSpPr>
            <a:spLocks noGrp="1"/>
          </p:cNvSpPr>
          <p:nvPr>
            <p:ph type="subTitle" idx="1"/>
          </p:nvPr>
        </p:nvSpPr>
        <p:spPr>
          <a:xfrm>
            <a:off x="0" y="1071546"/>
            <a:ext cx="9144000" cy="5786454"/>
          </a:xfrm>
        </p:spPr>
        <p:txBody>
          <a:bodyPr>
            <a:normAutofit/>
          </a:bodyPr>
          <a:lstStyle/>
          <a:p>
            <a:pPr algn="l"/>
            <a:r>
              <a:rPr lang="en-US" sz="2000" dirty="0" smtClean="0">
                <a:solidFill>
                  <a:schemeClr val="tx1"/>
                </a:solidFill>
                <a:latin typeface="Cambria Math" pitchFamily="18" charset="0"/>
                <a:ea typeface="Cambria Math" pitchFamily="18" charset="0"/>
              </a:rPr>
              <a:t>4.1 Regarding the internal energy of a hydrostatic system to be a function of T and P, derive the following equations:</a:t>
            </a:r>
          </a:p>
          <a:p>
            <a:pPr algn="l"/>
            <a:r>
              <a:rPr lang="en-US" sz="2000" dirty="0" smtClean="0">
                <a:solidFill>
                  <a:schemeClr val="tx1"/>
                </a:solidFill>
                <a:latin typeface="Cambria Math" pitchFamily="18" charset="0"/>
                <a:ea typeface="Cambria Math" pitchFamily="18" charset="0"/>
              </a:rPr>
              <a:t>a)</a:t>
            </a:r>
          </a:p>
          <a:p>
            <a:pPr algn="l"/>
            <a:endParaRPr lang="en-US" sz="2000" dirty="0" smtClean="0">
              <a:solidFill>
                <a:schemeClr val="tx1"/>
              </a:solidFill>
              <a:latin typeface="Cambria Math" pitchFamily="18" charset="0"/>
              <a:ea typeface="Cambria Math" pitchFamily="18" charset="0"/>
            </a:endParaRPr>
          </a:p>
          <a:p>
            <a:pPr algn="l"/>
            <a:r>
              <a:rPr lang="en-US" sz="2000" dirty="0" smtClean="0">
                <a:solidFill>
                  <a:schemeClr val="tx1"/>
                </a:solidFill>
                <a:latin typeface="Cambria Math" pitchFamily="18" charset="0"/>
                <a:ea typeface="Cambria Math" pitchFamily="18" charset="0"/>
              </a:rPr>
              <a:t>b)</a:t>
            </a:r>
          </a:p>
          <a:p>
            <a:pPr algn="l"/>
            <a:endParaRPr lang="en-US" sz="2000" dirty="0" smtClean="0">
              <a:solidFill>
                <a:schemeClr val="tx1"/>
              </a:solidFill>
              <a:latin typeface="Cambria Math" pitchFamily="18" charset="0"/>
              <a:ea typeface="Cambria Math" pitchFamily="18" charset="0"/>
            </a:endParaRPr>
          </a:p>
          <a:p>
            <a:pPr algn="l"/>
            <a:r>
              <a:rPr lang="en-US" sz="2000" dirty="0" smtClean="0">
                <a:solidFill>
                  <a:schemeClr val="tx1"/>
                </a:solidFill>
                <a:latin typeface="Cambria Math" pitchFamily="18" charset="0"/>
                <a:ea typeface="Cambria Math" pitchFamily="18" charset="0"/>
              </a:rPr>
              <a:t>c)</a:t>
            </a:r>
          </a:p>
          <a:p>
            <a:pPr algn="l"/>
            <a:endParaRPr lang="en-US" sz="2000" dirty="0" smtClean="0">
              <a:solidFill>
                <a:schemeClr val="tx1"/>
              </a:solidFill>
              <a:latin typeface="Cambria Math" pitchFamily="18" charset="0"/>
              <a:ea typeface="Cambria Math" pitchFamily="18" charset="0"/>
            </a:endParaRPr>
          </a:p>
          <a:p>
            <a:pPr algn="l"/>
            <a:r>
              <a:rPr lang="en-US" sz="2000" dirty="0" smtClean="0">
                <a:solidFill>
                  <a:schemeClr val="tx1"/>
                </a:solidFill>
                <a:latin typeface="Cambria Math" pitchFamily="18" charset="0"/>
                <a:ea typeface="Cambria Math" pitchFamily="18" charset="0"/>
              </a:rPr>
              <a:t>Solutions:</a:t>
            </a:r>
          </a:p>
          <a:p>
            <a:pPr marL="457200" indent="-457200" algn="l">
              <a:buAutoNum type="alphaLcParenR"/>
            </a:pPr>
            <a:r>
              <a:rPr lang="en-US" sz="2000" dirty="0" smtClean="0">
                <a:solidFill>
                  <a:schemeClr val="tx1"/>
                </a:solidFill>
                <a:latin typeface="Cambria Math" pitchFamily="18" charset="0"/>
                <a:ea typeface="Cambria Math" pitchFamily="18" charset="0"/>
              </a:rPr>
              <a:t>U=function of (T,P)</a:t>
            </a:r>
          </a:p>
          <a:p>
            <a:pPr marL="457200" indent="-457200" algn="l"/>
            <a:r>
              <a:rPr lang="en-US" sz="2000" dirty="0" smtClean="0">
                <a:solidFill>
                  <a:schemeClr val="tx1"/>
                </a:solidFill>
                <a:latin typeface="Cambria Math" pitchFamily="18" charset="0"/>
                <a:ea typeface="Cambria Math" pitchFamily="18" charset="0"/>
              </a:rPr>
              <a:t>                                                                                        (1)   </a:t>
            </a:r>
          </a:p>
          <a:p>
            <a:pPr marL="457200" indent="-457200" algn="l">
              <a:buAutoNum type="alphaLcParenR"/>
            </a:pPr>
            <a:endParaRPr lang="en-US" sz="2000" dirty="0" smtClean="0">
              <a:solidFill>
                <a:schemeClr val="tx1"/>
              </a:solidFill>
              <a:latin typeface="Cambria Math" pitchFamily="18" charset="0"/>
              <a:ea typeface="Cambria Math" pitchFamily="18" charset="0"/>
            </a:endParaRPr>
          </a:p>
          <a:p>
            <a:pPr marL="457200" indent="-457200" algn="l"/>
            <a:r>
              <a:rPr lang="en-US" sz="2000" dirty="0" smtClean="0">
                <a:solidFill>
                  <a:schemeClr val="tx1"/>
                </a:solidFill>
                <a:latin typeface="Cambria Math" pitchFamily="18" charset="0"/>
                <a:ea typeface="Cambria Math" pitchFamily="18" charset="0"/>
              </a:rPr>
              <a:t>      First law of Thermodynamics =&gt;                                                      (2)</a:t>
            </a:r>
          </a:p>
          <a:p>
            <a:pPr marL="457200" indent="-457200" algn="l"/>
            <a:r>
              <a:rPr lang="en-US" sz="2000" dirty="0" smtClean="0">
                <a:solidFill>
                  <a:schemeClr val="tx1"/>
                </a:solidFill>
                <a:latin typeface="Cambria Math" pitchFamily="18" charset="0"/>
                <a:ea typeface="Cambria Math" pitchFamily="18" charset="0"/>
              </a:rPr>
              <a:t>Substitute (2) into (1),</a:t>
            </a:r>
          </a:p>
          <a:p>
            <a:pPr marL="457200" indent="-457200" algn="l"/>
            <a:endParaRPr lang="en-US" sz="2000" dirty="0" smtClean="0">
              <a:solidFill>
                <a:schemeClr val="tx1"/>
              </a:solidFill>
              <a:latin typeface="Cambria Math" pitchFamily="18" charset="0"/>
              <a:ea typeface="Cambria Math" pitchFamily="18" charset="0"/>
            </a:endParaRPr>
          </a:p>
          <a:p>
            <a:pPr marL="457200" indent="-457200" algn="l">
              <a:buAutoNum type="alphaLcParenR"/>
            </a:pPr>
            <a:endParaRPr lang="en-SG" sz="2000" dirty="0">
              <a:solidFill>
                <a:schemeClr val="tx1"/>
              </a:solidFill>
              <a:latin typeface="Cambria Math" pitchFamily="18" charset="0"/>
              <a:ea typeface="Cambria Math" pitchFamily="18" charset="0"/>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9"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14324" y="2357430"/>
            <a:ext cx="2228850" cy="628650"/>
          </a:xfrm>
          <a:prstGeom prst="rect">
            <a:avLst/>
          </a:prstGeom>
          <a:noFill/>
        </p:spPr>
      </p:pic>
      <p:sp>
        <p:nvSpPr>
          <p:cNvPr id="1031" name="Rectangle 7"/>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2" name="Picture 8"/>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58" y="3143248"/>
            <a:ext cx="3200400" cy="676275"/>
          </a:xfrm>
          <a:prstGeom prst="rect">
            <a:avLst/>
          </a:prstGeom>
          <a:noFill/>
        </p:spPr>
      </p:pic>
      <p:sp>
        <p:nvSpPr>
          <p:cNvPr id="1034" name="Rectangle 10"/>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049"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8596" y="4643446"/>
            <a:ext cx="3267075" cy="628650"/>
          </a:xfrm>
          <a:prstGeom prst="rect">
            <a:avLst/>
          </a:prstGeom>
          <a:noFill/>
        </p:spPr>
      </p:pic>
      <p:sp>
        <p:nvSpPr>
          <p:cNvPr id="2051" name="Rectangle 3"/>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052"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286248" y="5429264"/>
            <a:ext cx="1762125" cy="342900"/>
          </a:xfrm>
          <a:prstGeom prst="rect">
            <a:avLst/>
          </a:prstGeom>
          <a:noFill/>
        </p:spPr>
      </p:pic>
      <p:sp>
        <p:nvSpPr>
          <p:cNvPr id="2054" name="Rectangle 6"/>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2057" name="Rectangle 9"/>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2060" name="Rectangle 12"/>
          <p:cNvSpPr>
            <a:spLocks noChangeArrowheads="1"/>
          </p:cNvSpPr>
          <p:nvPr/>
        </p:nvSpPr>
        <p:spPr bwMode="auto">
          <a:xfrm>
            <a:off x="0" y="1724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2"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061"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28596" y="1714488"/>
            <a:ext cx="3390900" cy="628650"/>
          </a:xfrm>
          <a:prstGeom prst="rect">
            <a:avLst/>
          </a:prstGeom>
          <a:noFill/>
        </p:spPr>
      </p:pic>
      <p:sp>
        <p:nvSpPr>
          <p:cNvPr id="2064"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063" name="Picture 1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857620" y="1728780"/>
            <a:ext cx="2971800" cy="628650"/>
          </a:xfrm>
          <a:prstGeom prst="rect">
            <a:avLst/>
          </a:prstGeom>
          <a:noFill/>
        </p:spPr>
      </p:pic>
      <p:cxnSp>
        <p:nvCxnSpPr>
          <p:cNvPr id="33" name="Straight Arrow Connector 32"/>
          <p:cNvCxnSpPr/>
          <p:nvPr/>
        </p:nvCxnSpPr>
        <p:spPr>
          <a:xfrm>
            <a:off x="6215074" y="5572140"/>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 name="Straight Arrow Connector 34"/>
          <p:cNvCxnSpPr/>
          <p:nvPr/>
        </p:nvCxnSpPr>
        <p:spPr>
          <a:xfrm>
            <a:off x="4000496" y="4927610"/>
            <a:ext cx="64294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066"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065" name="Picture 17"/>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285720" y="6143644"/>
            <a:ext cx="4048125" cy="628650"/>
          </a:xfrm>
          <a:prstGeom prst="rect">
            <a:avLst/>
          </a:prstGeom>
          <a:noFill/>
        </p:spPr>
      </p:pic>
      <p:sp>
        <p:nvSpPr>
          <p:cNvPr id="2067" name="Rectangle 19"/>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4282" y="357166"/>
            <a:ext cx="3228975" cy="628650"/>
          </a:xfrm>
          <a:prstGeom prst="rect">
            <a:avLst/>
          </a:prstGeom>
          <a:noFill/>
        </p:spPr>
      </p:pic>
      <p:pic>
        <p:nvPicPr>
          <p:cNvPr id="4"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671902" y="1357298"/>
            <a:ext cx="2971800" cy="628650"/>
          </a:xfrm>
          <a:prstGeom prst="rect">
            <a:avLst/>
          </a:prstGeom>
          <a:noFill/>
        </p:spPr>
      </p:pic>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73"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1357298"/>
            <a:ext cx="3390900" cy="628650"/>
          </a:xfrm>
          <a:prstGeom prst="rect">
            <a:avLst/>
          </a:prstGeom>
          <a:noFill/>
        </p:spPr>
      </p:pic>
      <p:sp>
        <p:nvSpPr>
          <p:cNvPr id="8" name="TextBox 7"/>
          <p:cNvSpPr txBox="1"/>
          <p:nvPr/>
        </p:nvSpPr>
        <p:spPr>
          <a:xfrm>
            <a:off x="0" y="0"/>
            <a:ext cx="9144000" cy="6863417"/>
          </a:xfrm>
          <a:prstGeom prst="rect">
            <a:avLst/>
          </a:prstGeom>
          <a:noFill/>
        </p:spPr>
        <p:txBody>
          <a:bodyPr wrap="square" rtlCol="0">
            <a:spAutoFit/>
          </a:bodyPr>
          <a:lstStyle/>
          <a:p>
            <a:r>
              <a:rPr lang="en-US" sz="2000" dirty="0" smtClean="0">
                <a:latin typeface="Cambria Math" pitchFamily="18" charset="0"/>
                <a:ea typeface="Cambria Math" pitchFamily="18" charset="0"/>
              </a:rPr>
              <a:t>For a hydrostatic system  or  PVT system,  we can write V as a function of T and P.</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By substituting dV into the second previous equation, we get</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b) At constant pressure, dP=0. By dividing dT to the previous equation, we get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Therofore,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c) At constant volume,</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a:t>
            </a:r>
          </a:p>
          <a:p>
            <a:r>
              <a:rPr lang="en-US" sz="2000" dirty="0" smtClean="0">
                <a:latin typeface="Cambria Math" pitchFamily="18" charset="0"/>
                <a:ea typeface="Cambria Math" pitchFamily="18" charset="0"/>
              </a:rPr>
              <a:t>Since,</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Therefore,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 </a:t>
            </a:r>
            <a:endParaRPr lang="en-SG" sz="2000" dirty="0">
              <a:latin typeface="Cambria Math" pitchFamily="18" charset="0"/>
              <a:ea typeface="Cambria Math" pitchFamily="18" charset="0"/>
            </a:endParaRPr>
          </a:p>
        </p:txBody>
      </p:sp>
      <p:sp>
        <p:nvSpPr>
          <p:cNvPr id="2867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75"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57158" y="2514598"/>
            <a:ext cx="3371850" cy="628650"/>
          </a:xfrm>
          <a:prstGeom prst="rect">
            <a:avLst/>
          </a:prstGeom>
          <a:noFill/>
        </p:spPr>
      </p:pic>
      <p:sp>
        <p:nvSpPr>
          <p:cNvPr id="28677" name="Rectangle 5"/>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78" name="Picture 6"/>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357686" y="2571744"/>
            <a:ext cx="1533525" cy="628650"/>
          </a:xfrm>
          <a:prstGeom prst="rect">
            <a:avLst/>
          </a:prstGeom>
          <a:noFill/>
        </p:spPr>
      </p:pic>
      <p:sp>
        <p:nvSpPr>
          <p:cNvPr id="28680" name="Rectangle 8"/>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81"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428728" y="3214686"/>
            <a:ext cx="2228850" cy="628650"/>
          </a:xfrm>
          <a:prstGeom prst="rect">
            <a:avLst/>
          </a:prstGeom>
          <a:noFill/>
        </p:spPr>
      </p:pic>
      <p:sp>
        <p:nvSpPr>
          <p:cNvPr id="28683" name="Rectangle 11"/>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68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84" name="Picture 12"/>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6196034" y="2586036"/>
            <a:ext cx="1447800" cy="628650"/>
          </a:xfrm>
          <a:prstGeom prst="rect">
            <a:avLst/>
          </a:prstGeom>
          <a:noFill/>
        </p:spPr>
      </p:pic>
      <p:sp>
        <p:nvSpPr>
          <p:cNvPr id="28687"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86" name="Picture 14"/>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285720" y="4286256"/>
            <a:ext cx="3000375" cy="628650"/>
          </a:xfrm>
          <a:prstGeom prst="rect">
            <a:avLst/>
          </a:prstGeom>
          <a:noFill/>
        </p:spPr>
      </p:pic>
      <p:sp>
        <p:nvSpPr>
          <p:cNvPr id="28689"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88" name="Picture 16"/>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3286116" y="4286256"/>
            <a:ext cx="2905125" cy="628650"/>
          </a:xfrm>
          <a:prstGeom prst="rect">
            <a:avLst/>
          </a:prstGeom>
          <a:noFill/>
        </p:spPr>
      </p:pic>
      <p:sp>
        <p:nvSpPr>
          <p:cNvPr id="28691"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90" name="Picture 18"/>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6715140" y="4286256"/>
            <a:ext cx="1685925" cy="628650"/>
          </a:xfrm>
          <a:prstGeom prst="rect">
            <a:avLst/>
          </a:prstGeom>
          <a:noFill/>
        </p:spPr>
      </p:pic>
      <p:sp>
        <p:nvSpPr>
          <p:cNvPr id="28693" name="Rectangle 2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92" name="Picture 20"/>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857224" y="5014928"/>
            <a:ext cx="3248025" cy="628650"/>
          </a:xfrm>
          <a:prstGeom prst="rect">
            <a:avLst/>
          </a:prstGeom>
          <a:noFill/>
        </p:spPr>
      </p:pic>
      <p:sp>
        <p:nvSpPr>
          <p:cNvPr id="28695"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94" name="Picture 22"/>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1428728" y="5857892"/>
            <a:ext cx="1323975" cy="628650"/>
          </a:xfrm>
          <a:prstGeom prst="rect">
            <a:avLst/>
          </a:prstGeom>
          <a:noFill/>
        </p:spPr>
      </p:pic>
      <p:sp>
        <p:nvSpPr>
          <p:cNvPr id="28697" name="Rectangle 2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8696" name="Picture 24"/>
          <p:cNvPicPr>
            <a:picLocks noChangeAspect="1" noChangeArrowheads="1"/>
          </p:cNvPicPr>
          <p:nvPr/>
        </p:nvPicPr>
        <p:blipFill>
          <a:blip r:embed="rId14">
            <a:clrChange>
              <a:clrFrom>
                <a:srgbClr val="FFFFFF"/>
              </a:clrFrom>
              <a:clrTo>
                <a:srgbClr val="FFFFFF">
                  <a:alpha val="0"/>
                </a:srgbClr>
              </a:clrTo>
            </a:clrChange>
          </a:blip>
          <a:srcRect/>
          <a:stretch>
            <a:fillRect/>
          </a:stretch>
        </p:blipFill>
        <p:spPr bwMode="auto">
          <a:xfrm>
            <a:off x="6429388" y="4929198"/>
            <a:ext cx="1724025" cy="628650"/>
          </a:xfrm>
          <a:prstGeom prst="rect">
            <a:avLst/>
          </a:prstGeom>
          <a:noFill/>
        </p:spPr>
      </p:pic>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96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7158" y="214290"/>
            <a:ext cx="3181350" cy="628650"/>
          </a:xfrm>
          <a:prstGeom prst="rect">
            <a:avLst/>
          </a:prstGeom>
          <a:noFill/>
        </p:spPr>
      </p:pic>
      <p:sp>
        <p:nvSpPr>
          <p:cNvPr id="29699" name="Rectangle 3"/>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70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970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895337"/>
            <a:ext cx="3219450" cy="676275"/>
          </a:xfrm>
          <a:prstGeom prst="rect">
            <a:avLst/>
          </a:prstGeom>
          <a:noFill/>
        </p:spPr>
      </p:pic>
      <p:sp>
        <p:nvSpPr>
          <p:cNvPr id="2970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817525"/>
          </a:xfrm>
          <a:prstGeom prst="rect">
            <a:avLst/>
          </a:prstGeom>
          <a:noFill/>
        </p:spPr>
        <p:txBody>
          <a:bodyPr wrap="square" rtlCol="0">
            <a:spAutoFit/>
          </a:bodyPr>
          <a:lstStyle/>
          <a:p>
            <a:r>
              <a:rPr lang="en-US" dirty="0" smtClean="0"/>
              <a:t>4.2 Taking U to be a function of P and V, derive the following equations:</a:t>
            </a:r>
          </a:p>
          <a:p>
            <a:endParaRPr lang="en-US" dirty="0" smtClean="0"/>
          </a:p>
          <a:p>
            <a:r>
              <a:rPr lang="en-US" dirty="0" smtClean="0"/>
              <a:t>a)</a:t>
            </a:r>
          </a:p>
          <a:p>
            <a:endParaRPr lang="en-US" dirty="0" smtClean="0"/>
          </a:p>
          <a:p>
            <a:r>
              <a:rPr lang="en-US" dirty="0" smtClean="0"/>
              <a:t>b)</a:t>
            </a:r>
          </a:p>
          <a:p>
            <a:endParaRPr lang="en-US" dirty="0" smtClean="0"/>
          </a:p>
          <a:p>
            <a:r>
              <a:rPr lang="en-US" dirty="0" smtClean="0"/>
              <a:t>c)</a:t>
            </a:r>
          </a:p>
          <a:p>
            <a:endParaRPr lang="en-US" dirty="0" smtClean="0"/>
          </a:p>
          <a:p>
            <a:endParaRPr lang="en-US" dirty="0" smtClean="0"/>
          </a:p>
          <a:p>
            <a:r>
              <a:rPr lang="en-US" sz="2000" dirty="0" smtClean="0">
                <a:latin typeface="Cambria Math" pitchFamily="18" charset="0"/>
                <a:ea typeface="Cambria Math" pitchFamily="18" charset="0"/>
              </a:rPr>
              <a:t>Solutions:</a:t>
            </a:r>
          </a:p>
          <a:p>
            <a:r>
              <a:rPr lang="en-US" sz="2000" dirty="0" smtClean="0">
                <a:latin typeface="Cambria Math" pitchFamily="18" charset="0"/>
                <a:ea typeface="Cambria Math" pitchFamily="18" charset="0"/>
              </a:rPr>
              <a:t>a) U=f(P,V) ,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and</a:t>
            </a:r>
          </a:p>
          <a:p>
            <a:r>
              <a:rPr lang="en-US" sz="2000" dirty="0" smtClean="0">
                <a:latin typeface="Cambria Math" pitchFamily="18" charset="0"/>
                <a:ea typeface="Cambria Math" pitchFamily="18" charset="0"/>
              </a:rPr>
              <a:t>Therefore,</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b) At constant V, dV=0 and divide by dT,</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or</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p:txBody>
      </p:sp>
      <p:sp>
        <p:nvSpPr>
          <p:cNvPr id="276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76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7158" y="357166"/>
            <a:ext cx="3971925" cy="628650"/>
          </a:xfrm>
          <a:prstGeom prst="rect">
            <a:avLst/>
          </a:prstGeom>
          <a:noFill/>
        </p:spPr>
      </p:pic>
      <p:sp>
        <p:nvSpPr>
          <p:cNvPr id="27651" name="Rectangle 3"/>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765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00032" y="966775"/>
            <a:ext cx="1600200" cy="676275"/>
          </a:xfrm>
          <a:prstGeom prst="rect">
            <a:avLst/>
          </a:prstGeom>
          <a:noFill/>
        </p:spPr>
      </p:pic>
      <p:sp>
        <p:nvSpPr>
          <p:cNvPr id="27654" name="Rectangle 6"/>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56" name="Rectangle 8"/>
          <p:cNvSpPr>
            <a:spLocks noChangeArrowheads="1"/>
          </p:cNvSpPr>
          <p:nvPr/>
        </p:nvSpPr>
        <p:spPr bwMode="auto">
          <a:xfrm>
            <a:off x="32" y="-2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7655"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95272" y="1609717"/>
            <a:ext cx="1962150" cy="676275"/>
          </a:xfrm>
          <a:prstGeom prst="rect">
            <a:avLst/>
          </a:prstGeom>
          <a:noFill/>
        </p:spPr>
      </p:pic>
      <p:sp>
        <p:nvSpPr>
          <p:cNvPr id="27657" name="Rectangle 9"/>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5"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785918" y="2714620"/>
            <a:ext cx="3286125" cy="628650"/>
          </a:xfrm>
          <a:prstGeom prst="rect">
            <a:avLst/>
          </a:prstGeom>
          <a:noFill/>
        </p:spPr>
      </p:pic>
      <p:sp>
        <p:nvSpPr>
          <p:cNvPr id="1027" name="Rectangle 3"/>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5"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85786" y="3500438"/>
            <a:ext cx="1762125" cy="342900"/>
          </a:xfrm>
          <a:prstGeom prst="rect">
            <a:avLst/>
          </a:prstGeom>
          <a:noFill/>
        </p:spPr>
      </p:pic>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8" name="Picture 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14282" y="4071942"/>
            <a:ext cx="3981450" cy="628650"/>
          </a:xfrm>
          <a:prstGeom prst="rect">
            <a:avLst/>
          </a:prstGeom>
          <a:noFill/>
        </p:spPr>
      </p:pic>
      <p:sp>
        <p:nvSpPr>
          <p:cNvPr id="1030" name="Rectangle 6"/>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3" name="Picture 9"/>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57158" y="5286388"/>
            <a:ext cx="2895600" cy="628650"/>
          </a:xfrm>
          <a:prstGeom prst="rect">
            <a:avLst/>
          </a:prstGeom>
          <a:noFill/>
        </p:spPr>
      </p:pic>
      <p:pic>
        <p:nvPicPr>
          <p:cNvPr id="23" name="Picture 24"/>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4348173" y="5286388"/>
            <a:ext cx="1724025" cy="628650"/>
          </a:xfrm>
          <a:prstGeom prst="rect">
            <a:avLst/>
          </a:prstGeom>
          <a:noFill/>
        </p:spPr>
      </p:pic>
      <p:pic>
        <p:nvPicPr>
          <p:cNvPr id="24" name="Picture 22"/>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6715140" y="5286388"/>
            <a:ext cx="1323975" cy="628650"/>
          </a:xfrm>
          <a:prstGeom prst="rect">
            <a:avLst/>
          </a:prstGeom>
          <a:noFill/>
        </p:spPr>
      </p:pic>
      <p:sp>
        <p:nvSpPr>
          <p:cNvPr id="10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5" name="Picture 11"/>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6429388" y="5429264"/>
            <a:ext cx="66675" cy="342900"/>
          </a:xfrm>
          <a:prstGeom prst="rect">
            <a:avLst/>
          </a:prstGeom>
          <a:noFill/>
        </p:spPr>
      </p:pic>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7" name="Picture 13"/>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357158" y="6015060"/>
            <a:ext cx="1714500" cy="628650"/>
          </a:xfrm>
          <a:prstGeom prst="rect">
            <a:avLst/>
          </a:prstGeom>
          <a:noFill/>
        </p:spPr>
      </p:pic>
      <p:sp>
        <p:nvSpPr>
          <p:cNvPr id="1039" name="Rectangle 15"/>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40" name="Picture 16"/>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3143240" y="6000768"/>
            <a:ext cx="1647825" cy="676275"/>
          </a:xfrm>
          <a:prstGeom prst="rect">
            <a:avLst/>
          </a:prstGeom>
          <a:noFill/>
        </p:spPr>
      </p:pic>
      <p:sp>
        <p:nvSpPr>
          <p:cNvPr id="1042" name="Rectangle 18"/>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32771" name="Rectangle 3"/>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TextBox 4"/>
          <p:cNvSpPr txBox="1"/>
          <p:nvPr/>
        </p:nvSpPr>
        <p:spPr>
          <a:xfrm>
            <a:off x="0" y="0"/>
            <a:ext cx="9144000" cy="1938992"/>
          </a:xfrm>
          <a:prstGeom prst="rect">
            <a:avLst/>
          </a:prstGeom>
          <a:noFill/>
        </p:spPr>
        <p:txBody>
          <a:bodyPr wrap="square" rtlCol="0">
            <a:spAutoFit/>
          </a:bodyPr>
          <a:lstStyle/>
          <a:p>
            <a:r>
              <a:rPr lang="en-US" sz="2000" dirty="0" smtClean="0">
                <a:latin typeface="Cambria Math" pitchFamily="18" charset="0"/>
                <a:ea typeface="Cambria Math" pitchFamily="18" charset="0"/>
              </a:rPr>
              <a:t>c) At constant P, dP=0</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or</a:t>
            </a:r>
          </a:p>
        </p:txBody>
      </p:sp>
      <p:sp>
        <p:nvSpPr>
          <p:cNvPr id="3277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2772"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7158" y="500042"/>
            <a:ext cx="3562350" cy="628650"/>
          </a:xfrm>
          <a:prstGeom prst="rect">
            <a:avLst/>
          </a:prstGeom>
          <a:noFill/>
        </p:spPr>
      </p:pic>
      <p:pic>
        <p:nvPicPr>
          <p:cNvPr id="8" name="Picture 1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786314" y="500042"/>
            <a:ext cx="1447800" cy="628650"/>
          </a:xfrm>
          <a:prstGeom prst="rect">
            <a:avLst/>
          </a:prstGeom>
          <a:noFill/>
        </p:spPr>
      </p:pic>
      <p:sp>
        <p:nvSpPr>
          <p:cNvPr id="32775"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2774"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8596" y="1285860"/>
            <a:ext cx="2466975" cy="628650"/>
          </a:xfrm>
          <a:prstGeom prst="rect">
            <a:avLst/>
          </a:prstGeom>
          <a:noFill/>
        </p:spPr>
      </p:pic>
      <p:sp>
        <p:nvSpPr>
          <p:cNvPr id="32776" name="Rectangle 8"/>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78"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2777"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28596" y="2071678"/>
            <a:ext cx="2143125" cy="676275"/>
          </a:xfrm>
          <a:prstGeom prst="rect">
            <a:avLst/>
          </a:prstGeom>
          <a:noFill/>
        </p:spPr>
      </p:pic>
      <p:sp>
        <p:nvSpPr>
          <p:cNvPr id="32779" name="Rectangle 11"/>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6555641"/>
          </a:xfrm>
          <a:prstGeom prst="rect">
            <a:avLst/>
          </a:prstGeom>
          <a:noFill/>
        </p:spPr>
        <p:txBody>
          <a:bodyPr wrap="square" rtlCol="0">
            <a:spAutoFit/>
          </a:bodyPr>
          <a:lstStyle/>
          <a:p>
            <a:r>
              <a:rPr lang="en-US" sz="2000" dirty="0" smtClean="0">
                <a:latin typeface="Cambria Math" pitchFamily="18" charset="0"/>
                <a:ea typeface="Cambria Math" pitchFamily="18" charset="0"/>
              </a:rPr>
              <a:t>4.3 One mole of a gas obeys the van der Waals equation of state:</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and its molar internal energy is given by </a:t>
            </a:r>
          </a:p>
          <a:p>
            <a:r>
              <a:rPr lang="en-US" sz="2000" dirty="0" smtClean="0">
                <a:latin typeface="Cambria Math" pitchFamily="18" charset="0"/>
                <a:ea typeface="Cambria Math" pitchFamily="18" charset="0"/>
              </a:rPr>
              <a:t>         where a,b,c and R are constants. Calculate the molar hear capacities cv and cp.</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Solutions:</a:t>
            </a:r>
          </a:p>
          <a:p>
            <a:r>
              <a:rPr lang="en-US" sz="2000" dirty="0" smtClean="0">
                <a:latin typeface="Cambria Math" pitchFamily="18" charset="0"/>
                <a:ea typeface="Cambria Math" pitchFamily="18" charset="0"/>
              </a:rPr>
              <a:t>We write u=function of ( T , v )</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a</a:t>
            </a:r>
            <a:r>
              <a:rPr lang="en-US" sz="2000" dirty="0" smtClean="0">
                <a:latin typeface="Cambria Math" pitchFamily="18" charset="0"/>
                <a:ea typeface="Cambria Math" pitchFamily="18" charset="0"/>
              </a:rPr>
              <a:t>nd</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Therefore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Since                                       and</a:t>
            </a:r>
            <a:endParaRPr lang="en-SG" sz="2000" dirty="0">
              <a:latin typeface="Cambria Math" pitchFamily="18" charset="0"/>
              <a:ea typeface="Cambria Math" pitchFamily="18"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357166"/>
            <a:ext cx="2476500" cy="571500"/>
          </a:xfrm>
          <a:prstGeom prst="rect">
            <a:avLst/>
          </a:prstGeom>
          <a:noFill/>
        </p:spPr>
      </p:pic>
      <p:sp>
        <p:nvSpPr>
          <p:cNvPr id="1027"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214942" y="857232"/>
            <a:ext cx="1209675" cy="571500"/>
          </a:xfrm>
          <a:prstGeom prst="rect">
            <a:avLst/>
          </a:prstGeom>
          <a:noFill/>
        </p:spPr>
      </p:pic>
      <p:sp>
        <p:nvSpPr>
          <p:cNvPr id="1030" name="Rectangle 6"/>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282" y="2500306"/>
            <a:ext cx="3171825" cy="628650"/>
          </a:xfrm>
          <a:prstGeom prst="rect">
            <a:avLst/>
          </a:prstGeom>
          <a:noFill/>
        </p:spPr>
      </p:pic>
      <p:sp>
        <p:nvSpPr>
          <p:cNvPr id="1033" name="Rectangle 9"/>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4"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85786" y="3429000"/>
            <a:ext cx="1733550" cy="342900"/>
          </a:xfrm>
          <a:prstGeom prst="rect">
            <a:avLst/>
          </a:prstGeom>
          <a:noFill/>
        </p:spPr>
      </p:pic>
      <p:sp>
        <p:nvSpPr>
          <p:cNvPr id="1036" name="Rectangle 12"/>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7"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428728" y="3857628"/>
            <a:ext cx="3905250" cy="628650"/>
          </a:xfrm>
          <a:prstGeom prst="rect">
            <a:avLst/>
          </a:prstGeom>
          <a:noFill/>
        </p:spPr>
      </p:pic>
      <p:sp>
        <p:nvSpPr>
          <p:cNvPr id="1039" name="Rectangle 15"/>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40" name="Picture 16"/>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428609" y="4429132"/>
            <a:ext cx="1857375" cy="628650"/>
          </a:xfrm>
          <a:prstGeom prst="rect">
            <a:avLst/>
          </a:prstGeom>
          <a:noFill/>
        </p:spPr>
      </p:pic>
      <p:sp>
        <p:nvSpPr>
          <p:cNvPr id="1042" name="Rectangle 18"/>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43" name="Picture 19"/>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285720" y="5072074"/>
            <a:ext cx="3552825" cy="628650"/>
          </a:xfrm>
          <a:prstGeom prst="rect">
            <a:avLst/>
          </a:prstGeom>
          <a:noFill/>
        </p:spPr>
      </p:pic>
      <p:sp>
        <p:nvSpPr>
          <p:cNvPr id="1045" name="Rectangle 21"/>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46" name="Picture 22"/>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1000100" y="5929330"/>
            <a:ext cx="1419225" cy="628650"/>
          </a:xfrm>
          <a:prstGeom prst="rect">
            <a:avLst/>
          </a:prstGeom>
          <a:noFill/>
        </p:spPr>
      </p:pic>
      <p:sp>
        <p:nvSpPr>
          <p:cNvPr id="1048" name="Rectangle 24"/>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2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49" name="Picture 25"/>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3428992" y="5972175"/>
            <a:ext cx="4686300" cy="885825"/>
          </a:xfrm>
          <a:prstGeom prst="rect">
            <a:avLst/>
          </a:prstGeom>
          <a:noFill/>
        </p:spPr>
      </p:pic>
      <p:sp>
        <p:nvSpPr>
          <p:cNvPr id="1051" name="Rectangle 27"/>
          <p:cNvSpPr>
            <a:spLocks noChangeArrowheads="1"/>
          </p:cNvSpPr>
          <p:nvPr/>
        </p:nvSpPr>
        <p:spPr bwMode="auto">
          <a:xfrm>
            <a:off x="0" y="1343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37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95350" y="214290"/>
            <a:ext cx="5562600" cy="876300"/>
          </a:xfrm>
          <a:prstGeom prst="rect">
            <a:avLst/>
          </a:prstGeom>
          <a:noFill/>
        </p:spPr>
      </p:pic>
      <p:sp>
        <p:nvSpPr>
          <p:cNvPr id="33795" name="Rectangle 3"/>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214282" y="357166"/>
            <a:ext cx="332142" cy="400110"/>
          </a:xfrm>
          <a:prstGeom prst="rect">
            <a:avLst/>
          </a:prstGeom>
        </p:spPr>
        <p:txBody>
          <a:bodyPr wrap="none">
            <a:spAutoFit/>
          </a:bodyPr>
          <a:lstStyle/>
          <a:p>
            <a:r>
              <a:rPr lang="en-SG" sz="2000" dirty="0" smtClean="0"/>
              <a:t>∴</a:t>
            </a:r>
            <a:endParaRPr lang="en-SG"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785793"/>
          </a:xfrm>
        </p:spPr>
        <p:txBody>
          <a:bodyPr>
            <a:normAutofit/>
          </a:bodyPr>
          <a:lstStyle/>
          <a:p>
            <a:r>
              <a:rPr lang="en-US" sz="3200" dirty="0" smtClean="0"/>
              <a:t>Chapter 5 Ideal Gas</a:t>
            </a:r>
            <a:endParaRPr lang="en-SG" sz="3200" dirty="0"/>
          </a:p>
        </p:txBody>
      </p:sp>
      <p:sp>
        <p:nvSpPr>
          <p:cNvPr id="3" name="Subtitle 2"/>
          <p:cNvSpPr>
            <a:spLocks noGrp="1"/>
          </p:cNvSpPr>
          <p:nvPr>
            <p:ph type="subTitle" idx="1"/>
          </p:nvPr>
        </p:nvSpPr>
        <p:spPr>
          <a:xfrm>
            <a:off x="0" y="785794"/>
            <a:ext cx="9144000" cy="6072206"/>
          </a:xfrm>
        </p:spPr>
        <p:txBody>
          <a:bodyPr>
            <a:normAutofit/>
          </a:bodyPr>
          <a:lstStyle/>
          <a:p>
            <a:pPr algn="l"/>
            <a:r>
              <a:rPr lang="en-US" sz="2000" dirty="0" smtClean="0">
                <a:solidFill>
                  <a:schemeClr val="tx1"/>
                </a:solidFill>
                <a:latin typeface="Cambria Math" pitchFamily="18" charset="0"/>
                <a:ea typeface="Cambria Math" pitchFamily="18" charset="0"/>
              </a:rPr>
              <a:t>5.1 By defination, the ideal gas satisfies the equations  PV=nRT .</a:t>
            </a:r>
          </a:p>
          <a:p>
            <a:pPr algn="l"/>
            <a:r>
              <a:rPr lang="en-US" sz="2000" dirty="0" smtClean="0">
                <a:solidFill>
                  <a:schemeClr val="tx1"/>
                </a:solidFill>
                <a:latin typeface="Cambria Math" pitchFamily="18" charset="0"/>
                <a:ea typeface="Cambria Math" pitchFamily="18" charset="0"/>
              </a:rPr>
              <a:t>        Find the relationships between Cp and Cv for an ideal gas.</a:t>
            </a:r>
          </a:p>
          <a:p>
            <a:pPr algn="l"/>
            <a:endParaRPr lang="en-US" sz="2000" dirty="0" smtClean="0">
              <a:solidFill>
                <a:schemeClr val="tx1"/>
              </a:solidFill>
              <a:latin typeface="Cambria Math" pitchFamily="18" charset="0"/>
              <a:ea typeface="Cambria Math" pitchFamily="18" charset="0"/>
            </a:endParaRPr>
          </a:p>
          <a:p>
            <a:pPr algn="l"/>
            <a:r>
              <a:rPr lang="en-US" sz="2000" dirty="0" smtClean="0">
                <a:solidFill>
                  <a:schemeClr val="tx1"/>
                </a:solidFill>
                <a:latin typeface="Cambria Math" pitchFamily="18" charset="0"/>
                <a:ea typeface="Cambria Math" pitchFamily="18" charset="0"/>
              </a:rPr>
              <a:t>Solutions:</a:t>
            </a:r>
          </a:p>
          <a:p>
            <a:pPr algn="l"/>
            <a:r>
              <a:rPr lang="en-US" sz="2000" dirty="0" smtClean="0">
                <a:solidFill>
                  <a:schemeClr val="tx1"/>
                </a:solidFill>
                <a:latin typeface="Cambria Math" pitchFamily="18" charset="0"/>
                <a:ea typeface="Cambria Math" pitchFamily="18" charset="0"/>
              </a:rPr>
              <a:t>For an ideal gas, the internal energy function is a function of temperature only.</a:t>
            </a:r>
          </a:p>
          <a:p>
            <a:pPr algn="l"/>
            <a:r>
              <a:rPr lang="en-US" sz="2000" dirty="0" smtClean="0">
                <a:solidFill>
                  <a:schemeClr val="tx1"/>
                </a:solidFill>
                <a:latin typeface="Cambria Math" pitchFamily="18" charset="0"/>
                <a:ea typeface="Cambria Math" pitchFamily="18" charset="0"/>
              </a:rPr>
              <a:t>U=f(T) only.</a:t>
            </a:r>
          </a:p>
          <a:p>
            <a:pPr algn="l"/>
            <a:r>
              <a:rPr lang="en-US" sz="2000" dirty="0" smtClean="0">
                <a:solidFill>
                  <a:schemeClr val="tx1"/>
                </a:solidFill>
                <a:latin typeface="Cambria Math" pitchFamily="18" charset="0"/>
                <a:ea typeface="Cambria Math" pitchFamily="18" charset="0"/>
              </a:rPr>
              <a:t>For an infinitesimal quasi-static process of a hydrostatic system, the first law is                                      			or      dQ = dU+ PdV  ,</a:t>
            </a:r>
          </a:p>
          <a:p>
            <a:pPr algn="l"/>
            <a:r>
              <a:rPr lang="en-US" sz="2000" dirty="0" smtClean="0">
                <a:solidFill>
                  <a:schemeClr val="tx1"/>
                </a:solidFill>
                <a:latin typeface="Cambria Math" pitchFamily="18" charset="0"/>
                <a:ea typeface="Cambria Math" pitchFamily="18" charset="0"/>
              </a:rPr>
              <a:t>a</a:t>
            </a:r>
            <a:r>
              <a:rPr lang="en-US" sz="2000" dirty="0" smtClean="0">
                <a:solidFill>
                  <a:schemeClr val="tx1"/>
                </a:solidFill>
                <a:latin typeface="Cambria Math" pitchFamily="18" charset="0"/>
                <a:ea typeface="Cambria Math" pitchFamily="18" charset="0"/>
              </a:rPr>
              <a:t>nd the heat capacity at const. volume is given by                                  ,</a:t>
            </a:r>
          </a:p>
          <a:p>
            <a:pPr algn="l"/>
            <a:r>
              <a:rPr lang="en-US" sz="2000" dirty="0" smtClean="0">
                <a:solidFill>
                  <a:schemeClr val="tx1"/>
                </a:solidFill>
                <a:latin typeface="Cambria Math" pitchFamily="18" charset="0"/>
                <a:ea typeface="Cambria Math" pitchFamily="18" charset="0"/>
              </a:rPr>
              <a:t>a</a:t>
            </a:r>
            <a:r>
              <a:rPr lang="en-US" sz="2000" dirty="0" smtClean="0">
                <a:solidFill>
                  <a:schemeClr val="tx1"/>
                </a:solidFill>
                <a:latin typeface="Cambria Math" pitchFamily="18" charset="0"/>
                <a:ea typeface="Cambria Math" pitchFamily="18" charset="0"/>
              </a:rPr>
              <a:t>nd </a:t>
            </a:r>
            <a:r>
              <a:rPr lang="en-SG" sz="2000" dirty="0" smtClean="0"/>
              <a:t> </a:t>
            </a:r>
            <a:r>
              <a:rPr lang="en-SG" sz="2000" dirty="0" smtClean="0"/>
              <a:t>			.	</a:t>
            </a:r>
            <a:r>
              <a:rPr lang="en-SG" sz="2000" dirty="0" smtClean="0">
                <a:solidFill>
                  <a:schemeClr val="tx1"/>
                </a:solidFill>
              </a:rPr>
              <a:t>(i)</a:t>
            </a:r>
          </a:p>
          <a:p>
            <a:pPr algn="l"/>
            <a:r>
              <a:rPr lang="en-US" sz="2000" dirty="0" smtClean="0">
                <a:solidFill>
                  <a:schemeClr val="tx1"/>
                </a:solidFill>
              </a:rPr>
              <a:t>For a infinitesimal </a:t>
            </a:r>
            <a:r>
              <a:rPr lang="en-US" sz="2000" dirty="0" smtClean="0">
                <a:solidFill>
                  <a:schemeClr val="tx1"/>
                </a:solidFill>
                <a:latin typeface="Cambria Math" pitchFamily="18" charset="0"/>
                <a:ea typeface="Cambria Math" pitchFamily="18" charset="0"/>
              </a:rPr>
              <a:t>quasi-static </a:t>
            </a:r>
            <a:r>
              <a:rPr lang="en-US" sz="2000" dirty="0" smtClean="0">
                <a:solidFill>
                  <a:schemeClr val="tx1"/>
                </a:solidFill>
                <a:latin typeface="Cambria Math" pitchFamily="18" charset="0"/>
                <a:ea typeface="Cambria Math" pitchFamily="18" charset="0"/>
              </a:rPr>
              <a:t>process, Pdv + VdP = nRdT.</a:t>
            </a:r>
          </a:p>
          <a:p>
            <a:pPr algn="l"/>
            <a:r>
              <a:rPr lang="en-US" sz="2000" dirty="0" smtClean="0">
                <a:solidFill>
                  <a:schemeClr val="tx1"/>
                </a:solidFill>
                <a:latin typeface="Cambria Math" pitchFamily="18" charset="0"/>
                <a:ea typeface="Cambria Math" pitchFamily="18" charset="0"/>
              </a:rPr>
              <a:t>Substituting, we get    dQ =</a:t>
            </a:r>
            <a:r>
              <a:rPr lang="en-US" sz="2000" dirty="0" smtClean="0">
                <a:solidFill>
                  <a:schemeClr val="tx1"/>
                </a:solidFill>
              </a:rPr>
              <a:t> ( Cv + nR )dT – VdP</a:t>
            </a:r>
          </a:p>
          <a:p>
            <a:pPr algn="l"/>
            <a:r>
              <a:rPr lang="en-US" sz="2000" dirty="0" smtClean="0">
                <a:solidFill>
                  <a:schemeClr val="tx1"/>
                </a:solidFill>
              </a:rPr>
              <a:t>and dividing by dT yields</a:t>
            </a:r>
            <a:endParaRPr lang="en-SG" sz="2000" dirty="0" smtClean="0">
              <a:solidFill>
                <a:schemeClr val="tx1"/>
              </a:solidFill>
            </a:endParaRPr>
          </a:p>
          <a:p>
            <a:pPr algn="l"/>
            <a:r>
              <a:rPr lang="en-SG" sz="2000" dirty="0" smtClean="0"/>
              <a:t> </a:t>
            </a:r>
          </a:p>
          <a:p>
            <a:pPr algn="l"/>
            <a:endParaRPr lang="en-US" sz="2000" dirty="0" smtClean="0">
              <a:solidFill>
                <a:schemeClr val="tx1"/>
              </a:solidFill>
              <a:latin typeface="Cambria Math" pitchFamily="18" charset="0"/>
              <a:ea typeface="Cambria Math" pitchFamily="18" charset="0"/>
            </a:endParaRPr>
          </a:p>
          <a:p>
            <a:pPr algn="l"/>
            <a:endParaRPr lang="en-SG" sz="2000" dirty="0">
              <a:solidFill>
                <a:schemeClr val="tx1"/>
              </a:solidFill>
              <a:latin typeface="Cambria Math" pitchFamily="18" charset="0"/>
              <a:ea typeface="Cambria Math" pitchFamily="18" charset="0"/>
            </a:endParaRPr>
          </a:p>
        </p:txBody>
      </p:sp>
      <p:sp>
        <p:nvSpPr>
          <p:cNvPr id="348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481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28596" y="3357562"/>
            <a:ext cx="1733550" cy="342900"/>
          </a:xfrm>
          <a:prstGeom prst="rect">
            <a:avLst/>
          </a:prstGeom>
          <a:noFill/>
        </p:spPr>
      </p:pic>
      <p:sp>
        <p:nvSpPr>
          <p:cNvPr id="34819" name="Rectangle 3"/>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82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482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572132" y="3571876"/>
            <a:ext cx="1447800" cy="628650"/>
          </a:xfrm>
          <a:prstGeom prst="rect">
            <a:avLst/>
          </a:prstGeom>
          <a:noFill/>
        </p:spPr>
      </p:pic>
      <p:sp>
        <p:nvSpPr>
          <p:cNvPr id="3482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4822"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85786" y="4071942"/>
            <a:ext cx="2009775" cy="342900"/>
          </a:xfrm>
          <a:prstGeom prst="rect">
            <a:avLst/>
          </a:prstGeom>
          <a:noFill/>
        </p:spPr>
      </p:pic>
      <p:sp>
        <p:nvSpPr>
          <p:cNvPr id="34824" name="Rectangle 8"/>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82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4825"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42887" y="5595957"/>
            <a:ext cx="2371725" cy="619125"/>
          </a:xfrm>
          <a:prstGeom prst="rect">
            <a:avLst/>
          </a:prstGeom>
          <a:noFill/>
        </p:spPr>
      </p:pic>
      <p:sp>
        <p:nvSpPr>
          <p:cNvPr id="34827" name="Rectangle 11"/>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7" name="Straight Arrow Connector 16"/>
          <p:cNvCxnSpPr/>
          <p:nvPr/>
        </p:nvCxnSpPr>
        <p:spPr>
          <a:xfrm>
            <a:off x="3071802" y="4214818"/>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0" y="0"/>
            <a:ext cx="8303926" cy="511156"/>
          </a:xfrm>
        </p:spPr>
        <p:txBody>
          <a:bodyPr>
            <a:normAutofit/>
          </a:bodyPr>
          <a:lstStyle/>
          <a:p>
            <a:pPr algn="l"/>
            <a:r>
              <a:rPr lang="en-US" sz="2400" dirty="0" smtClean="0">
                <a:latin typeface="Cambria Math" pitchFamily="18" charset="0"/>
                <a:ea typeface="Cambria Math" pitchFamily="18" charset="0"/>
              </a:rPr>
              <a:t>From PV=nRT or V=nRT/P</a:t>
            </a:r>
            <a:endParaRPr lang="en-SG" sz="2400" dirty="0">
              <a:latin typeface="Cambria Math" pitchFamily="18" charset="0"/>
              <a:ea typeface="Cambria Math" pitchFamily="18" charset="0"/>
            </a:endParaRPr>
          </a:p>
        </p:txBody>
      </p:sp>
      <p:sp>
        <p:nvSpPr>
          <p:cNvPr id="3" name="Content Placeholder 2"/>
          <p:cNvSpPr>
            <a:spLocks noGrp="1"/>
          </p:cNvSpPr>
          <p:nvPr>
            <p:ph idx="1"/>
          </p:nvPr>
        </p:nvSpPr>
        <p:spPr>
          <a:xfrm>
            <a:off x="0" y="571480"/>
            <a:ext cx="9144000" cy="6286520"/>
          </a:xfrm>
        </p:spPr>
        <p:txBody>
          <a:bodyPr/>
          <a:lstStyle/>
          <a:p>
            <a:pPr>
              <a:buNone/>
            </a:pPr>
            <a:r>
              <a:rPr lang="en-US" dirty="0" smtClean="0"/>
              <a:t>                                 </a:t>
            </a:r>
          </a:p>
          <a:p>
            <a:pPr>
              <a:buNone/>
            </a:pPr>
            <a:r>
              <a:rPr lang="en-US" dirty="0"/>
              <a:t> </a:t>
            </a:r>
            <a:r>
              <a:rPr lang="en-US" dirty="0" smtClean="0"/>
              <a:t>                                and                         </a:t>
            </a:r>
          </a:p>
          <a:p>
            <a:pPr>
              <a:buNone/>
            </a:pPr>
            <a:r>
              <a:rPr lang="en-US" dirty="0" smtClean="0"/>
              <a:t>Therefore,</a:t>
            </a:r>
          </a:p>
          <a:p>
            <a:pPr>
              <a:buNone/>
            </a:pPr>
            <a:endParaRPr lang="en-US" dirty="0" smtClean="0">
              <a:solidFill>
                <a:schemeClr val="tx1"/>
              </a:solidFill>
              <a:latin typeface="Cambria Math" pitchFamily="18" charset="0"/>
              <a:ea typeface="Cambria Math" pitchFamily="18" charset="0"/>
              <a:cs typeface="Times New Roman" pitchFamily="18" charset="0"/>
            </a:endParaRPr>
          </a:p>
          <a:p>
            <a:pPr>
              <a:buNone/>
            </a:pPr>
            <a:r>
              <a:rPr lang="el-GR" dirty="0" smtClean="0">
                <a:solidFill>
                  <a:schemeClr val="tx1"/>
                </a:solidFill>
                <a:latin typeface="Cambria Math" pitchFamily="18" charset="0"/>
                <a:ea typeface="Cambria Math" pitchFamily="18" charset="0"/>
                <a:cs typeface="Times New Roman" pitchFamily="18" charset="0"/>
              </a:rPr>
              <a:t>β</a:t>
            </a:r>
            <a:r>
              <a:rPr lang="en-US" dirty="0" smtClean="0">
                <a:solidFill>
                  <a:schemeClr val="tx1"/>
                </a:solidFill>
                <a:latin typeface="Cambria Math" pitchFamily="18" charset="0"/>
                <a:ea typeface="Cambria Math" pitchFamily="18" charset="0"/>
                <a:cs typeface="Times New Roman" pitchFamily="18" charset="0"/>
              </a:rPr>
              <a:t>=</a:t>
            </a:r>
          </a:p>
          <a:p>
            <a:pPr>
              <a:buNone/>
            </a:pPr>
            <a:endParaRPr lang="en-US" dirty="0">
              <a:latin typeface="Cambria Math" pitchFamily="18" charset="0"/>
              <a:ea typeface="Cambria Math" pitchFamily="18" charset="0"/>
              <a:cs typeface="Times New Roman" pitchFamily="18" charset="0"/>
            </a:endParaRPr>
          </a:p>
          <a:p>
            <a:pPr>
              <a:buNone/>
            </a:pPr>
            <a:r>
              <a:rPr lang="el-GR" dirty="0" smtClean="0">
                <a:solidFill>
                  <a:schemeClr val="tx1"/>
                </a:solidFill>
                <a:latin typeface="Cambria Math" pitchFamily="18" charset="0"/>
                <a:ea typeface="Cambria Math" pitchFamily="18" charset="0"/>
                <a:cs typeface="Times New Roman" pitchFamily="18" charset="0"/>
              </a:rPr>
              <a:t>κ</a:t>
            </a:r>
            <a:r>
              <a:rPr lang="en-US" dirty="0" smtClean="0">
                <a:solidFill>
                  <a:schemeClr val="tx1"/>
                </a:solidFill>
                <a:latin typeface="Cambria Math" pitchFamily="18" charset="0"/>
                <a:ea typeface="Cambria Math" pitchFamily="18" charset="0"/>
                <a:cs typeface="Times New Roman" pitchFamily="18" charset="0"/>
              </a:rPr>
              <a:t>= </a:t>
            </a:r>
            <a:endParaRPr lang="en-US" dirty="0" smtClean="0"/>
          </a:p>
          <a:p>
            <a:pPr>
              <a:buNone/>
            </a:pPr>
            <a:endParaRPr lang="en-US" dirty="0" smtClean="0"/>
          </a:p>
          <a:p>
            <a:pPr>
              <a:buNone/>
            </a:pPr>
            <a:endParaRPr lang="en-SG" dirty="0"/>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638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rot="10800000" flipH="1" flipV="1">
            <a:off x="285720" y="928670"/>
            <a:ext cx="2214578" cy="785818"/>
          </a:xfrm>
          <a:prstGeom prst="rect">
            <a:avLst/>
          </a:prstGeom>
          <a:noFill/>
        </p:spPr>
      </p:pic>
      <p:sp>
        <p:nvSpPr>
          <p:cNvPr id="1639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638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357686" y="928670"/>
            <a:ext cx="2428892" cy="928694"/>
          </a:xfrm>
          <a:prstGeom prst="rect">
            <a:avLst/>
          </a:prstGeom>
          <a:noFill/>
        </p:spPr>
      </p:pic>
      <p:sp>
        <p:nvSpPr>
          <p:cNvPr id="1639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6391"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85786" y="2786058"/>
            <a:ext cx="4071966" cy="928694"/>
          </a:xfrm>
          <a:prstGeom prst="rect">
            <a:avLst/>
          </a:prstGeom>
          <a:noFill/>
        </p:spPr>
      </p:pic>
      <p:sp>
        <p:nvSpPr>
          <p:cNvPr id="1639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6393"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14348" y="3929066"/>
            <a:ext cx="3929090" cy="1000132"/>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631216"/>
          </a:xfrm>
          <a:prstGeom prst="rect">
            <a:avLst/>
          </a:prstGeom>
          <a:noFill/>
        </p:spPr>
        <p:txBody>
          <a:bodyPr wrap="square" rtlCol="0">
            <a:spAutoFit/>
          </a:bodyPr>
          <a:lstStyle/>
          <a:p>
            <a:r>
              <a:rPr lang="en-US" sz="2000" dirty="0" smtClean="0">
                <a:latin typeface="Cambria Math" pitchFamily="18" charset="0"/>
                <a:ea typeface="Cambria Math" pitchFamily="18" charset="0"/>
              </a:rPr>
              <a:t>At constant pressure, the left-hand member becomes Cp and dP=0,</a:t>
            </a:r>
          </a:p>
          <a:p>
            <a:r>
              <a:rPr lang="en-US" sz="2000" dirty="0" smtClean="0">
                <a:latin typeface="Cambria Math" pitchFamily="18" charset="0"/>
                <a:ea typeface="Cambria Math" pitchFamily="18" charset="0"/>
              </a:rPr>
              <a:t>t</a:t>
            </a:r>
            <a:r>
              <a:rPr lang="en-US" sz="2000" dirty="0" smtClean="0">
                <a:latin typeface="Cambria Math" pitchFamily="18" charset="0"/>
                <a:ea typeface="Cambria Math" pitchFamily="18" charset="0"/>
              </a:rPr>
              <a:t>herefore    Cp = Cv + nR    </a:t>
            </a:r>
            <a:r>
              <a:rPr lang="en-US" sz="2000" dirty="0" smtClean="0"/>
              <a:t>( Ideal Gas ) </a:t>
            </a:r>
            <a:r>
              <a:rPr lang="en-US" sz="2000" dirty="0" smtClean="0">
                <a:latin typeface="Cambria Math" pitchFamily="18" charset="0"/>
                <a:ea typeface="Cambria Math" pitchFamily="18" charset="0"/>
              </a:rPr>
              <a:t> .</a:t>
            </a:r>
          </a:p>
          <a:p>
            <a:endParaRPr lang="en-US" sz="2000" dirty="0" smtClean="0">
              <a:latin typeface="Cambria Math" pitchFamily="18" charset="0"/>
              <a:ea typeface="Cambria Math" pitchFamily="18" charset="0"/>
            </a:endParaRPr>
          </a:p>
          <a:p>
            <a:r>
              <a:rPr lang="en-US" sz="2000" i="1" dirty="0" smtClean="0">
                <a:latin typeface="Cambria Math" pitchFamily="18" charset="0"/>
                <a:ea typeface="Cambria Math" pitchFamily="18" charset="0"/>
              </a:rPr>
              <a:t>One more useful equation can be obtained. </a:t>
            </a:r>
          </a:p>
          <a:p>
            <a:r>
              <a:rPr lang="en-US" sz="2000" i="1" dirty="0" smtClean="0">
                <a:latin typeface="Cambria Math" pitchFamily="18" charset="0"/>
                <a:ea typeface="Cambria Math" pitchFamily="18" charset="0"/>
              </a:rPr>
              <a:t>Since </a:t>
            </a:r>
            <a:r>
              <a:rPr lang="en-US" sz="2000" i="1" dirty="0" smtClean="0">
                <a:latin typeface="Cambria Math" pitchFamily="18" charset="0"/>
                <a:ea typeface="Cambria Math" pitchFamily="18" charset="0"/>
              </a:rPr>
              <a:t>dQ =</a:t>
            </a:r>
            <a:r>
              <a:rPr lang="en-US" sz="2000" i="1" dirty="0" smtClean="0"/>
              <a:t> ( Cv + nR )dT – </a:t>
            </a:r>
            <a:r>
              <a:rPr lang="en-US" sz="2000" i="1" dirty="0" smtClean="0"/>
              <a:t>VdP, we find  dQ = CpdT – VdP.	        </a:t>
            </a:r>
            <a:r>
              <a:rPr lang="en-SG" sz="2000" i="1" dirty="0" smtClean="0"/>
              <a:t>(ii)</a:t>
            </a:r>
            <a:endParaRPr lang="en-SG" sz="2000" i="1" dirty="0">
              <a:latin typeface="Cambria Math" pitchFamily="18" charset="0"/>
              <a:ea typeface="Cambria Math" pitchFamily="18" charset="0"/>
            </a:endParaRPr>
          </a:p>
        </p:txBody>
      </p:sp>
      <p:cxnSp>
        <p:nvCxnSpPr>
          <p:cNvPr id="4" name="Straight Arrow Connector 3"/>
          <p:cNvCxnSpPr/>
          <p:nvPr/>
        </p:nvCxnSpPr>
        <p:spPr>
          <a:xfrm>
            <a:off x="6143636" y="1428736"/>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171194"/>
          </a:xfrm>
          <a:prstGeom prst="rect">
            <a:avLst/>
          </a:prstGeom>
          <a:noFill/>
        </p:spPr>
        <p:txBody>
          <a:bodyPr wrap="square" rtlCol="0">
            <a:spAutoFit/>
          </a:bodyPr>
          <a:lstStyle/>
          <a:p>
            <a:r>
              <a:rPr lang="en-US" sz="2000" dirty="0" smtClean="0">
                <a:latin typeface="Cambria Math" pitchFamily="18" charset="0"/>
                <a:ea typeface="Cambria Math" pitchFamily="18" charset="0"/>
              </a:rPr>
              <a:t>5</a:t>
            </a:r>
            <a:r>
              <a:rPr lang="en-US" sz="2000" dirty="0" smtClean="0">
                <a:latin typeface="Cambria Math" pitchFamily="18" charset="0"/>
                <a:ea typeface="Cambria Math" pitchFamily="18" charset="0"/>
              </a:rPr>
              <a:t>.2 An ideal gas undergoes a quasi-static adiabatic process, prove that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Solutions:</a:t>
            </a:r>
          </a:p>
          <a:p>
            <a:r>
              <a:rPr lang="en-US" sz="2000" dirty="0" smtClean="0">
                <a:latin typeface="Cambria Math" pitchFamily="18" charset="0"/>
                <a:ea typeface="Cambria Math" pitchFamily="18" charset="0"/>
              </a:rPr>
              <a:t>We start with equations </a:t>
            </a:r>
            <a:r>
              <a:rPr lang="en-SG" sz="2000" dirty="0" smtClean="0"/>
              <a:t>(</a:t>
            </a:r>
            <a:r>
              <a:rPr lang="en-SG" sz="2000" dirty="0" smtClean="0"/>
              <a:t>i)  and  (ii</a:t>
            </a:r>
            <a:r>
              <a:rPr lang="en-SG" sz="2000" dirty="0" smtClean="0"/>
              <a:t>)</a:t>
            </a:r>
            <a:r>
              <a:rPr lang="en-US" sz="2000" dirty="0" smtClean="0">
                <a:latin typeface="Cambria Math" pitchFamily="18" charset="0"/>
                <a:ea typeface="Cambria Math" pitchFamily="18" charset="0"/>
              </a:rPr>
              <a:t> from previous question.</a:t>
            </a:r>
          </a:p>
          <a:p>
            <a:endParaRPr lang="en-US" sz="2000" dirty="0" smtClean="0"/>
          </a:p>
          <a:p>
            <a:r>
              <a:rPr lang="en-US" sz="2000" dirty="0" smtClean="0"/>
              <a:t> dQ </a:t>
            </a:r>
            <a:r>
              <a:rPr lang="en-US" sz="2000" dirty="0" smtClean="0"/>
              <a:t>= CpdT – VdP</a:t>
            </a:r>
            <a:endParaRPr lang="en-US" sz="2000" dirty="0" smtClean="0"/>
          </a:p>
          <a:p>
            <a:r>
              <a:rPr lang="en-US" sz="2000" dirty="0" smtClean="0">
                <a:latin typeface="Cambria Math" pitchFamily="18" charset="0"/>
                <a:ea typeface="Cambria Math" pitchFamily="18" charset="0"/>
              </a:rPr>
              <a:t>In an adiabatic process, dQ=0, so</a:t>
            </a:r>
          </a:p>
          <a:p>
            <a:r>
              <a:rPr lang="en-US" sz="2000" dirty="0" smtClean="0">
                <a:latin typeface="Cambria Math" pitchFamily="18" charset="0"/>
                <a:ea typeface="Cambria Math" pitchFamily="18" charset="0"/>
              </a:rPr>
              <a:t>  V dP = Cp dT,</a:t>
            </a:r>
          </a:p>
          <a:p>
            <a:r>
              <a:rPr lang="en-US" sz="2000" dirty="0" smtClean="0">
                <a:latin typeface="Cambria Math" pitchFamily="18" charset="0"/>
                <a:ea typeface="Cambria Math" pitchFamily="18" charset="0"/>
              </a:rPr>
              <a:t> </a:t>
            </a:r>
            <a:r>
              <a:rPr lang="en-US" sz="2000" dirty="0" smtClean="0">
                <a:latin typeface="Cambria Math" pitchFamily="18" charset="0"/>
                <a:ea typeface="Cambria Math" pitchFamily="18" charset="0"/>
              </a:rPr>
              <a:t> P dV = -Cv dT.</a:t>
            </a:r>
          </a:p>
          <a:p>
            <a:r>
              <a:rPr lang="en-US" sz="2000" dirty="0" smtClean="0">
                <a:latin typeface="Cambria Math" pitchFamily="18" charset="0"/>
                <a:ea typeface="Cambria Math" pitchFamily="18" charset="0"/>
              </a:rPr>
              <a:t>Deviding the first equation by the second, we obtain</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and denoting the ratio of the heat capacities by the symbol </a:t>
            </a:r>
            <a:r>
              <a:rPr lang="el-GR" sz="2000" dirty="0" smtClean="0">
                <a:latin typeface="Cambria Math" pitchFamily="18" charset="0"/>
                <a:ea typeface="Cambria Math" pitchFamily="18" charset="0"/>
              </a:rPr>
              <a:t>γ</a:t>
            </a:r>
            <a:r>
              <a:rPr lang="en-US" sz="2000" dirty="0" smtClean="0">
                <a:latin typeface="Cambria Math" pitchFamily="18" charset="0"/>
                <a:ea typeface="Cambria Math" pitchFamily="18" charset="0"/>
              </a:rPr>
              <a:t> , we have</a:t>
            </a:r>
          </a:p>
          <a:p>
            <a:endParaRPr lang="en-US" sz="2000"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Most adiabatic process that we encounter do not involve such a large temperature change. Therefore we can regard </a:t>
            </a:r>
            <a:r>
              <a:rPr lang="el-GR" sz="2000" dirty="0" smtClean="0">
                <a:latin typeface="Cambria Math" pitchFamily="18" charset="0"/>
                <a:ea typeface="Cambria Math" pitchFamily="18" charset="0"/>
              </a:rPr>
              <a:t>γ</a:t>
            </a:r>
            <a:r>
              <a:rPr lang="en-US" sz="2000" dirty="0" smtClean="0">
                <a:latin typeface="Cambria Math" pitchFamily="18" charset="0"/>
                <a:ea typeface="Cambria Math" pitchFamily="18" charset="0"/>
              </a:rPr>
              <a:t> as a constant or neglect the small accompanying change in</a:t>
            </a:r>
            <a:r>
              <a:rPr lang="el-GR" sz="2000" dirty="0" smtClean="0">
                <a:latin typeface="Cambria Math" pitchFamily="18" charset="0"/>
                <a:ea typeface="Cambria Math" pitchFamily="18" charset="0"/>
              </a:rPr>
              <a:t> </a:t>
            </a:r>
            <a:r>
              <a:rPr lang="el-GR" sz="2000" dirty="0" smtClean="0">
                <a:latin typeface="Cambria Math" pitchFamily="18" charset="0"/>
                <a:ea typeface="Cambria Math" pitchFamily="18" charset="0"/>
              </a:rPr>
              <a:t>γ</a:t>
            </a:r>
            <a:r>
              <a:rPr lang="en-US" sz="2000" dirty="0" smtClean="0">
                <a:latin typeface="Cambria Math" pitchFamily="18" charset="0"/>
                <a:ea typeface="Cambria Math" pitchFamily="18" charset="0"/>
              </a:rPr>
              <a:t>. </a:t>
            </a:r>
          </a:p>
          <a:p>
            <a:r>
              <a:rPr lang="en-US" sz="2000" dirty="0" smtClean="0">
                <a:latin typeface="Cambria Math" pitchFamily="18" charset="0"/>
                <a:ea typeface="Cambria Math" pitchFamily="18" charset="0"/>
              </a:rPr>
              <a:t>We obtain  </a:t>
            </a:r>
            <a:r>
              <a:rPr lang="en-US" sz="2000" i="1" dirty="0" smtClean="0">
                <a:latin typeface="Cambria Math" pitchFamily="18" charset="0"/>
                <a:ea typeface="Cambria Math" pitchFamily="18" charset="0"/>
              </a:rPr>
              <a:t>ln P = -</a:t>
            </a:r>
            <a:r>
              <a:rPr lang="el-GR" sz="2000" i="1" dirty="0" smtClean="0">
                <a:latin typeface="Cambria Math" pitchFamily="18" charset="0"/>
                <a:ea typeface="Cambria Math" pitchFamily="18" charset="0"/>
              </a:rPr>
              <a:t> </a:t>
            </a:r>
            <a:r>
              <a:rPr lang="el-GR" sz="2000" i="1" dirty="0" smtClean="0">
                <a:latin typeface="Cambria Math" pitchFamily="18" charset="0"/>
                <a:ea typeface="Cambria Math" pitchFamily="18" charset="0"/>
              </a:rPr>
              <a:t>γ</a:t>
            </a:r>
            <a:r>
              <a:rPr lang="en-US" sz="2000" i="1" dirty="0" smtClean="0">
                <a:latin typeface="Cambria Math" pitchFamily="18" charset="0"/>
                <a:ea typeface="Cambria Math" pitchFamily="18" charset="0"/>
              </a:rPr>
              <a:t> ln V + ln const.</a:t>
            </a:r>
            <a:r>
              <a:rPr lang="en-US" sz="2000" i="1" dirty="0" smtClean="0">
                <a:latin typeface="Cambria Math" pitchFamily="18" charset="0"/>
                <a:ea typeface="Cambria Math" pitchFamily="18" charset="0"/>
              </a:rPr>
              <a:t> </a:t>
            </a:r>
            <a:r>
              <a:rPr lang="en-US" sz="2000" i="1" dirty="0" smtClean="0">
                <a:latin typeface="Cambria Math" pitchFamily="18" charset="0"/>
                <a:ea typeface="Cambria Math" pitchFamily="18" charset="0"/>
              </a:rPr>
              <a:t>  </a:t>
            </a:r>
            <a:r>
              <a:rPr lang="en-US" sz="2000" dirty="0" smtClean="0">
                <a:latin typeface="Cambria Math" pitchFamily="18" charset="0"/>
                <a:ea typeface="Cambria Math" pitchFamily="18" charset="0"/>
              </a:rPr>
              <a:t>o</a:t>
            </a:r>
            <a:r>
              <a:rPr lang="en-US" sz="2000" dirty="0" smtClean="0">
                <a:latin typeface="Cambria Math" pitchFamily="18" charset="0"/>
                <a:ea typeface="Cambria Math" pitchFamily="18" charset="0"/>
              </a:rPr>
              <a:t>r</a:t>
            </a:r>
          </a:p>
          <a:p>
            <a:endParaRPr lang="en-US" sz="2000" i="1" dirty="0" smtClean="0">
              <a:latin typeface="Cambria Math" pitchFamily="18" charset="0"/>
              <a:ea typeface="Cambria Math" pitchFamily="18" charset="0"/>
            </a:endParaRP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a:t>
            </a:r>
            <a:endParaRPr lang="en-SG" sz="2000" dirty="0">
              <a:latin typeface="Cambria Math" pitchFamily="18" charset="0"/>
              <a:ea typeface="Cambria Math" pitchFamily="18" charset="0"/>
            </a:endParaRPr>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584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28596" y="357166"/>
            <a:ext cx="1466850" cy="342900"/>
          </a:xfrm>
          <a:prstGeom prst="rect">
            <a:avLst/>
          </a:prstGeom>
          <a:noFill/>
        </p:spPr>
      </p:pic>
      <p:sp>
        <p:nvSpPr>
          <p:cNvPr id="35843" name="Rectangle 3"/>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2844" y="1571612"/>
            <a:ext cx="2009775" cy="342900"/>
          </a:xfrm>
          <a:prstGeom prst="rect">
            <a:avLst/>
          </a:prstGeom>
          <a:noFill/>
        </p:spPr>
      </p:pic>
      <p:sp>
        <p:nvSpPr>
          <p:cNvPr id="3584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5844"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3429000"/>
            <a:ext cx="1495425" cy="676275"/>
          </a:xfrm>
          <a:prstGeom prst="rect">
            <a:avLst/>
          </a:prstGeom>
          <a:noFill/>
        </p:spPr>
      </p:pic>
      <p:sp>
        <p:nvSpPr>
          <p:cNvPr id="35847"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5846"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85720" y="4286256"/>
            <a:ext cx="1323975" cy="628650"/>
          </a:xfrm>
          <a:prstGeom prst="rect">
            <a:avLst/>
          </a:prstGeom>
          <a:noFill/>
        </p:spPr>
      </p:pic>
      <p:sp>
        <p:nvSpPr>
          <p:cNvPr id="35848" name="Rectangle 8"/>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2"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2844" y="6215082"/>
            <a:ext cx="1466850" cy="3429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447098"/>
          </a:xfrm>
          <a:prstGeom prst="rect">
            <a:avLst/>
          </a:prstGeom>
          <a:noFill/>
        </p:spPr>
        <p:txBody>
          <a:bodyPr wrap="square" rtlCol="0">
            <a:spAutoFit/>
          </a:bodyPr>
          <a:lstStyle/>
          <a:p>
            <a:r>
              <a:rPr lang="en-US" sz="2000" dirty="0" smtClean="0">
                <a:latin typeface="Cambria Math" pitchFamily="18" charset="0"/>
                <a:ea typeface="Cambria Math" pitchFamily="18" charset="0"/>
              </a:rPr>
              <a:t>5.3 Show that                                     for an ideal gas </a:t>
            </a:r>
            <a:r>
              <a:rPr lang="en-US" dirty="0" smtClean="0">
                <a:latin typeface="Cambria Math" pitchFamily="18" charset="0"/>
                <a:ea typeface="Cambria Math" pitchFamily="18" charset="0"/>
              </a:rPr>
              <a:t>undergoes a quasi-static adiabatic </a:t>
            </a:r>
            <a:r>
              <a:rPr lang="en-US" dirty="0" smtClean="0">
                <a:latin typeface="Cambria Math" pitchFamily="18" charset="0"/>
                <a:ea typeface="Cambria Math" pitchFamily="18" charset="0"/>
              </a:rPr>
              <a:t>   process.</a:t>
            </a:r>
          </a:p>
          <a:p>
            <a:endParaRPr lang="en-US" dirty="0" smtClean="0">
              <a:latin typeface="Cambria Math" pitchFamily="18" charset="0"/>
              <a:ea typeface="Cambria Math" pitchFamily="18" charset="0"/>
            </a:endParaRPr>
          </a:p>
          <a:p>
            <a:r>
              <a:rPr lang="en-US" dirty="0" smtClean="0">
                <a:latin typeface="Cambria Math" pitchFamily="18" charset="0"/>
                <a:ea typeface="Cambria Math" pitchFamily="18" charset="0"/>
              </a:rPr>
              <a:t>Solutions:</a:t>
            </a:r>
          </a:p>
          <a:p>
            <a:r>
              <a:rPr lang="en-US" dirty="0" smtClean="0">
                <a:latin typeface="Cambria Math" pitchFamily="18" charset="0"/>
                <a:ea typeface="Cambria Math" pitchFamily="18" charset="0"/>
              </a:rPr>
              <a:t>From			and   PV=nRT    or</a:t>
            </a:r>
          </a:p>
          <a:p>
            <a:r>
              <a:rPr lang="en-US" dirty="0" smtClean="0">
                <a:latin typeface="Cambria Math" pitchFamily="18" charset="0"/>
                <a:ea typeface="Cambria Math" pitchFamily="18" charset="0"/>
              </a:rPr>
              <a:t>therefore </a:t>
            </a:r>
          </a:p>
          <a:p>
            <a:endParaRPr lang="en-US" dirty="0" smtClean="0">
              <a:latin typeface="Cambria Math" pitchFamily="18" charset="0"/>
              <a:ea typeface="Cambria Math" pitchFamily="18" charset="0"/>
            </a:endParaRPr>
          </a:p>
          <a:p>
            <a:endParaRPr lang="en-US" dirty="0" smtClean="0">
              <a:latin typeface="Cambria Math" pitchFamily="18" charset="0"/>
              <a:ea typeface="Cambria Math" pitchFamily="18" charset="0"/>
            </a:endParaRPr>
          </a:p>
          <a:p>
            <a:endParaRPr lang="en-US" dirty="0" smtClean="0">
              <a:latin typeface="Cambria Math" pitchFamily="18" charset="0"/>
              <a:ea typeface="Cambria Math" pitchFamily="18" charset="0"/>
            </a:endParaRPr>
          </a:p>
          <a:p>
            <a:r>
              <a:rPr lang="en-US" dirty="0" smtClean="0">
                <a:latin typeface="Cambria Math" pitchFamily="18" charset="0"/>
                <a:ea typeface="Cambria Math" pitchFamily="18" charset="0"/>
              </a:rPr>
              <a:t>Since n is the number of mole of a gas, and R is a constant,</a:t>
            </a:r>
          </a:p>
          <a:p>
            <a:r>
              <a:rPr lang="en-US" dirty="0" smtClean="0">
                <a:latin typeface="Cambria Math" pitchFamily="18" charset="0"/>
                <a:ea typeface="Cambria Math" pitchFamily="18" charset="0"/>
              </a:rPr>
              <a:t>t</a:t>
            </a:r>
            <a:r>
              <a:rPr lang="en-US" dirty="0" smtClean="0">
                <a:latin typeface="Cambria Math" pitchFamily="18" charset="0"/>
                <a:ea typeface="Cambria Math" pitchFamily="18" charset="0"/>
              </a:rPr>
              <a:t>herefore</a:t>
            </a:r>
            <a:endParaRPr lang="en-US" dirty="0" smtClean="0">
              <a:latin typeface="Cambria Math" pitchFamily="18" charset="0"/>
              <a:ea typeface="Cambria Math" pitchFamily="18" charset="0"/>
            </a:endParaRPr>
          </a:p>
          <a:p>
            <a:r>
              <a:rPr lang="en-US" dirty="0" smtClean="0"/>
              <a:t>    </a:t>
            </a:r>
            <a:endParaRPr lang="en-SG" dirty="0"/>
          </a:p>
        </p:txBody>
      </p:sp>
      <p:sp>
        <p:nvSpPr>
          <p:cNvPr id="378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788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14480" y="71414"/>
            <a:ext cx="1695450" cy="342900"/>
          </a:xfrm>
          <a:prstGeom prst="rect">
            <a:avLst/>
          </a:prstGeom>
          <a:noFill/>
        </p:spPr>
      </p:pic>
      <p:sp>
        <p:nvSpPr>
          <p:cNvPr id="37891" name="Rectangle 3"/>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6"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85786" y="1214422"/>
            <a:ext cx="1466850" cy="342900"/>
          </a:xfrm>
          <a:prstGeom prst="rect">
            <a:avLst/>
          </a:prstGeom>
          <a:noFill/>
        </p:spPr>
      </p:pic>
      <p:sp>
        <p:nvSpPr>
          <p:cNvPr id="3789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7892"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714876" y="1071546"/>
            <a:ext cx="962025" cy="619125"/>
          </a:xfrm>
          <a:prstGeom prst="rect">
            <a:avLst/>
          </a:prstGeom>
          <a:noFill/>
        </p:spPr>
      </p:pic>
      <p:sp>
        <p:nvSpPr>
          <p:cNvPr id="37894" name="Rectangle 6"/>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89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7895"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282" y="1785926"/>
            <a:ext cx="1809750" cy="619125"/>
          </a:xfrm>
          <a:prstGeom prst="rect">
            <a:avLst/>
          </a:prstGeom>
          <a:noFill/>
        </p:spPr>
      </p:pic>
      <p:sp>
        <p:nvSpPr>
          <p:cNvPr id="37897" name="Rectangle 9"/>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89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7898"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285984" y="1928802"/>
            <a:ext cx="2438400" cy="342900"/>
          </a:xfrm>
          <a:prstGeom prst="rect">
            <a:avLst/>
          </a:prstGeom>
          <a:noFill/>
        </p:spPr>
      </p:pic>
      <p:sp>
        <p:nvSpPr>
          <p:cNvPr id="37900" name="Rectangle 12"/>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902"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37901" name="Picture 1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4282" y="3143248"/>
            <a:ext cx="1695450" cy="342900"/>
          </a:xfrm>
          <a:prstGeom prst="rect">
            <a:avLst/>
          </a:prstGeom>
          <a:noFill/>
        </p:spPr>
      </p:pic>
      <p:sp>
        <p:nvSpPr>
          <p:cNvPr id="37903" name="Rectangle 15"/>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42918"/>
          </a:xfrm>
        </p:spPr>
        <p:txBody>
          <a:bodyPr>
            <a:normAutofit fontScale="90000"/>
          </a:bodyPr>
          <a:lstStyle/>
          <a:p>
            <a:pPr algn="l"/>
            <a:r>
              <a:rPr lang="en-US" sz="2800" dirty="0" smtClean="0">
                <a:latin typeface="Cambria Math" pitchFamily="18" charset="0"/>
                <a:ea typeface="Cambria Math" pitchFamily="18" charset="0"/>
              </a:rPr>
              <a:t>2.2. The equation of state of a van der Waals gas is given as </a:t>
            </a:r>
            <a:endParaRPr lang="en-SG" sz="2800" dirty="0">
              <a:latin typeface="Cambria Math" pitchFamily="18" charset="0"/>
              <a:ea typeface="Cambria Math" pitchFamily="18" charset="0"/>
            </a:endParaRPr>
          </a:p>
        </p:txBody>
      </p:sp>
      <p:sp>
        <p:nvSpPr>
          <p:cNvPr id="3" name="Content Placeholder 2"/>
          <p:cNvSpPr>
            <a:spLocks noGrp="1"/>
          </p:cNvSpPr>
          <p:nvPr>
            <p:ph idx="1"/>
          </p:nvPr>
        </p:nvSpPr>
        <p:spPr>
          <a:xfrm>
            <a:off x="0" y="1214422"/>
            <a:ext cx="9144000" cy="5643578"/>
          </a:xfrm>
        </p:spPr>
        <p:txBody>
          <a:bodyPr/>
          <a:lstStyle/>
          <a:p>
            <a:pPr>
              <a:buNone/>
            </a:pPr>
            <a:r>
              <a:rPr lang="en-US" dirty="0" smtClean="0"/>
              <a:t> 	   </a:t>
            </a:r>
            <a:r>
              <a:rPr lang="en-US" sz="2000" dirty="0" smtClean="0">
                <a:latin typeface="Cambria Math" pitchFamily="18" charset="0"/>
                <a:ea typeface="Cambria Math" pitchFamily="18" charset="0"/>
              </a:rPr>
              <a:t>where a, b, and R are constant. Calculate the following quantities :</a:t>
            </a:r>
          </a:p>
          <a:p>
            <a:pPr>
              <a:buNone/>
            </a:pP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a) (𝜕P/𝜕v)</a:t>
            </a:r>
            <a:r>
              <a:rPr lang="en-US" sz="1100" dirty="0" smtClean="0">
                <a:latin typeface="Cambria Math" pitchFamily="18" charset="0"/>
                <a:ea typeface="Cambria Math" pitchFamily="18" charset="0"/>
              </a:rPr>
              <a:t>T</a:t>
            </a:r>
            <a:r>
              <a:rPr lang="en-US" sz="2000" dirty="0" smtClean="0">
                <a:latin typeface="Cambria Math" pitchFamily="18" charset="0"/>
                <a:ea typeface="Cambria Math" pitchFamily="18" charset="0"/>
              </a:rPr>
              <a:t> ;</a:t>
            </a:r>
          </a:p>
          <a:p>
            <a:pPr>
              <a:buNone/>
            </a:pP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b) (𝜕P/𝜕T)</a:t>
            </a:r>
            <a:r>
              <a:rPr lang="en-US" sz="1200" dirty="0" smtClean="0">
                <a:latin typeface="Cambria Math" pitchFamily="18" charset="0"/>
                <a:ea typeface="Cambria Math" pitchFamily="18" charset="0"/>
              </a:rPr>
              <a:t>v</a:t>
            </a:r>
            <a:r>
              <a:rPr lang="en-US" sz="2000" dirty="0" smtClean="0">
                <a:latin typeface="Cambria Math" pitchFamily="18" charset="0"/>
                <a:ea typeface="Cambria Math" pitchFamily="18" charset="0"/>
              </a:rPr>
              <a:t> ;</a:t>
            </a:r>
          </a:p>
          <a:p>
            <a:pPr>
              <a:buNone/>
            </a:pP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From part (a) anb (b) calculate (𝜕v/𝜕T)</a:t>
            </a:r>
            <a:r>
              <a:rPr lang="en-US" sz="1100" dirty="0" smtClean="0">
                <a:latin typeface="Cambria Math" pitchFamily="18" charset="0"/>
                <a:ea typeface="Cambria Math" pitchFamily="18" charset="0"/>
              </a:rPr>
              <a:t>P</a:t>
            </a:r>
            <a:r>
              <a:rPr lang="en-US" sz="2000" dirty="0" smtClean="0">
                <a:latin typeface="Cambria Math" pitchFamily="18" charset="0"/>
                <a:ea typeface="Cambria Math" pitchFamily="18" charset="0"/>
              </a:rPr>
              <a:t> .</a:t>
            </a:r>
          </a:p>
          <a:p>
            <a:pPr>
              <a:buNone/>
            </a:pPr>
            <a:endParaRPr lang="en-US" sz="2000" dirty="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Solutions:</a:t>
            </a:r>
          </a:p>
          <a:p>
            <a:pPr>
              <a:buNone/>
            </a:pPr>
            <a:endParaRPr lang="en-US" sz="2000" dirty="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endParaRPr lang="en-US" sz="2000" dirty="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a)</a:t>
            </a:r>
          </a:p>
          <a:p>
            <a:pPr>
              <a:buNone/>
            </a:pPr>
            <a:endParaRPr lang="en-US" sz="2000" dirty="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b)</a:t>
            </a:r>
          </a:p>
          <a:p>
            <a:pPr>
              <a:buNone/>
            </a:pPr>
            <a:endParaRPr lang="en-US" sz="2000" dirty="0" smtClean="0">
              <a:latin typeface="Cambria Math" pitchFamily="18" charset="0"/>
              <a:ea typeface="Cambria Math" pitchFamily="18" charset="0"/>
            </a:endParaRPr>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740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14348" y="571480"/>
            <a:ext cx="2971800" cy="676275"/>
          </a:xfrm>
          <a:prstGeom prst="rect">
            <a:avLst/>
          </a:prstGeom>
          <a:noFill/>
        </p:spPr>
      </p:pic>
      <p:sp>
        <p:nvSpPr>
          <p:cNvPr id="174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741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282" y="3643314"/>
            <a:ext cx="2400300" cy="619125"/>
          </a:xfrm>
          <a:prstGeom prst="rect">
            <a:avLst/>
          </a:prstGeom>
          <a:noFill/>
        </p:spPr>
      </p:pic>
      <p:sp>
        <p:nvSpPr>
          <p:cNvPr id="174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7413"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61966" y="4476762"/>
            <a:ext cx="2724150" cy="666750"/>
          </a:xfrm>
          <a:prstGeom prst="rect">
            <a:avLst/>
          </a:prstGeom>
          <a:noFill/>
        </p:spPr>
      </p:pic>
      <p:sp>
        <p:nvSpPr>
          <p:cNvPr id="174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7415"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71472" y="5357826"/>
            <a:ext cx="1809750" cy="6286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285860"/>
          </a:xfrm>
        </p:spPr>
        <p:txBody>
          <a:bodyPr>
            <a:normAutofit fontScale="90000"/>
          </a:bodyPr>
          <a:lstStyle/>
          <a:p>
            <a:pPr algn="l"/>
            <a:r>
              <a:rPr lang="en-US" sz="2000" dirty="0" smtClean="0">
                <a:latin typeface="Cambria Math" pitchFamily="18" charset="0"/>
                <a:ea typeface="Cambria Math" pitchFamily="18" charset="0"/>
              </a:rPr>
              <a:t>                                                                            </a:t>
            </a:r>
            <a:br>
              <a:rPr lang="en-US" sz="2000" dirty="0" smtClean="0">
                <a:latin typeface="Cambria Math" pitchFamily="18" charset="0"/>
                <a:ea typeface="Cambria Math" pitchFamily="18" charset="0"/>
              </a:rPr>
            </a:br>
            <a:r>
              <a:rPr lang="en-US" sz="2000" dirty="0">
                <a:latin typeface="Cambria Math" pitchFamily="18" charset="0"/>
                <a:ea typeface="Cambria Math" pitchFamily="18" charset="0"/>
              </a:rPr>
              <a:t/>
            </a:r>
            <a:br>
              <a:rPr lang="en-US" sz="2000" dirty="0">
                <a:latin typeface="Cambria Math" pitchFamily="18" charset="0"/>
                <a:ea typeface="Cambria Math" pitchFamily="18" charset="0"/>
              </a:rPr>
            </a:br>
            <a:r>
              <a:rPr lang="en-US" sz="2000" dirty="0" smtClean="0">
                <a:latin typeface="Cambria Math" pitchFamily="18" charset="0"/>
                <a:ea typeface="Cambria Math" pitchFamily="18" charset="0"/>
              </a:rPr>
              <a:t/>
            </a:r>
            <a:br>
              <a:rPr lang="en-US" sz="2000" dirty="0" smtClean="0">
                <a:latin typeface="Cambria Math" pitchFamily="18" charset="0"/>
                <a:ea typeface="Cambria Math" pitchFamily="18" charset="0"/>
              </a:rPr>
            </a:br>
            <a:r>
              <a:rPr lang="en-US" sz="2000" dirty="0" smtClean="0">
                <a:latin typeface="Cambria Math" pitchFamily="18" charset="0"/>
                <a:ea typeface="Cambria Math" pitchFamily="18" charset="0"/>
              </a:rPr>
              <a:t>  </a:t>
            </a:r>
            <a:r>
              <a:rPr lang="en-US" sz="2200" dirty="0">
                <a:latin typeface="Cambria Math" pitchFamily="18" charset="0"/>
                <a:ea typeface="Cambria Math" pitchFamily="18" charset="0"/>
              </a:rPr>
              <a:t>w</a:t>
            </a:r>
            <a:r>
              <a:rPr lang="en-US" sz="2200" dirty="0" smtClean="0">
                <a:latin typeface="Cambria Math" pitchFamily="18" charset="0"/>
                <a:ea typeface="Cambria Math" pitchFamily="18" charset="0"/>
              </a:rPr>
              <a:t>here any 2 coordinates from x, y and z are independent coordinates.</a:t>
            </a:r>
            <a:endParaRPr lang="en-SG" sz="2200" dirty="0">
              <a:latin typeface="Cambria Math" pitchFamily="18" charset="0"/>
              <a:ea typeface="Cambria Math" pitchFamily="18" charset="0"/>
            </a:endParaRPr>
          </a:p>
        </p:txBody>
      </p:sp>
      <p:sp>
        <p:nvSpPr>
          <p:cNvPr id="3" name="Content Placeholder 2"/>
          <p:cNvSpPr>
            <a:spLocks noGrp="1"/>
          </p:cNvSpPr>
          <p:nvPr>
            <p:ph idx="1"/>
          </p:nvPr>
        </p:nvSpPr>
        <p:spPr>
          <a:xfrm>
            <a:off x="0" y="1357298"/>
            <a:ext cx="9144000" cy="5500702"/>
          </a:xfrm>
        </p:spPr>
        <p:txBody>
          <a:bodyPr>
            <a:normAutofit/>
          </a:bodyPr>
          <a:lstStyle/>
          <a:p>
            <a:pPr>
              <a:buNone/>
            </a:pPr>
            <a:r>
              <a:rPr lang="en-US" sz="2000" dirty="0" smtClean="0">
                <a:latin typeface="Cambria Math" pitchFamily="18" charset="0"/>
                <a:ea typeface="Cambria Math" pitchFamily="18" charset="0"/>
              </a:rPr>
              <a:t>Since any 2 coordinates from P, v and T are independent coordinates,</a:t>
            </a:r>
          </a:p>
          <a:p>
            <a:pPr>
              <a:buNone/>
            </a:pPr>
            <a:r>
              <a:rPr lang="en-US" sz="2000" dirty="0" smtClean="0">
                <a:latin typeface="Cambria Math" pitchFamily="18" charset="0"/>
                <a:ea typeface="Cambria Math" pitchFamily="18" charset="0"/>
              </a:rPr>
              <a:t>therefore we can write </a:t>
            </a:r>
          </a:p>
          <a:p>
            <a:pPr>
              <a:buNone/>
            </a:pPr>
            <a:endParaRPr lang="en-US" sz="2000" dirty="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therefore</a:t>
            </a:r>
            <a:endParaRPr lang="en-SG" sz="2000" dirty="0">
              <a:latin typeface="Cambria Math" pitchFamily="18" charset="0"/>
              <a:ea typeface="Cambria Math" pitchFamily="18" charset="0"/>
            </a:endParaRPr>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843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2844" y="142852"/>
            <a:ext cx="3914775" cy="676275"/>
          </a:xfrm>
          <a:prstGeom prst="rect">
            <a:avLst/>
          </a:prstGeom>
          <a:noFill/>
        </p:spPr>
      </p:pic>
      <p:sp>
        <p:nvSpPr>
          <p:cNvPr id="184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843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86050" y="1857364"/>
            <a:ext cx="3238500" cy="628650"/>
          </a:xfrm>
          <a:prstGeom prst="rect">
            <a:avLst/>
          </a:prstGeom>
          <a:noFill/>
        </p:spPr>
      </p:pic>
      <p:pic>
        <p:nvPicPr>
          <p:cNvPr id="18438"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357290" y="3143248"/>
            <a:ext cx="3095625" cy="628650"/>
          </a:xfrm>
          <a:prstGeom prst="rect">
            <a:avLst/>
          </a:prstGeom>
          <a:noFill/>
        </p:spPr>
      </p:pic>
      <p:pic>
        <p:nvPicPr>
          <p:cNvPr id="18437"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285984" y="3929066"/>
            <a:ext cx="2247900" cy="895350"/>
          </a:xfrm>
          <a:prstGeom prst="rect">
            <a:avLst/>
          </a:prstGeom>
          <a:noFill/>
        </p:spPr>
      </p:pic>
      <p:sp>
        <p:nvSpPr>
          <p:cNvPr id="1843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18440" name="Rectangle 8"/>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41" name="Rectangle 9"/>
          <p:cNvSpPr>
            <a:spLocks noChangeArrowheads="1"/>
          </p:cNvSpPr>
          <p:nvPr/>
        </p:nvSpPr>
        <p:spPr bwMode="auto">
          <a:xfrm>
            <a:off x="0" y="1981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28604"/>
          </a:xfrm>
        </p:spPr>
        <p:txBody>
          <a:bodyPr>
            <a:normAutofit/>
          </a:bodyPr>
          <a:lstStyle/>
          <a:p>
            <a:pPr algn="l"/>
            <a:r>
              <a:rPr lang="en-US" sz="2000" dirty="0" smtClean="0">
                <a:latin typeface="Cambria Math" pitchFamily="18" charset="0"/>
                <a:ea typeface="Cambria Math" pitchFamily="18" charset="0"/>
              </a:rPr>
              <a:t>2.3. a) A block of copper at a pressure of 1 atm (approximately 100kPa) and a</a:t>
            </a:r>
            <a:endParaRPr lang="en-SG" sz="2000" dirty="0">
              <a:latin typeface="Cambria Math" pitchFamily="18" charset="0"/>
              <a:ea typeface="Cambria Math" pitchFamily="18" charset="0"/>
            </a:endParaRPr>
          </a:p>
        </p:txBody>
      </p:sp>
      <p:sp>
        <p:nvSpPr>
          <p:cNvPr id="3" name="Content Placeholder 2"/>
          <p:cNvSpPr>
            <a:spLocks noGrp="1"/>
          </p:cNvSpPr>
          <p:nvPr>
            <p:ph idx="1"/>
          </p:nvPr>
        </p:nvSpPr>
        <p:spPr>
          <a:xfrm>
            <a:off x="0" y="357166"/>
            <a:ext cx="9144000" cy="6500834"/>
          </a:xfrm>
        </p:spPr>
        <p:txBody>
          <a:bodyPr>
            <a:normAutofit/>
          </a:bodyPr>
          <a:lstStyle/>
          <a:p>
            <a:pPr>
              <a:buNone/>
            </a:pPr>
            <a:r>
              <a:rPr lang="en-US" sz="2000" dirty="0" smtClean="0"/>
              <a:t>      </a:t>
            </a:r>
            <a:r>
              <a:rPr lang="en-US" sz="2000" dirty="0" smtClean="0">
                <a:latin typeface="Cambria Math" pitchFamily="18" charset="0"/>
                <a:ea typeface="Cambria Math" pitchFamily="18" charset="0"/>
              </a:rPr>
              <a:t>tempreture of 5°C is kept at constant volume. If the tempreture is raised to 10°C, what will be the final pressure?</a:t>
            </a:r>
          </a:p>
          <a:p>
            <a:pPr>
              <a:buNone/>
            </a:pPr>
            <a:r>
              <a:rPr lang="en-US" sz="2000" dirty="0" smtClean="0">
                <a:latin typeface="Cambria Math" pitchFamily="18" charset="0"/>
                <a:ea typeface="Cambria Math" pitchFamily="18" charset="0"/>
              </a:rPr>
              <a:t>	b) If the vassel holding the block of copper has a negligible small thermal expansivity and can withstand a maximum pressure of 1000 atm, what is the highest tempreture to which the system may be raised?</a:t>
            </a:r>
          </a:p>
          <a:p>
            <a:pPr>
              <a:buNone/>
            </a:pPr>
            <a:r>
              <a:rPr lang="en-US" sz="2000" dirty="0" smtClean="0">
                <a:latin typeface="Cambria Math" pitchFamily="18" charset="0"/>
                <a:ea typeface="Cambria Math" pitchFamily="18" charset="0"/>
              </a:rPr>
              <a:t>	note: assume that the valume expansivity and isothermal compressibility remain practically constant within the tempreture range of 0 to 20°C at the values of 4.95x10^-5 K^-1 and 6.17x10^-12 Pa^-1.</a:t>
            </a:r>
          </a:p>
          <a:p>
            <a:pPr>
              <a:buNone/>
            </a:pPr>
            <a:endParaRPr lang="en-US" sz="2000" dirty="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Solutions:</a:t>
            </a:r>
          </a:p>
          <a:p>
            <a:pPr marL="457200" indent="-457200">
              <a:buAutoNum type="alphaLcParenR"/>
            </a:pPr>
            <a:r>
              <a:rPr lang="en-US" sz="2000" dirty="0" smtClean="0">
                <a:latin typeface="Cambria Math" pitchFamily="18" charset="0"/>
                <a:ea typeface="Cambria Math" pitchFamily="18" charset="0"/>
              </a:rPr>
              <a:t>We choose P as a function of V and T, P= P(V , T).</a:t>
            </a:r>
          </a:p>
          <a:p>
            <a:pPr marL="457200" indent="-457200">
              <a:buAutoNum type="alphaLcParenR"/>
            </a:pPr>
            <a:endParaRPr lang="en-US" sz="2000" dirty="0">
              <a:latin typeface="Cambria Math" pitchFamily="18" charset="0"/>
              <a:ea typeface="Cambria Math" pitchFamily="18" charset="0"/>
            </a:endParaRPr>
          </a:p>
          <a:p>
            <a:pPr marL="457200" indent="-457200">
              <a:buNone/>
            </a:pPr>
            <a:endParaRPr lang="en-US" sz="2000" dirty="0">
              <a:latin typeface="Cambria Math" pitchFamily="18" charset="0"/>
              <a:ea typeface="Cambria Math" pitchFamily="18" charset="0"/>
            </a:endParaRPr>
          </a:p>
          <a:p>
            <a:pPr marL="457200" indent="-457200">
              <a:buNone/>
            </a:pPr>
            <a:r>
              <a:rPr lang="en-US" sz="2000" dirty="0" smtClean="0">
                <a:latin typeface="Cambria Math" pitchFamily="18" charset="0"/>
                <a:ea typeface="Cambria Math" pitchFamily="18" charset="0"/>
              </a:rPr>
              <a:t>At constant volume, dV=0.</a:t>
            </a:r>
          </a:p>
          <a:p>
            <a:pPr marL="457200" indent="-457200">
              <a:buNone/>
            </a:pPr>
            <a:r>
              <a:rPr lang="en-US" sz="2000" dirty="0" smtClean="0">
                <a:latin typeface="Cambria Math" pitchFamily="18" charset="0"/>
                <a:ea typeface="Cambria Math" pitchFamily="18" charset="0"/>
              </a:rPr>
              <a:t>Since,</a:t>
            </a:r>
          </a:p>
          <a:p>
            <a:pPr marL="457200" indent="-457200">
              <a:buNone/>
            </a:pPr>
            <a:endParaRPr lang="en-US" sz="2000" dirty="0">
              <a:latin typeface="Cambria Math" pitchFamily="18" charset="0"/>
              <a:ea typeface="Cambria Math" pitchFamily="18" charset="0"/>
            </a:endParaRPr>
          </a:p>
          <a:p>
            <a:pPr marL="457200" indent="-457200">
              <a:buNone/>
            </a:pPr>
            <a:endParaRPr lang="en-US" sz="2000" dirty="0" smtClean="0">
              <a:latin typeface="Cambria Math" pitchFamily="18" charset="0"/>
              <a:ea typeface="Cambria Math" pitchFamily="18" charset="0"/>
            </a:endParaRPr>
          </a:p>
          <a:p>
            <a:pPr marL="457200" indent="-457200">
              <a:buNone/>
            </a:pPr>
            <a:r>
              <a:rPr lang="en-US" sz="2000" dirty="0" smtClean="0">
                <a:latin typeface="Cambria Math" pitchFamily="18" charset="0"/>
                <a:ea typeface="Cambria Math" pitchFamily="18" charset="0"/>
              </a:rPr>
              <a:t>Therefore,  </a:t>
            </a:r>
          </a:p>
          <a:p>
            <a:pPr marL="457200" indent="-457200">
              <a:buNone/>
            </a:pPr>
            <a:endParaRPr lang="en-US" sz="2000" dirty="0" smtClean="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endParaRPr lang="en-SG" sz="2000" dirty="0"/>
          </a:p>
        </p:txBody>
      </p:sp>
      <p:sp>
        <p:nvSpPr>
          <p:cNvPr id="194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94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28596" y="4143380"/>
            <a:ext cx="3228975" cy="628650"/>
          </a:xfrm>
          <a:prstGeom prst="rect">
            <a:avLst/>
          </a:prstGeom>
          <a:noFill/>
        </p:spPr>
      </p:pic>
      <p:sp>
        <p:nvSpPr>
          <p:cNvPr id="19459" name="Rectangle 3"/>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946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57224" y="5214950"/>
            <a:ext cx="3105150" cy="628650"/>
          </a:xfrm>
          <a:prstGeom prst="rect">
            <a:avLst/>
          </a:prstGeom>
          <a:noFill/>
        </p:spPr>
      </p:pic>
      <p:sp>
        <p:nvSpPr>
          <p:cNvPr id="1946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9462"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071934" y="5214950"/>
            <a:ext cx="419100" cy="619125"/>
          </a:xfrm>
          <a:prstGeom prst="rect">
            <a:avLst/>
          </a:prstGeom>
          <a:noFill/>
        </p:spPr>
      </p:pic>
      <p:sp>
        <p:nvSpPr>
          <p:cNvPr id="19464" name="Rectangle 8"/>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9465"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500166" y="6072206"/>
            <a:ext cx="1214446" cy="652388"/>
          </a:xfrm>
          <a:prstGeom prst="rect">
            <a:avLst/>
          </a:prstGeom>
          <a:noFill/>
        </p:spPr>
      </p:pic>
      <p:sp>
        <p:nvSpPr>
          <p:cNvPr id="19467" name="Rectangle 11"/>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0"/>
            <a:ext cx="8229600" cy="45719"/>
          </a:xfrm>
        </p:spPr>
        <p:txBody>
          <a:bodyPr>
            <a:normAutofit fontScale="90000"/>
          </a:bodyPr>
          <a:lstStyle/>
          <a:p>
            <a:r>
              <a:rPr lang="en-US" sz="800" dirty="0" smtClean="0"/>
              <a:t>.</a:t>
            </a:r>
            <a:endParaRPr lang="en-SG" sz="800" dirty="0"/>
          </a:p>
        </p:txBody>
      </p:sp>
      <p:sp>
        <p:nvSpPr>
          <p:cNvPr id="3" name="Content Placeholder 2"/>
          <p:cNvSpPr>
            <a:spLocks noGrp="1"/>
          </p:cNvSpPr>
          <p:nvPr>
            <p:ph idx="1"/>
          </p:nvPr>
        </p:nvSpPr>
        <p:spPr>
          <a:xfrm>
            <a:off x="0" y="-24"/>
            <a:ext cx="9144000" cy="6858000"/>
          </a:xfrm>
        </p:spPr>
        <p:txBody>
          <a:bodyPr>
            <a:normAutofit/>
          </a:bodyPr>
          <a:lstStyle/>
          <a:p>
            <a:pPr>
              <a:buNone/>
            </a:pPr>
            <a:endParaRPr lang="en-US" sz="2000" dirty="0" smtClean="0">
              <a:latin typeface="Cambria Math" pitchFamily="18" charset="0"/>
              <a:ea typeface="Cambria Math" pitchFamily="18" charset="0"/>
            </a:endParaRPr>
          </a:p>
          <a:p>
            <a:pPr>
              <a:buNone/>
            </a:pPr>
            <a:endParaRPr lang="en-US" sz="2000" dirty="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endParaRPr lang="en-US" sz="2000" dirty="0">
              <a:latin typeface="Cambria Math" pitchFamily="18" charset="0"/>
              <a:ea typeface="Cambria Math" pitchFamily="18" charset="0"/>
            </a:endParaRPr>
          </a:p>
          <a:p>
            <a:pPr>
              <a:buNone/>
            </a:pP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        =8.03x10^-7 Pa</a:t>
            </a:r>
            <a:endParaRPr lang="en-US" sz="2000" dirty="0">
              <a:latin typeface="Cambria Math" pitchFamily="18" charset="0"/>
              <a:ea typeface="Cambria Math" pitchFamily="18" charset="0"/>
            </a:endParaRPr>
          </a:p>
          <a:p>
            <a:pPr>
              <a:buNone/>
            </a:pPr>
            <a:endParaRPr lang="en-US" sz="2000" dirty="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b)</a:t>
            </a:r>
          </a:p>
          <a:p>
            <a:pPr>
              <a:buNone/>
            </a:pPr>
            <a:endParaRPr lang="en-US" sz="2000" dirty="0" smtClean="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		=12.4K</a:t>
            </a:r>
            <a:endParaRPr lang="en-SG" sz="2000" dirty="0" smtClean="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		</a:t>
            </a:r>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048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4282" y="71414"/>
            <a:ext cx="2724150" cy="628650"/>
          </a:xfrm>
          <a:prstGeom prst="rect">
            <a:avLst/>
          </a:prstGeom>
          <a:noFill/>
        </p:spPr>
      </p:pic>
      <p:sp>
        <p:nvSpPr>
          <p:cNvPr id="20483" name="Rectangle 3"/>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8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20486" name="Rectangle 6"/>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8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0487"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785794"/>
            <a:ext cx="4962525" cy="742950"/>
          </a:xfrm>
          <a:prstGeom prst="rect">
            <a:avLst/>
          </a:prstGeom>
          <a:noFill/>
        </p:spPr>
      </p:pic>
      <p:sp>
        <p:nvSpPr>
          <p:cNvPr id="20489" name="Rectangle 9"/>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42910" y="2143116"/>
            <a:ext cx="1152525" cy="619125"/>
          </a:xfrm>
          <a:prstGeom prst="rect">
            <a:avLst/>
          </a:prstGeom>
          <a:noFill/>
        </p:spPr>
      </p:pic>
      <p:sp>
        <p:nvSpPr>
          <p:cNvPr id="1027" name="Rectangle 3"/>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8"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000100" y="2786058"/>
            <a:ext cx="4552950" cy="657225"/>
          </a:xfrm>
          <a:prstGeom prst="rect">
            <a:avLst/>
          </a:prstGeom>
          <a:noFill/>
        </p:spPr>
      </p:pic>
      <p:sp>
        <p:nvSpPr>
          <p:cNvPr id="1030" name="Rectangle 6"/>
          <p:cNvSpPr>
            <a:spLocks noChangeArrowheads="1"/>
          </p:cNvSpPr>
          <p:nvPr/>
        </p:nvSpPr>
        <p:spPr bwMode="auto">
          <a:xfrm>
            <a:off x="0" y="1114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1"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14348" y="4214818"/>
            <a:ext cx="1819275" cy="342900"/>
          </a:xfrm>
          <a:prstGeom prst="rect">
            <a:avLst/>
          </a:prstGeom>
          <a:noFill/>
        </p:spPr>
      </p:pic>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3"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714348" y="4714884"/>
            <a:ext cx="3352800" cy="3429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229600" cy="45719"/>
          </a:xfrm>
        </p:spPr>
        <p:txBody>
          <a:bodyPr>
            <a:normAutofit fontScale="90000"/>
          </a:bodyPr>
          <a:lstStyle/>
          <a:p>
            <a:r>
              <a:rPr lang="en-US" sz="800" dirty="0" smtClean="0"/>
              <a:t>.</a:t>
            </a:r>
            <a:endParaRPr lang="en-SG" sz="800" dirty="0"/>
          </a:p>
        </p:txBody>
      </p:sp>
      <p:sp>
        <p:nvSpPr>
          <p:cNvPr id="3" name="Content Placeholder 2"/>
          <p:cNvSpPr>
            <a:spLocks noGrp="1"/>
          </p:cNvSpPr>
          <p:nvPr>
            <p:ph idx="1"/>
          </p:nvPr>
        </p:nvSpPr>
        <p:spPr>
          <a:xfrm>
            <a:off x="0" y="1"/>
            <a:ext cx="9144000" cy="6858000"/>
          </a:xfrm>
        </p:spPr>
        <p:txBody>
          <a:bodyPr>
            <a:normAutofit/>
          </a:bodyPr>
          <a:lstStyle/>
          <a:p>
            <a:pPr>
              <a:buNone/>
            </a:pPr>
            <a:r>
              <a:rPr lang="en-US" sz="2000" dirty="0" smtClean="0">
                <a:latin typeface="Cambria Math" pitchFamily="18" charset="0"/>
                <a:ea typeface="Cambria Math" pitchFamily="18" charset="0"/>
              </a:rPr>
              <a:t>2.4.</a:t>
            </a:r>
          </a:p>
          <a:p>
            <a:pPr>
              <a:buNone/>
            </a:pPr>
            <a:endParaRPr lang="en-US" sz="2000" dirty="0" smtClean="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Solutions:</a:t>
            </a:r>
          </a:p>
          <a:p>
            <a:pPr>
              <a:buNone/>
            </a:pPr>
            <a:r>
              <a:rPr lang="en-US" sz="2000" dirty="0" smtClean="0">
                <a:latin typeface="Cambria Math" pitchFamily="18" charset="0"/>
                <a:ea typeface="Cambria Math" pitchFamily="18" charset="0"/>
              </a:rPr>
              <a:t>  P = function of ( T , V ),</a:t>
            </a:r>
          </a:p>
          <a:p>
            <a:pPr>
              <a:buNone/>
            </a:pPr>
            <a:r>
              <a:rPr lang="en-US" sz="2000" dirty="0" smtClean="0">
                <a:latin typeface="Cambria Math" pitchFamily="18" charset="0"/>
                <a:ea typeface="Cambria Math" pitchFamily="18" charset="0"/>
              </a:rPr>
              <a:t>  Thus,</a:t>
            </a:r>
          </a:p>
          <a:p>
            <a:pPr>
              <a:buNone/>
            </a:pPr>
            <a:endParaRPr lang="en-US" sz="2000" dirty="0" smtClean="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  or</a:t>
            </a:r>
          </a:p>
          <a:p>
            <a:pPr>
              <a:buNone/>
            </a:pPr>
            <a:endParaRPr lang="en-US" sz="2000" dirty="0" smtClean="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endParaRPr lang="en-US" sz="2000" dirty="0" smtClean="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	   = 320atm  </a:t>
            </a:r>
            <a:endParaRPr lang="en-SG" sz="2000" dirty="0">
              <a:latin typeface="Cambria Math" pitchFamily="18" charset="0"/>
              <a:ea typeface="Cambria Math" pitchFamily="18" charset="0"/>
            </a:endParaRPr>
          </a:p>
        </p:txBody>
      </p:sp>
      <p:pic>
        <p:nvPicPr>
          <p:cNvPr id="21506"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786578" y="76179"/>
            <a:ext cx="495300" cy="352425"/>
          </a:xfrm>
          <a:prstGeom prst="rect">
            <a:avLst/>
          </a:prstGeom>
          <a:noFill/>
        </p:spPr>
      </p:pic>
      <p:sp>
        <p:nvSpPr>
          <p:cNvPr id="21507" name="Rectangle 3"/>
          <p:cNvSpPr>
            <a:spLocks noChangeArrowheads="1"/>
          </p:cNvSpPr>
          <p:nvPr/>
        </p:nvSpPr>
        <p:spPr bwMode="auto">
          <a:xfrm>
            <a:off x="571472" y="0"/>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mbria Math" pitchFamily="18" charset="0"/>
                <a:ea typeface="SimSun" pitchFamily="2" charset="-122"/>
                <a:cs typeface="Times New Roman" pitchFamily="18" charset="0"/>
              </a:rPr>
              <a:t>A block of copper at a pressure of 1 atm, a volume of 100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9" name="Rectangle 5"/>
          <p:cNvSpPr>
            <a:spLocks noChangeArrowheads="1"/>
          </p:cNvSpPr>
          <p:nvPr/>
        </p:nvSpPr>
        <p:spPr bwMode="auto">
          <a:xfrm>
            <a:off x="571472" y="571480"/>
            <a:ext cx="8418971"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smtClean="0">
                <a:latin typeface="Cambria Math" pitchFamily="18" charset="0"/>
                <a:ea typeface="SimSun" pitchFamily="2" charset="-122"/>
                <a:cs typeface="Times New Roman" pitchFamily="18" charset="0"/>
              </a:rPr>
              <a:t>                                               </a:t>
            </a:r>
            <a:r>
              <a:rPr kumimoji="0" lang="en-US" sz="2000" b="0" i="0" u="none" strike="noStrike" cap="none" normalizeH="0" baseline="0" dirty="0" smtClean="0">
                <a:ln>
                  <a:noFill/>
                </a:ln>
                <a:solidFill>
                  <a:schemeClr val="tx1"/>
                </a:solidFill>
                <a:effectLst/>
                <a:latin typeface="Cambria Math" pitchFamily="18" charset="0"/>
                <a:ea typeface="SimSun" pitchFamily="2" charset="-122"/>
                <a:cs typeface="Times New Roman" pitchFamily="18" charset="0"/>
              </a:rPr>
              <a:t>Assuming the volume expansivity and isothermal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mbria Math" pitchFamily="18" charset="0"/>
                <a:ea typeface="SimSun" pitchFamily="2" charset="-122"/>
                <a:cs typeface="Times New Roman" pitchFamily="18" charset="0"/>
              </a:rPr>
              <a:t>compressibility given in Prob. 2.3, calculate the final pressure.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1" name="Rectangle 7"/>
          <p:cNvSpPr>
            <a:spLocks noChangeArrowheads="1"/>
          </p:cNvSpPr>
          <p:nvPr/>
        </p:nvSpPr>
        <p:spPr bwMode="auto">
          <a:xfrm>
            <a:off x="500034" y="0"/>
            <a:ext cx="8713476" cy="12926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Cambria Math" pitchFamily="18" charset="0"/>
                <a:ea typeface="SimSun" pitchFamily="2" charset="-122"/>
                <a:cs typeface="Times New Roman" pitchFamily="18" charset="0"/>
              </a:rPr>
              <a:t>                                                                                                                        , and a</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Cambria Math" pitchFamily="18" charset="0"/>
                <a:ea typeface="SimSun" pitchFamily="2" charset="-122"/>
                <a:cs typeface="Times New Roman" pitchFamily="18" charset="0"/>
              </a:rPr>
              <a:t> tempreture</a:t>
            </a:r>
            <a:r>
              <a:rPr kumimoji="0" lang="en-US" altLang="zh-CN" sz="2000" b="0" i="0" u="none" strike="noStrike" cap="none" normalizeH="0" dirty="0" smtClean="0">
                <a:ln>
                  <a:noFill/>
                </a:ln>
                <a:solidFill>
                  <a:schemeClr val="tx1"/>
                </a:solidFill>
                <a:effectLst/>
                <a:latin typeface="Cambria Math" pitchFamily="18" charset="0"/>
                <a:ea typeface="SimSun" pitchFamily="2" charset="-122"/>
                <a:cs typeface="Times New Roman" pitchFamily="18" charset="0"/>
              </a:rPr>
              <a:t> </a:t>
            </a:r>
            <a:r>
              <a:rPr kumimoji="0" lang="en-US" altLang="zh-CN" sz="2000" b="0" i="0" u="none" strike="noStrike" cap="none" normalizeH="0" baseline="0" dirty="0" smtClean="0">
                <a:ln>
                  <a:noFill/>
                </a:ln>
                <a:solidFill>
                  <a:schemeClr val="tx1"/>
                </a:solidFill>
                <a:effectLst/>
                <a:latin typeface="Cambria Math" pitchFamily="18" charset="0"/>
                <a:ea typeface="SimSun" pitchFamily="2" charset="-122"/>
                <a:cs typeface="Times New Roman" pitchFamily="18" charset="0"/>
              </a:rPr>
              <a:t>of 10°C experiences a rise in tempreture of 5°C and an increase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Cambria Math" pitchFamily="18" charset="0"/>
                <a:ea typeface="SimSun" pitchFamily="2" charset="-122"/>
                <a:cs typeface="Times New Roman" pitchFamily="18" charset="0"/>
              </a:rPr>
              <a:t> in volume of 0.005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1510"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43174" y="642918"/>
            <a:ext cx="438150" cy="352425"/>
          </a:xfrm>
          <a:prstGeom prst="rect">
            <a:avLst/>
          </a:prstGeom>
          <a:noFill/>
        </p:spPr>
      </p:pic>
      <p:sp>
        <p:nvSpPr>
          <p:cNvPr id="21512" name="Rectangle 8"/>
          <p:cNvSpPr>
            <a:spLocks noChangeArrowheads="1"/>
          </p:cNvSpPr>
          <p:nvPr/>
        </p:nvSpPr>
        <p:spPr bwMode="auto">
          <a:xfrm>
            <a:off x="0" y="352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2"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000100" y="2214554"/>
            <a:ext cx="3228975" cy="571504"/>
          </a:xfrm>
          <a:prstGeom prst="rect">
            <a:avLst/>
          </a:prstGeom>
          <a:noFill/>
        </p:spPr>
      </p:pic>
      <p:sp>
        <p:nvSpPr>
          <p:cNvPr id="2151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1513"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957252" y="2857496"/>
            <a:ext cx="2114550" cy="619125"/>
          </a:xfrm>
          <a:prstGeom prst="rect">
            <a:avLst/>
          </a:prstGeom>
          <a:noFill/>
        </p:spPr>
      </p:pic>
      <p:sp>
        <p:nvSpPr>
          <p:cNvPr id="21515" name="Rectangle 11"/>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17"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1516" name="Picture 1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14282" y="3714752"/>
            <a:ext cx="3114675" cy="657225"/>
          </a:xfrm>
          <a:prstGeom prst="rect">
            <a:avLst/>
          </a:prstGeom>
          <a:noFill/>
        </p:spPr>
      </p:pic>
      <p:sp>
        <p:nvSpPr>
          <p:cNvPr id="21519"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1518" name="Picture 1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357554" y="3786190"/>
            <a:ext cx="4686300" cy="619125"/>
          </a:xfrm>
          <a:prstGeom prst="rect">
            <a:avLst/>
          </a:prstGeom>
          <a:noFill/>
        </p:spPr>
      </p:pic>
      <p:sp>
        <p:nvSpPr>
          <p:cNvPr id="21521"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1520" name="Picture 16"/>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771516" y="4429132"/>
            <a:ext cx="2514600" cy="3524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0"/>
            <a:ext cx="8229600" cy="785794"/>
          </a:xfrm>
        </p:spPr>
        <p:txBody>
          <a:bodyPr>
            <a:normAutofit/>
          </a:bodyPr>
          <a:lstStyle/>
          <a:p>
            <a:r>
              <a:rPr lang="en-US" sz="3200" dirty="0" smtClean="0"/>
              <a:t>Chapter 3 Work</a:t>
            </a:r>
            <a:endParaRPr lang="en-SG" sz="3200" dirty="0"/>
          </a:p>
        </p:txBody>
      </p:sp>
      <p:sp>
        <p:nvSpPr>
          <p:cNvPr id="3" name="Content Placeholder 2"/>
          <p:cNvSpPr>
            <a:spLocks noGrp="1"/>
          </p:cNvSpPr>
          <p:nvPr>
            <p:ph idx="1"/>
          </p:nvPr>
        </p:nvSpPr>
        <p:spPr>
          <a:xfrm>
            <a:off x="0" y="857232"/>
            <a:ext cx="9144000" cy="6000768"/>
          </a:xfrm>
        </p:spPr>
        <p:txBody>
          <a:bodyPr>
            <a:normAutofit/>
          </a:bodyPr>
          <a:lstStyle/>
          <a:p>
            <a:pPr>
              <a:buNone/>
            </a:pPr>
            <a:r>
              <a:rPr lang="en-US" sz="2000" dirty="0" smtClean="0">
                <a:latin typeface="Cambria Math" pitchFamily="18" charset="0"/>
                <a:ea typeface="Cambria Math" pitchFamily="18" charset="0"/>
              </a:rPr>
              <a:t>3.1 a) Show that the work done by an ideal gas during the quasi-static, isothermal expansion from an initial pressure Pi to a final pressure Pf is given by W=nRTln(Pf/Pi).</a:t>
            </a:r>
          </a:p>
          <a:p>
            <a:pPr>
              <a:buNone/>
            </a:pPr>
            <a:r>
              <a:rPr lang="en-US" sz="2000" dirty="0" smtClean="0">
                <a:latin typeface="Cambria Math" pitchFamily="18" charset="0"/>
                <a:ea typeface="Cambria Math" pitchFamily="18" charset="0"/>
              </a:rPr>
              <a:t>	b) Calculate the work done when the pressure of 1 mol of an ideal gas is decrease quasi-statically from 20 to 1 atm, the temperature remaining constant at 20°C (R=8.31J/mol*K).</a:t>
            </a:r>
          </a:p>
          <a:p>
            <a:pPr>
              <a:buNone/>
            </a:pPr>
            <a:endParaRPr lang="en-US" sz="2000" dirty="0" smtClean="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Solutions:</a:t>
            </a:r>
          </a:p>
          <a:p>
            <a:pPr>
              <a:buNone/>
            </a:pPr>
            <a:r>
              <a:rPr lang="en-US" sz="2000" dirty="0" smtClean="0">
                <a:latin typeface="Cambria Math" pitchFamily="18" charset="0"/>
                <a:ea typeface="Cambria Math" pitchFamily="18" charset="0"/>
              </a:rPr>
              <a:t>Equation of state for an ideal gas =&gt;  PV=nRT</a:t>
            </a:r>
          </a:p>
          <a:p>
            <a:pPr>
              <a:buNone/>
            </a:pPr>
            <a:endParaRPr lang="en-US" sz="2000" dirty="0" smtClean="0">
              <a:latin typeface="Cambria Math" pitchFamily="18" charset="0"/>
              <a:ea typeface="Cambria Math" pitchFamily="18" charset="0"/>
            </a:endParaRPr>
          </a:p>
          <a:p>
            <a:pPr>
              <a:buNone/>
            </a:pPr>
            <a:r>
              <a:rPr lang="en-US" sz="2000" dirty="0" smtClean="0">
                <a:latin typeface="Cambria Math" pitchFamily="18" charset="0"/>
                <a:ea typeface="Cambria Math" pitchFamily="18" charset="0"/>
              </a:rPr>
              <a:t>Work done by an ideal gas,                                      ;</a:t>
            </a:r>
          </a:p>
          <a:p>
            <a:pPr>
              <a:buNone/>
            </a:pPr>
            <a:endParaRPr lang="en-SG" sz="2000" dirty="0">
              <a:latin typeface="Cambria Math" pitchFamily="18" charset="0"/>
              <a:ea typeface="Cambria Math" pitchFamily="18"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86101" y="3929066"/>
            <a:ext cx="1628775" cy="1076325"/>
          </a:xfrm>
          <a:prstGeom prst="rect">
            <a:avLst/>
          </a:prstGeom>
          <a:noFill/>
        </p:spPr>
      </p:pic>
      <p:sp>
        <p:nvSpPr>
          <p:cNvPr id="1027" name="Rectangle 3"/>
          <p:cNvSpPr>
            <a:spLocks noChangeArrowheads="1"/>
          </p:cNvSpPr>
          <p:nvPr/>
        </p:nvSpPr>
        <p:spPr bwMode="auto">
          <a:xfrm>
            <a:off x="0" y="1533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28"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500694" y="4143380"/>
            <a:ext cx="1647825" cy="619125"/>
          </a:xfrm>
          <a:prstGeom prst="rect">
            <a:avLst/>
          </a:prstGeom>
          <a:noFill/>
        </p:spPr>
      </p:pic>
      <p:sp>
        <p:nvSpPr>
          <p:cNvPr id="1030" name="Rectangle 6"/>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1"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286644" y="4143380"/>
            <a:ext cx="971550" cy="619125"/>
          </a:xfrm>
          <a:prstGeom prst="rect">
            <a:avLst/>
          </a:prstGeom>
          <a:noFill/>
        </p:spPr>
      </p:pic>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103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1035" name="Picture 1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428992" y="5000636"/>
            <a:ext cx="1752600" cy="1076325"/>
          </a:xfrm>
          <a:prstGeom prst="rect">
            <a:avLst/>
          </a:prstGeom>
          <a:noFill/>
        </p:spPr>
      </p:pic>
      <p:sp>
        <p:nvSpPr>
          <p:cNvPr id="1037" name="Rectangle 13"/>
          <p:cNvSpPr>
            <a:spLocks noChangeArrowheads="1"/>
          </p:cNvSpPr>
          <p:nvPr/>
        </p:nvSpPr>
        <p:spPr bwMode="auto">
          <a:xfrm>
            <a:off x="0" y="1533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1040" name="Rectangle 16"/>
          <p:cNvSpPr>
            <a:spLocks noChangeArrowheads="1"/>
          </p:cNvSpPr>
          <p:nvPr/>
        </p:nvSpPr>
        <p:spPr bwMode="auto">
          <a:xfrm>
            <a:off x="0" y="1533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355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71537" y="-24"/>
            <a:ext cx="1743075" cy="1076325"/>
          </a:xfrm>
          <a:prstGeom prst="rect">
            <a:avLst/>
          </a:prstGeom>
          <a:noFill/>
        </p:spPr>
      </p:pic>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355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85852" y="1071546"/>
            <a:ext cx="1257300" cy="676275"/>
          </a:xfrm>
          <a:prstGeom prst="rect">
            <a:avLst/>
          </a:prstGeom>
          <a:noFill/>
        </p:spPr>
      </p:pic>
      <p:sp>
        <p:nvSpPr>
          <p:cNvPr id="10" name="TextBox 9"/>
          <p:cNvSpPr txBox="1"/>
          <p:nvPr/>
        </p:nvSpPr>
        <p:spPr>
          <a:xfrm>
            <a:off x="0" y="0"/>
            <a:ext cx="9144000" cy="3816429"/>
          </a:xfrm>
          <a:prstGeom prst="rect">
            <a:avLst/>
          </a:prstGeom>
          <a:noFill/>
        </p:spPr>
        <p:txBody>
          <a:bodyPr wrap="square" rtlCol="0">
            <a:spAutoFit/>
          </a:bodyPr>
          <a:lstStyle/>
          <a:p>
            <a:endParaRPr lang="en-US" dirty="0" smtClean="0"/>
          </a:p>
          <a:p>
            <a:r>
              <a:rPr lang="en-US" sz="2000" dirty="0" smtClean="0"/>
              <a:t>                                                          ; During isothermal expansion, T is constant</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sz="2000" dirty="0" smtClean="0"/>
              <a:t>b)</a:t>
            </a:r>
          </a:p>
          <a:p>
            <a:endParaRPr lang="en-US" sz="2000" dirty="0" smtClean="0"/>
          </a:p>
          <a:p>
            <a:r>
              <a:rPr lang="en-US" sz="2000" dirty="0" smtClean="0"/>
              <a:t>            = -7.29x10^3 J</a:t>
            </a:r>
          </a:p>
          <a:p>
            <a:endParaRPr lang="en-US" dirty="0" smtClean="0"/>
          </a:p>
          <a:p>
            <a:r>
              <a:rPr lang="en-US" dirty="0" smtClean="0"/>
              <a:t>              </a:t>
            </a:r>
          </a:p>
        </p:txBody>
      </p:sp>
      <p:sp>
        <p:nvSpPr>
          <p:cNvPr id="2355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2355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8596" y="2143116"/>
            <a:ext cx="3971925" cy="619125"/>
          </a:xfrm>
          <a:prstGeom prst="rect">
            <a:avLst/>
          </a:prstGeom>
          <a:noFill/>
        </p:spPr>
      </p:pic>
      <p:sp>
        <p:nvSpPr>
          <p:cNvPr id="23559" name="Rectangle 7"/>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TotalTime>
  <Words>821</Words>
  <Application>Microsoft Office PowerPoint</Application>
  <PresentationFormat>On-screen Show (4:3)</PresentationFormat>
  <Paragraphs>273</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Chapter 2 Simple Thermodynamics Systems</vt:lpstr>
      <vt:lpstr>From PV=nRT or V=nRT/P</vt:lpstr>
      <vt:lpstr>2.2. The equation of state of a van der Waals gas is given as </vt:lpstr>
      <vt:lpstr>                                                                                 where any 2 coordinates from x, y and z are independent coordinates.</vt:lpstr>
      <vt:lpstr>2.3. a) A block of copper at a pressure of 1 atm (approximately 100kPa) and a</vt:lpstr>
      <vt:lpstr>.</vt:lpstr>
      <vt:lpstr>.</vt:lpstr>
      <vt:lpstr>Chapter 3 Work</vt:lpstr>
      <vt:lpstr>Slide 9</vt:lpstr>
      <vt:lpstr>Slide 10</vt:lpstr>
      <vt:lpstr>Slide 11</vt:lpstr>
      <vt:lpstr>Chapter 4  Heat and First Law of Thermodynamics</vt:lpstr>
      <vt:lpstr>Slide 13</vt:lpstr>
      <vt:lpstr>Slide 14</vt:lpstr>
      <vt:lpstr>Slide 15</vt:lpstr>
      <vt:lpstr>Slide 16</vt:lpstr>
      <vt:lpstr>Slide 17</vt:lpstr>
      <vt:lpstr>Slide 18</vt:lpstr>
      <vt:lpstr>Chapter 5 Ideal Gas</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Simple Thermodynamics Systems</dc:title>
  <dc:creator>Christopher</dc:creator>
  <cp:lastModifiedBy>Christopher</cp:lastModifiedBy>
  <cp:revision>54</cp:revision>
  <dcterms:created xsi:type="dcterms:W3CDTF">2008-11-18T06:30:48Z</dcterms:created>
  <dcterms:modified xsi:type="dcterms:W3CDTF">2008-11-21T14:14:26Z</dcterms:modified>
</cp:coreProperties>
</file>