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</p:sldMasterIdLst>
  <p:notesMasterIdLst>
    <p:notesMasterId r:id="rId33"/>
  </p:notesMasterIdLst>
  <p:sldIdLst>
    <p:sldId id="265" r:id="rId2"/>
    <p:sldId id="283" r:id="rId3"/>
    <p:sldId id="285" r:id="rId4"/>
    <p:sldId id="286" r:id="rId5"/>
    <p:sldId id="287" r:id="rId6"/>
    <p:sldId id="288" r:id="rId7"/>
    <p:sldId id="296" r:id="rId8"/>
    <p:sldId id="284" r:id="rId9"/>
    <p:sldId id="289" r:id="rId10"/>
    <p:sldId id="290" r:id="rId11"/>
    <p:sldId id="291" r:id="rId12"/>
    <p:sldId id="266" r:id="rId13"/>
    <p:sldId id="293" r:id="rId14"/>
    <p:sldId id="292" r:id="rId15"/>
    <p:sldId id="271" r:id="rId16"/>
    <p:sldId id="294" r:id="rId17"/>
    <p:sldId id="298" r:id="rId18"/>
    <p:sldId id="273" r:id="rId19"/>
    <p:sldId id="299" r:id="rId20"/>
    <p:sldId id="274" r:id="rId21"/>
    <p:sldId id="277" r:id="rId22"/>
    <p:sldId id="295" r:id="rId23"/>
    <p:sldId id="300" r:id="rId24"/>
    <p:sldId id="278" r:id="rId25"/>
    <p:sldId id="279" r:id="rId26"/>
    <p:sldId id="301" r:id="rId27"/>
    <p:sldId id="302" r:id="rId28"/>
    <p:sldId id="304" r:id="rId29"/>
    <p:sldId id="303" r:id="rId30"/>
    <p:sldId id="305" r:id="rId31"/>
    <p:sldId id="282" r:id="rId32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0.wmf"/><Relationship Id="rId11" Type="http://schemas.openxmlformats.org/officeDocument/2006/relationships/image" Target="../media/image62.wmf"/><Relationship Id="rId5" Type="http://schemas.openxmlformats.org/officeDocument/2006/relationships/image" Target="../media/image57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9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12" Type="http://schemas.openxmlformats.org/officeDocument/2006/relationships/image" Target="../media/image68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0.wmf"/><Relationship Id="rId11" Type="http://schemas.openxmlformats.org/officeDocument/2006/relationships/image" Target="../media/image62.wmf"/><Relationship Id="rId5" Type="http://schemas.openxmlformats.org/officeDocument/2006/relationships/image" Target="../media/image57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7.wmf"/><Relationship Id="rId1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2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anose="020F0502020204030204" pitchFamily="34" charset="0"/>
              </a:defRPr>
            </a:lvl1pPr>
          </a:lstStyle>
          <a:p>
            <a:endParaRPr lang="en-MY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B908F446-3B8D-48DD-BF93-F6922F93FEE3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anose="020F0502020204030204" pitchFamily="34" charset="0"/>
              </a:defRPr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10E4E71F-B3B3-4AC2-865B-EBC873A47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7445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90357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97739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06660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37911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98414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239544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434036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5988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5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2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29015B53-0CD9-490C-8A7D-61347AA0E296}" type="slidenum">
              <a:rPr lang="en-US" altLang="en-US" sz="1300">
                <a:latin typeface="Calibri" panose="020F0502020204030204" pitchFamily="34" charset="0"/>
              </a:rPr>
              <a:pPr algn="r"/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29015B53-0CD9-490C-8A7D-61347AA0E296}" type="slidenum">
              <a:rPr lang="en-US" altLang="en-US" sz="1300">
                <a:latin typeface="Calibri" panose="020F0502020204030204" pitchFamily="34" charset="0"/>
              </a:rPr>
              <a:pPr algn="r"/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7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06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38754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423006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DDD21-ABF7-4B2D-ADEF-3B4CC9FF6C2C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483-C0AB-4600-86CA-2DB70ECA8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4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0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8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E18E1-6F68-4190-B696-96272990DF67}" type="datetimeFigureOut">
              <a:rPr lang="en-US" smtClean="0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F5A-3ACD-4856-A8A6-0B03CED17E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55398-F36F-46C5-A44A-6578727819FF}" type="datetimeFigureOut">
              <a:rPr lang="en-US" smtClean="0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4F60-8C80-4BB7-B22E-83D7FF4CE8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2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F8C48-C4A7-475E-A939-3EE4864ECBAF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905E-49DE-47CF-B827-C74E08BC7D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16BE4-18CA-4225-99B9-049E980C763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AD2-BF53-400A-8C4A-9BCF66ED1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30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1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fizik.usm.my/tlyoon/teaching/ZCE111/1415SEM2/notes/2ODE_Pendulum.nb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r.sjsu.edu/trhsu/Chapter%204%20Second%20order%20DE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7.wmf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0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6.wmf"/><Relationship Id="rId24" Type="http://schemas.openxmlformats.org/officeDocument/2006/relationships/image" Target="../media/image61.wmf"/><Relationship Id="rId32" Type="http://schemas.openxmlformats.org/officeDocument/2006/relationships/image" Target="../media/image65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63.wmf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5.wmf"/><Relationship Id="rId14" Type="http://schemas.openxmlformats.org/officeDocument/2006/relationships/image" Target="../media/image67.png"/><Relationship Id="rId22" Type="http://schemas.openxmlformats.org/officeDocument/2006/relationships/image" Target="../media/image60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fizik.usm.my/tlyoon/teaching/ZCE111/1415SEM2/notes/pendulum_RK2.n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7.wmf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0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49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6.wmf"/><Relationship Id="rId24" Type="http://schemas.openxmlformats.org/officeDocument/2006/relationships/image" Target="../media/image61.wmf"/><Relationship Id="rId32" Type="http://schemas.openxmlformats.org/officeDocument/2006/relationships/image" Target="../media/image70.wmf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68.wmf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5.wmf"/><Relationship Id="rId14" Type="http://schemas.openxmlformats.org/officeDocument/2006/relationships/image" Target="../media/image72.png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2.fizik.usm.my/tlyoon/teaching/ZCE111/1415SEM2/notes/pendulum_RK2.nb" TargetMode="Externa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png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fizik.usm.my/tlyoon/teaching/ZCE111/1415SEM2/notes/Math_built_in_2ODE.n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 bwMode="auto"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effectLst/>
                <a:latin typeface="Constantia" pitchFamily="18" charset="0"/>
              </a:rPr>
              <a:t>Chapter 8</a:t>
            </a:r>
            <a:endParaRPr lang="en-MY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858000" cy="165576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MY" altLang="en-US" sz="4000" dirty="0" smtClean="0">
                <a:latin typeface="Constantia" panose="02030602050306030303" pitchFamily="18" charset="0"/>
              </a:rPr>
              <a:t>Solving Second order differential equations numerically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233"/>
            <a:ext cx="1971675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567753"/>
            <a:ext cx="454342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18885"/>
            <a:ext cx="27717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210" y="2511318"/>
            <a:ext cx="42100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48" y="3406029"/>
            <a:ext cx="3228975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48" y="4565828"/>
            <a:ext cx="3914775" cy="54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461631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Guess: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59" y="5825969"/>
            <a:ext cx="8982075" cy="7810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038600" y="5108753"/>
            <a:ext cx="0" cy="71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4335" y="5108753"/>
            <a:ext cx="3243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some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734"/>
            <a:ext cx="2447925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59604"/>
            <a:ext cx="5048250" cy="108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87" y="2362200"/>
            <a:ext cx="8758238" cy="8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628650" y="156593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MY" sz="3800" dirty="0" smtClean="0">
                <a:ln>
                  <a:noFill/>
                </a:ln>
                <a:effectLst/>
                <a:latin typeface="Constantia" pitchFamily="18" charset="0"/>
              </a:rPr>
              <a:t>Simple Harmonic pendulum as a special case of second order DE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4" y="1250950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41" y="1002257"/>
            <a:ext cx="2618499" cy="5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902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8738" y="214779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Equation of motion (</a:t>
            </a:r>
            <a:r>
              <a:rPr lang="en-US" altLang="en-US" sz="2400" dirty="0" err="1"/>
              <a:t>EoM</a:t>
            </a:r>
            <a:r>
              <a:rPr lang="en-US" altLang="en-US" sz="2400" dirty="0"/>
              <a:t>)</a:t>
            </a:r>
            <a:endParaRPr lang="en-MY" altLang="en-US" sz="2400" dirty="0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8738" y="1106825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Force on the pendulum</a:t>
            </a:r>
            <a:endParaRPr lang="en-MY" altLang="en-US" sz="2000" dirty="0"/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5143499" y="528193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The period of the SHO is given by</a:t>
            </a:r>
            <a:endParaRPr lang="en-MY" altLang="en-US" sz="2400" dirty="0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43180"/>
              </p:ext>
            </p:extLst>
          </p:nvPr>
        </p:nvGraphicFramePr>
        <p:xfrm>
          <a:off x="6400800" y="5696586"/>
          <a:ext cx="16002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7" imgW="723600" imgH="469800" progId="Equation.3">
                  <p:embed/>
                </p:oleObj>
              </mc:Choice>
              <mc:Fallback>
                <p:oleObj name="Equation" r:id="rId7" imgW="72360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696586"/>
                        <a:ext cx="16002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091" y="164094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or small oscillation</a:t>
            </a:r>
            <a:r>
              <a:rPr lang="en-US" altLang="en-US" sz="2400" dirty="0" smtClean="0"/>
              <a:t>,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437" y="2747769"/>
                <a:ext cx="6024470" cy="383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37" y="2747769"/>
                <a:ext cx="6024470" cy="38375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934199" y="4114800"/>
            <a:ext cx="1066801" cy="5499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2800" y="39624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92452" y="3010534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895" y="5486400"/>
            <a:ext cx="4806147" cy="901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0511" y="5693092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762000" y="644547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MY" sz="3800" dirty="0">
                <a:latin typeface="Constantia" pitchFamily="18" charset="0"/>
              </a:rPr>
              <a:t>Simple Harmonic pendulum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 (cont.)</a:t>
            </a:r>
            <a:endParaRPr lang="en-MY" sz="380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06650" y="5125678"/>
                <a:ext cx="2364686" cy="160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50" y="5125678"/>
                <a:ext cx="2364686" cy="1603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01462" y="2770097"/>
                <a:ext cx="1917769" cy="268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)≡0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62" y="2770097"/>
                <a:ext cx="1917769" cy="26858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88993" y="2501993"/>
            <a:ext cx="1" cy="289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85374"/>
            <a:ext cx="4806147" cy="901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2216" y="1892066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724746" y="350150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MY" sz="3800" dirty="0">
                <a:latin typeface="Constantia" pitchFamily="18" charset="0"/>
              </a:rPr>
              <a:t>Simple Harmonic pendulum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 </a:t>
            </a:r>
            <a:r>
              <a:rPr lang="en-MY" sz="3800" dirty="0">
                <a:latin typeface="Constantia" pitchFamily="18" charset="0"/>
              </a:rPr>
              <a:t>(cont.)</a:t>
            </a:r>
            <a:endParaRPr lang="en-MY" sz="380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77" y="3796688"/>
            <a:ext cx="3490119" cy="4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1143000" y="3124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Analytical solution: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2800" y="1163858"/>
                <a:ext cx="2364686" cy="160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63858"/>
                <a:ext cx="2364686" cy="1603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879" y="4785728"/>
                <a:ext cx="8250528" cy="8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dirty="0" smtClean="0"/>
                  <a:t> natural frequency of the pendulum;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constant determined by boundary conditions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9" y="4785728"/>
                <a:ext cx="8250528" cy="884666"/>
              </a:xfrm>
              <a:prstGeom prst="rect">
                <a:avLst/>
              </a:prstGeom>
              <a:blipFill rotWithShape="0">
                <a:blip r:embed="rId5"/>
                <a:stretch>
                  <a:fillRect t="-3448" r="-2216" b="-2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8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15" y="1180096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258124" y="2231021"/>
            <a:ext cx="640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 a pendulum, instantaneous velocity </a:t>
            </a:r>
            <a:r>
              <a:rPr lang="en-US" altLang="en-US" sz="2000" i="1" dirty="0"/>
              <a:t>v</a:t>
            </a:r>
            <a:r>
              <a:rPr lang="en-US" altLang="en-US" sz="2000" dirty="0"/>
              <a:t> = </a:t>
            </a:r>
            <a:r>
              <a:rPr lang="en-US" altLang="en-US" sz="2000" dirty="0" err="1">
                <a:latin typeface="Symbol" panose="05050102010706020507" pitchFamily="18" charset="2"/>
              </a:rPr>
              <a:t>w</a:t>
            </a:r>
            <a:r>
              <a:rPr lang="en-US" altLang="en-US" sz="2000" i="1" dirty="0" err="1"/>
              <a:t>l</a:t>
            </a:r>
            <a:r>
              <a:rPr lang="en-US" altLang="en-US" sz="2000" i="1" dirty="0"/>
              <a:t> = 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Hence, </a:t>
            </a:r>
            <a:r>
              <a:rPr lang="en-US" altLang="en-US" sz="2000" i="1" dirty="0" err="1"/>
              <a:t>f</a:t>
            </a:r>
            <a:r>
              <a:rPr lang="en-US" altLang="en-US" sz="2000" baseline="-25000" dirty="0" err="1"/>
              <a:t>d</a:t>
            </a:r>
            <a:r>
              <a:rPr lang="en-US" altLang="en-US" sz="2000" dirty="0"/>
              <a:t> = 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The net force on the forced pendulum along the tangential direction</a:t>
            </a:r>
            <a:endParaRPr lang="en-MY" altLang="en-US" sz="2000" dirty="0"/>
          </a:p>
        </p:txBody>
      </p:sp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178776" y="1220493"/>
            <a:ext cx="5220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Drag force on a moving object, </a:t>
            </a:r>
            <a:r>
              <a:rPr lang="en-US" altLang="en-US" sz="2000" i="1" dirty="0" err="1"/>
              <a:t>f</a:t>
            </a:r>
            <a:r>
              <a:rPr lang="en-US" altLang="en-US" sz="2000" baseline="-25000" dirty="0" err="1"/>
              <a:t>d</a:t>
            </a:r>
            <a:r>
              <a:rPr lang="en-US" altLang="en-US" sz="2000" dirty="0"/>
              <a:t> = - </a:t>
            </a:r>
            <a:r>
              <a:rPr lang="en-US" altLang="en-US" sz="2000" i="1" dirty="0" err="1"/>
              <a:t>kv</a:t>
            </a:r>
            <a:r>
              <a:rPr lang="en-US" altLang="en-US" sz="2000" dirty="0"/>
              <a:t> </a:t>
            </a:r>
            <a:endParaRPr lang="en-MY" altLang="en-US" sz="2000" dirty="0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8359515" y="384709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7902315" y="4532896"/>
            <a:ext cx="533400" cy="381000"/>
          </a:xfrm>
          <a:custGeom>
            <a:avLst/>
            <a:gdLst>
              <a:gd name="T0" fmla="*/ 336 w 336"/>
              <a:gd name="T1" fmla="*/ 0 h 240"/>
              <a:gd name="T2" fmla="*/ 192 w 336"/>
              <a:gd name="T3" fmla="*/ 192 h 240"/>
              <a:gd name="T4" fmla="*/ 0 w 33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40">
                <a:moveTo>
                  <a:pt x="336" y="0"/>
                </a:moveTo>
                <a:cubicBezTo>
                  <a:pt x="292" y="76"/>
                  <a:pt x="248" y="152"/>
                  <a:pt x="192" y="192"/>
                </a:cubicBezTo>
                <a:cubicBezTo>
                  <a:pt x="136" y="232"/>
                  <a:pt x="68" y="23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7826115" y="491389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8435715" y="3542296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 baseline="-25000"/>
              <a:t>d</a:t>
            </a:r>
            <a:endParaRPr lang="en-MY" altLang="en-US" baseline="-2500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597515" y="2780296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l</a:t>
            </a:r>
            <a:endParaRPr lang="en-MY" altLang="en-US" baseline="-25000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7140315" y="2094496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826115" y="3237496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7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2" y="3892690"/>
            <a:ext cx="2371082" cy="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059174" y="3907421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. </a:t>
            </a:r>
            <a:endParaRPr lang="en-MY" altLang="en-US" sz="2000" i="1" dirty="0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6835515" y="4151896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8311"/>
              </p:ext>
            </p:extLst>
          </p:nvPr>
        </p:nvGraphicFramePr>
        <p:xfrm>
          <a:off x="272909" y="4511287"/>
          <a:ext cx="62103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" name="Equation" r:id="rId6" imgW="3047760" imgH="1117440" progId="Equation.DSMT4">
                  <p:embed/>
                </p:oleObj>
              </mc:Choice>
              <mc:Fallback>
                <p:oleObj name="Equation" r:id="rId6" imgW="3047760" imgH="11174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09" y="4511287"/>
                        <a:ext cx="62103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 txBox="1">
            <a:spLocks/>
          </p:cNvSpPr>
          <p:nvPr/>
        </p:nvSpPr>
        <p:spPr bwMode="auto">
          <a:xfrm>
            <a:off x="178777" y="1293"/>
            <a:ext cx="8561738" cy="1210553"/>
          </a:xfrm>
          <a:prstGeom prst="rect">
            <a:avLst/>
          </a:prstGeom>
          <a:ln w="9525"/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MY" sz="3800" dirty="0">
                <a:latin typeface="Constantia" pitchFamily="18" charset="0"/>
              </a:rPr>
              <a:t>Simple Harmonic pendulum </a:t>
            </a:r>
            <a:r>
              <a:rPr lang="en-MY" sz="3800" dirty="0" smtClean="0">
                <a:latin typeface="Constantia" pitchFamily="18" charset="0"/>
              </a:rPr>
              <a:t>with drag force as a special </a:t>
            </a:r>
            <a:r>
              <a:rPr lang="en-MY" sz="3800" dirty="0">
                <a:latin typeface="Constantia" pitchFamily="18" charset="0"/>
              </a:rPr>
              <a:t>case of second order DE</a:t>
            </a:r>
            <a:endParaRPr lang="en-MY" sz="3800" dirty="0" smtClean="0">
              <a:latin typeface="Constantia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7119045" y="4007014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/>
              <a:t>r</a:t>
            </a:r>
            <a:endParaRPr lang="en-MY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15080"/>
              </p:ext>
            </p:extLst>
          </p:nvPr>
        </p:nvGraphicFramePr>
        <p:xfrm>
          <a:off x="1430674" y="5431631"/>
          <a:ext cx="3282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2" name="Equation" r:id="rId4" imgW="1434960" imgH="380880" progId="Equation.DSMT4">
                  <p:embed/>
                </p:oleObj>
              </mc:Choice>
              <mc:Fallback>
                <p:oleObj name="Equation" r:id="rId4" imgW="1434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674" y="5431631"/>
                        <a:ext cx="32829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 txBox="1">
            <a:spLocks/>
          </p:cNvSpPr>
          <p:nvPr/>
        </p:nvSpPr>
        <p:spPr bwMode="auto">
          <a:xfrm>
            <a:off x="190499" y="221616"/>
            <a:ext cx="8786813" cy="889633"/>
          </a:xfrm>
          <a:prstGeom prst="rect">
            <a:avLst/>
          </a:prstGeom>
          <a:ln w="9525"/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MY" sz="3800" dirty="0">
                <a:latin typeface="Constantia" pitchFamily="18" charset="0"/>
              </a:rPr>
              <a:t>Simple Harmonic pendulum with drag force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</a:t>
            </a:r>
            <a:r>
              <a:rPr lang="en-MY" sz="3800" dirty="0">
                <a:latin typeface="Constantia" pitchFamily="18" charset="0"/>
              </a:rPr>
              <a:t> (cont.)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81530" y="2292084"/>
            <a:ext cx="1" cy="311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14068" y="2633875"/>
                <a:ext cx="1967462" cy="268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)≡0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68" y="2633875"/>
                <a:ext cx="1967462" cy="26858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24" y="2133600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 flipV="1">
            <a:off x="8104524" y="4800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7647324" y="5486400"/>
            <a:ext cx="533400" cy="381000"/>
          </a:xfrm>
          <a:custGeom>
            <a:avLst/>
            <a:gdLst>
              <a:gd name="T0" fmla="*/ 336 w 336"/>
              <a:gd name="T1" fmla="*/ 0 h 240"/>
              <a:gd name="T2" fmla="*/ 192 w 336"/>
              <a:gd name="T3" fmla="*/ 192 h 240"/>
              <a:gd name="T4" fmla="*/ 0 w 33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40">
                <a:moveTo>
                  <a:pt x="336" y="0"/>
                </a:moveTo>
                <a:cubicBezTo>
                  <a:pt x="292" y="76"/>
                  <a:pt x="248" y="152"/>
                  <a:pt x="192" y="192"/>
                </a:cubicBezTo>
                <a:cubicBezTo>
                  <a:pt x="136" y="232"/>
                  <a:pt x="68" y="23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7571124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180724" y="44958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  <a:r>
              <a:rPr lang="en-US" altLang="en-US" baseline="-25000"/>
              <a:t>d</a:t>
            </a:r>
            <a:endParaRPr lang="en-MY" altLang="en-US" baseline="-2500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342524" y="37338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l</a:t>
            </a:r>
            <a:endParaRPr lang="en-MY" altLang="en-US" baseline="-2500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 flipV="1">
            <a:off x="6885324" y="3048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7571124" y="4191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6580524" y="5105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961524" y="50292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r</a:t>
            </a:r>
            <a:endParaRPr lang="en-MY" altLang="en-US" i="1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94" y="1368860"/>
            <a:ext cx="4806147" cy="90179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00010" y="1575552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solution</a:t>
            </a:r>
            <a:endParaRPr lang="en-MY" altLang="en-US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7691376"/>
              </p:ext>
            </p:extLst>
          </p:nvPr>
        </p:nvGraphicFramePr>
        <p:xfrm>
          <a:off x="2895600" y="2125779"/>
          <a:ext cx="4001946" cy="1533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2" name="Equation" r:id="rId4" imgW="2286000" imgH="876240" progId="Equation.DSMT4">
                  <p:embed/>
                </p:oleObj>
              </mc:Choice>
              <mc:Fallback>
                <p:oleObj name="Equation" r:id="rId4" imgW="22860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25779"/>
                        <a:ext cx="4001946" cy="1533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07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Underdamped regime (small damping). Still oscillate, but amplitude decay slowly over many period before dying totally.</a:t>
            </a:r>
            <a:endParaRPr lang="en-MY" altLang="en-US" dirty="0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266950"/>
              </p:ext>
            </p:extLst>
          </p:nvPr>
        </p:nvGraphicFramePr>
        <p:xfrm>
          <a:off x="3206750" y="4416425"/>
          <a:ext cx="26749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3" name="Equation" r:id="rId6" imgW="1244520" imgH="444240" progId="Equation.DSMT4">
                  <p:embed/>
                </p:oleObj>
              </mc:Choice>
              <mc:Fallback>
                <p:oleObj name="Equation" r:id="rId6" imgW="1244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4416425"/>
                        <a:ext cx="26749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8060" y="3609976"/>
            <a:ext cx="8229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/>
              <a:t>Overdamped</a:t>
            </a:r>
            <a:r>
              <a:rPr lang="en-US" altLang="en-US" dirty="0"/>
              <a:t> regime (very large damping), decay slowly over several period before dying totally. </a:t>
            </a:r>
            <a:r>
              <a:rPr lang="en-US" altLang="en-US" i="1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 is dominated by exponential term.</a:t>
            </a:r>
            <a:endParaRPr lang="en-MY" altLang="en-US" dirty="0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59219"/>
              </p:ext>
            </p:extLst>
          </p:nvPr>
        </p:nvGraphicFramePr>
        <p:xfrm>
          <a:off x="3178175" y="6154738"/>
          <a:ext cx="2206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4" name="Equation" r:id="rId8" imgW="1079280" imgH="330120" progId="Equation.DSMT4">
                  <p:embed/>
                </p:oleObj>
              </mc:Choice>
              <mc:Fallback>
                <p:oleObj name="Equation" r:id="rId8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6154738"/>
                        <a:ext cx="22066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3400" y="5257800"/>
            <a:ext cx="7543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Critically damped regime, intermediate between under- and </a:t>
            </a:r>
            <a:r>
              <a:rPr lang="en-US" altLang="en-US" dirty="0" err="1"/>
              <a:t>overdamping</a:t>
            </a:r>
            <a:r>
              <a:rPr lang="en-US" altLang="en-US" dirty="0"/>
              <a:t> case. </a:t>
            </a:r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253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64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1928416" y="1652644"/>
            <a:ext cx="890984" cy="2215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2356823" y="1113890"/>
            <a:ext cx="2841736" cy="275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2895600" y="2004176"/>
            <a:ext cx="2667000" cy="17296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03847" y="1652645"/>
            <a:ext cx="22667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Underdamped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79662" y="283170"/>
            <a:ext cx="2733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Critically damped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0080" y="339624"/>
            <a:ext cx="20615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Overdamped</a:t>
            </a:r>
            <a:endParaRPr 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40210"/>
              </p:ext>
            </p:extLst>
          </p:nvPr>
        </p:nvGraphicFramePr>
        <p:xfrm>
          <a:off x="5161240" y="2285999"/>
          <a:ext cx="32670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6" name="Equation" r:id="rId5" imgW="1866600" imgH="495000" progId="Equation.DSMT4">
                  <p:embed/>
                </p:oleObj>
              </mc:Choice>
              <mc:Fallback>
                <p:oleObj name="Equation" r:id="rId5" imgW="18666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240" y="2285999"/>
                        <a:ext cx="32670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79642"/>
              </p:ext>
            </p:extLst>
          </p:nvPr>
        </p:nvGraphicFramePr>
        <p:xfrm>
          <a:off x="5253222" y="619379"/>
          <a:ext cx="2206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" name="Equation" r:id="rId7" imgW="1079280" imgH="330120" progId="Equation.DSMT4">
                  <p:embed/>
                </p:oleObj>
              </mc:Choice>
              <mc:Fallback>
                <p:oleObj name="Equation" r:id="rId7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222" y="619379"/>
                        <a:ext cx="22066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64873"/>
              </p:ext>
            </p:extLst>
          </p:nvPr>
        </p:nvGraphicFramePr>
        <p:xfrm>
          <a:off x="1337599" y="799476"/>
          <a:ext cx="26749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8" name="Equation" r:id="rId9" imgW="1244520" imgH="444240" progId="Equation.DSMT4">
                  <p:embed/>
                </p:oleObj>
              </mc:Choice>
              <mc:Fallback>
                <p:oleObj name="Equation" r:id="rId9" imgW="1244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599" y="799476"/>
                        <a:ext cx="26749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smtClean="0">
                <a:hlinkClick r:id="rId2"/>
              </a:rPr>
              <a:t>2ODE_Pendulum.nb</a:t>
            </a:r>
            <a:r>
              <a:rPr lang="en-US" dirty="0" smtClean="0"/>
              <a:t> where </a:t>
            </a:r>
            <a:r>
              <a:rPr lang="en-US" b="1" dirty="0" err="1" smtClean="0"/>
              <a:t>DSolve</a:t>
            </a:r>
            <a:r>
              <a:rPr lang="en-US" dirty="0" smtClean="0"/>
              <a:t> solves the three cases of a damped pendulum analytically.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/>
              <a:t>Online lecture materials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online lecture notes </a:t>
            </a:r>
            <a:r>
              <a:rPr lang="en-US" sz="4000" dirty="0"/>
              <a:t>by Dr. Tai-Ran Hsu of San José State </a:t>
            </a:r>
            <a:r>
              <a:rPr lang="en-US" sz="4000" dirty="0" smtClean="0"/>
              <a:t>University, </a:t>
            </a:r>
            <a:endParaRPr lang="en-US" sz="4000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www.engr.sjsu.edu/trhsu/Chapter%204%20Second%20order%20DEs.pdf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p</a:t>
            </a:r>
            <a:r>
              <a:rPr lang="en-US" sz="4000" dirty="0" smtClean="0"/>
              <a:t>rovides a very clear explanation of the solutions and applications of some typical second order differential equations.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5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531" y="528639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Adding driving force</a:t>
            </a:r>
            <a:r>
              <a:rPr lang="en-US"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to the damped oscillator: forced oscillator</a:t>
            </a:r>
            <a:endParaRPr lang="en-MY" altLang="en-US" sz="38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48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981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67000" y="1447800"/>
            <a:ext cx="3429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 + F</a:t>
            </a:r>
            <a:r>
              <a:rPr lang="en-US" altLang="en-US" sz="2000" i="1" baseline="-25000" dirty="0"/>
              <a:t>D</a:t>
            </a:r>
            <a:r>
              <a:rPr lang="en-US" altLang="en-US" sz="2000" i="1" dirty="0"/>
              <a:t> </a:t>
            </a:r>
            <a:r>
              <a:rPr lang="en-US" altLang="en-US" sz="2000" dirty="0"/>
              <a:t>sin</a:t>
            </a:r>
            <a:r>
              <a:rPr lang="en-US" altLang="en-US" sz="2000" i="1" dirty="0"/>
              <a:t>(</a:t>
            </a:r>
            <a:r>
              <a:rPr lang="en-US" altLang="en-US" sz="2000" dirty="0" err="1">
                <a:latin typeface="Symbol" panose="05050102010706020507" pitchFamily="18" charset="2"/>
              </a:rPr>
              <a:t>W</a:t>
            </a:r>
            <a:r>
              <a:rPr lang="en-US" altLang="en-US" sz="2000" i="1" baseline="-25000" dirty="0" err="1"/>
              <a:t>D</a:t>
            </a:r>
            <a:r>
              <a:rPr lang="en-US" altLang="en-US" sz="2000" i="1" dirty="0" err="1"/>
              <a:t>t</a:t>
            </a:r>
            <a:r>
              <a:rPr lang="en-US" altLang="en-US" sz="2000" i="1" dirty="0"/>
              <a:t>)</a:t>
            </a:r>
            <a:endParaRPr lang="en-MY" altLang="en-US" sz="2000" i="1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38800" y="1286668"/>
            <a:ext cx="199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Symbol" panose="05050102010706020507" pitchFamily="18" charset="2"/>
              </a:rPr>
              <a:t>W</a:t>
            </a:r>
            <a:r>
              <a:rPr lang="en-US" altLang="en-US" sz="2000" i="1" baseline="-25000" dirty="0"/>
              <a:t>D</a:t>
            </a:r>
            <a:r>
              <a:rPr lang="en-US" altLang="en-US" sz="2000" i="1" dirty="0"/>
              <a:t> frequency of the applied force</a:t>
            </a:r>
            <a:endParaRPr lang="en-MY" altLang="en-US" sz="2000" i="1" dirty="0"/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80158"/>
              </p:ext>
            </p:extLst>
          </p:nvPr>
        </p:nvGraphicFramePr>
        <p:xfrm>
          <a:off x="213599" y="2102643"/>
          <a:ext cx="8930401" cy="365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Equation" r:id="rId5" imgW="3632040" imgH="1485720" progId="Equation.DSMT4">
                  <p:embed/>
                </p:oleObj>
              </mc:Choice>
              <mc:Fallback>
                <p:oleObj name="Equation" r:id="rId5" imgW="363204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99" y="2102643"/>
                        <a:ext cx="8930401" cy="3651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391" y="228600"/>
            <a:ext cx="4705350" cy="10763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solution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9656919"/>
              </p:ext>
            </p:extLst>
          </p:nvPr>
        </p:nvGraphicFramePr>
        <p:xfrm>
          <a:off x="1538288" y="1755775"/>
          <a:ext cx="3783012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9" name="Equation" r:id="rId4" imgW="1562040" imgH="749160" progId="Equation.DSMT4">
                  <p:embed/>
                </p:oleObj>
              </mc:Choice>
              <mc:Fallback>
                <p:oleObj name="Equation" r:id="rId4" imgW="1562040" imgH="749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55775"/>
                        <a:ext cx="3783012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4167188"/>
            <a:ext cx="556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Resonance happens when </a:t>
            </a:r>
            <a:endParaRPr lang="en-MY" alt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17539"/>
              </p:ext>
            </p:extLst>
          </p:nvPr>
        </p:nvGraphicFramePr>
        <p:xfrm>
          <a:off x="4876800" y="4124325"/>
          <a:ext cx="2263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0"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24325"/>
                        <a:ext cx="2263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737363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Forced oscillator: An example of non homogeneous 2</a:t>
            </a:r>
            <a:r>
              <a:rPr lang="en-US" altLang="en-US" baseline="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nd</a:t>
            </a:r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order DE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42589"/>
              </p:ext>
            </p:extLst>
          </p:nvPr>
        </p:nvGraphicFramePr>
        <p:xfrm>
          <a:off x="3429000" y="5638799"/>
          <a:ext cx="4557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799"/>
                        <a:ext cx="4557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2857628"/>
                <a:ext cx="3200400" cy="306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57628"/>
                <a:ext cx="3200400" cy="30622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410200" y="2544733"/>
            <a:ext cx="1" cy="309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685374"/>
            <a:ext cx="4806147" cy="901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2216" y="1892066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737363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Exercise: Forced oscillator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72785"/>
              </p:ext>
            </p:extLst>
          </p:nvPr>
        </p:nvGraphicFramePr>
        <p:xfrm>
          <a:off x="2057400" y="1676400"/>
          <a:ext cx="4557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0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4557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2717970"/>
                <a:ext cx="8382000" cy="377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DSolve</a:t>
                </a:r>
                <a:r>
                  <a:rPr lang="en-US" dirty="0" smtClean="0"/>
                  <a:t> to solve the forced oscillator. Plot </a:t>
                </a:r>
                <a:r>
                  <a:rPr lang="en-US" dirty="0"/>
                  <a:t>on </a:t>
                </a:r>
                <a:r>
                  <a:rPr lang="en-US" dirty="0" smtClean="0"/>
                  <a:t>the same graph the analytical solutions of </a:t>
                </a:r>
                <a:r>
                  <a:rPr lang="en-US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for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from 0 to 10 </a:t>
                </a:r>
                <a:r>
                  <a:rPr lang="en-US" i="1" dirty="0" smtClean="0"/>
                  <a:t>T , </a:t>
                </a:r>
                <a:r>
                  <a:rPr lang="en-US" dirty="0" smtClean="0"/>
                  <a:t>where</a:t>
                </a:r>
                <a:r>
                  <a:rPr lang="en-US" i="1" dirty="0" smtClean="0"/>
                  <a:t> T</a:t>
                </a:r>
                <a:r>
                  <a:rPr lang="en-US" dirty="0" smtClean="0"/>
                  <a:t>= 2</a:t>
                </a:r>
                <a:r>
                  <a:rPr lang="en-US" i="1" dirty="0" smtClean="0">
                    <a:latin typeface="Symbol" panose="05050102010706020507" pitchFamily="18" charset="2"/>
                  </a:rPr>
                  <a:t>p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dirty="0" smtClean="0">
                    <a:latin typeface="Symbol" panose="05050102010706020507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Assume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boundary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conditions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t=0</a:t>
                </a:r>
                <a:r>
                  <a:rPr lang="en-US" dirty="0" smtClean="0"/>
                  <a:t>)=0; </a:t>
                </a:r>
                <a:r>
                  <a:rPr lang="en-US" dirty="0" err="1" smtClean="0"/>
                  <a:t>d</a:t>
                </a:r>
                <a:r>
                  <a:rPr lang="en-US" i="1" dirty="0" err="1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d</a:t>
                </a:r>
                <a:r>
                  <a:rPr lang="en-US" i="1" dirty="0" err="1" smtClean="0"/>
                  <a:t>t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t=0</a:t>
                </a:r>
                <a:r>
                  <a:rPr lang="en-US" dirty="0"/>
                  <a:t>)=</a:t>
                </a:r>
                <a:r>
                  <a:rPr lang="en-US" dirty="0" smtClean="0"/>
                  <a:t>0; </a:t>
                </a:r>
                <a:r>
                  <a:rPr lang="en-US" i="1" dirty="0" smtClean="0"/>
                  <a:t>m=l=F</a:t>
                </a:r>
                <a:r>
                  <a:rPr lang="en-US" i="1" baseline="-25000" dirty="0" smtClean="0"/>
                  <a:t>D</a:t>
                </a:r>
                <a:r>
                  <a:rPr lang="en-US" i="1" dirty="0" smtClean="0"/>
                  <a:t>=</a:t>
                </a:r>
                <a:r>
                  <a:rPr lang="en-US" dirty="0" smtClean="0"/>
                  <a:t>1;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=0. </a:t>
                </a:r>
              </a:p>
              <a:p>
                <a:endParaRPr lang="en-US" dirty="0"/>
              </a:p>
              <a:p>
                <a:r>
                  <a:rPr lang="en-US" dirty="0" smtClean="0"/>
                  <a:t>See </a:t>
                </a:r>
                <a:r>
                  <a:rPr lang="en-US" dirty="0" err="1" smtClean="0"/>
                  <a:t>forced_Pendulum.nb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17970"/>
                <a:ext cx="8382000" cy="3777765"/>
              </a:xfrm>
              <a:prstGeom prst="rect">
                <a:avLst/>
              </a:prstGeom>
              <a:blipFill rotWithShape="0">
                <a:blip r:embed="rId6"/>
                <a:stretch>
                  <a:fillRect l="-1309" t="-1290"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52442"/>
            <a:ext cx="8686800" cy="69453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Second order </a:t>
            </a:r>
            <a:r>
              <a:rPr altLang="en-US" sz="380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Runge-Kutta</a:t>
            </a:r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en-US"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(RK2) </a:t>
            </a:r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method</a:t>
            </a:r>
            <a:endParaRPr lang="en-MY" altLang="en-US" sz="38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557798" y="1226043"/>
            <a:ext cx="8205788" cy="2195513"/>
          </a:xfrm>
        </p:spPr>
        <p:txBody>
          <a:bodyPr>
            <a:noAutofit/>
          </a:bodyPr>
          <a:lstStyle/>
          <a:p>
            <a:r>
              <a:rPr lang="en-US" altLang="en-US" sz="3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Consider a generic second order differential equation.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07312"/>
              </p:ext>
            </p:extLst>
          </p:nvPr>
        </p:nvGraphicFramePr>
        <p:xfrm>
          <a:off x="898525" y="5056188"/>
          <a:ext cx="27257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2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056188"/>
                        <a:ext cx="2725738" cy="1393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61446"/>
              </p:ext>
            </p:extLst>
          </p:nvPr>
        </p:nvGraphicFramePr>
        <p:xfrm>
          <a:off x="5389563" y="5030788"/>
          <a:ext cx="2684462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3" name="Equation" r:id="rId6" imgW="774360" imgH="380880" progId="Equation.DSMT4">
                  <p:embed/>
                </p:oleObj>
              </mc:Choice>
              <mc:Fallback>
                <p:oleObj name="Equation" r:id="rId6" imgW="77436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5030788"/>
                        <a:ext cx="2684462" cy="1331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06314"/>
              </p:ext>
            </p:extLst>
          </p:nvPr>
        </p:nvGraphicFramePr>
        <p:xfrm>
          <a:off x="3151188" y="1984375"/>
          <a:ext cx="3021012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4"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1984375"/>
                        <a:ext cx="3021012" cy="1404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11578" y="3487769"/>
            <a:ext cx="8548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It can be numerically solved using second order </a:t>
            </a:r>
            <a:r>
              <a:rPr lang="en-US" altLang="en-US" sz="2800" dirty="0" err="1"/>
              <a:t>Runge-Kutta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method. First</a:t>
            </a:r>
            <a:r>
              <a:rPr lang="en-US" altLang="en-US" sz="2800" dirty="0"/>
              <a:t>, split the second order DE into two first order parts: </a:t>
            </a:r>
            <a:endParaRPr lang="en-MY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118" y="323056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Algorithm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73241"/>
              </p:ext>
            </p:extLst>
          </p:nvPr>
        </p:nvGraphicFramePr>
        <p:xfrm>
          <a:off x="2666810" y="2270084"/>
          <a:ext cx="25590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4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10" y="2270084"/>
                        <a:ext cx="2559050" cy="1106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25639"/>
              </p:ext>
            </p:extLst>
          </p:nvPr>
        </p:nvGraphicFramePr>
        <p:xfrm>
          <a:off x="2782698" y="3586283"/>
          <a:ext cx="27225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5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698" y="3586283"/>
                        <a:ext cx="2722562" cy="981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62043"/>
              </p:ext>
            </p:extLst>
          </p:nvPr>
        </p:nvGraphicFramePr>
        <p:xfrm>
          <a:off x="2782698" y="4919977"/>
          <a:ext cx="28638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6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698" y="4919977"/>
                        <a:ext cx="2863850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02759"/>
              </p:ext>
            </p:extLst>
          </p:nvPr>
        </p:nvGraphicFramePr>
        <p:xfrm>
          <a:off x="2666810" y="6141244"/>
          <a:ext cx="29797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7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10" y="6141244"/>
                        <a:ext cx="2979738" cy="639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348579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 boundary conditions: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u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v</a:t>
            </a:r>
            <a:r>
              <a:rPr lang="en-US" i="1" baseline="-25000" dirty="0" smtClean="0"/>
              <a:t>0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46335" y="1841022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434" y="248558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46335" y="3033714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118" y="3781037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34962" y="4379434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8989" y="501983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34962" y="5522457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049" y="6208593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330" y="117740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</a:rPr>
              <a:t>Translating the SK2 algorithm into the case of simple pendulum</a:t>
            </a:r>
            <a:endParaRPr lang="en-MY" altLang="en-US" sz="30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302"/>
              </p:ext>
            </p:extLst>
          </p:nvPr>
        </p:nvGraphicFramePr>
        <p:xfrm>
          <a:off x="818010" y="4047986"/>
          <a:ext cx="1648633" cy="71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4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4047986"/>
                        <a:ext cx="1648633" cy="712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16983"/>
              </p:ext>
            </p:extLst>
          </p:nvPr>
        </p:nvGraphicFramePr>
        <p:xfrm>
          <a:off x="857752" y="4773817"/>
          <a:ext cx="1859828" cy="6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5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2" y="4773817"/>
                        <a:ext cx="1859828" cy="670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53001"/>
              </p:ext>
            </p:extLst>
          </p:nvPr>
        </p:nvGraphicFramePr>
        <p:xfrm>
          <a:off x="869847" y="5434600"/>
          <a:ext cx="1847733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6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47" y="5434600"/>
                        <a:ext cx="1847733" cy="4465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5234"/>
              </p:ext>
            </p:extLst>
          </p:nvPr>
        </p:nvGraphicFramePr>
        <p:xfrm>
          <a:off x="818010" y="6058068"/>
          <a:ext cx="2171432" cy="4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7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6058068"/>
                        <a:ext cx="2171432" cy="46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977" y="3247031"/>
            <a:ext cx="446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/>
              <a:t>u’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04633"/>
              </p:ext>
            </p:extLst>
          </p:nvPr>
        </p:nvGraphicFramePr>
        <p:xfrm>
          <a:off x="944631" y="895578"/>
          <a:ext cx="1723839" cy="80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8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31" y="895578"/>
                        <a:ext cx="1723839" cy="801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77291" y="545948"/>
                <a:ext cx="2140548" cy="1356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91" y="545948"/>
                <a:ext cx="2140548" cy="13564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63212"/>
              </p:ext>
            </p:extLst>
          </p:nvPr>
        </p:nvGraphicFramePr>
        <p:xfrm>
          <a:off x="1118315" y="1797806"/>
          <a:ext cx="1432906" cy="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99" name="Equation" r:id="rId15" imgW="749160" imgH="380880" progId="Equation.DSMT4">
                  <p:embed/>
                </p:oleObj>
              </mc:Choice>
              <mc:Fallback>
                <p:oleObj name="Equation" r:id="rId15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15" y="1797806"/>
                        <a:ext cx="1432906" cy="732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6316"/>
              </p:ext>
            </p:extLst>
          </p:nvPr>
        </p:nvGraphicFramePr>
        <p:xfrm>
          <a:off x="5792618" y="1796956"/>
          <a:ext cx="1381571" cy="73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0"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1796956"/>
                        <a:ext cx="1381571" cy="73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02"/>
              </p:ext>
            </p:extLst>
          </p:nvPr>
        </p:nvGraphicFramePr>
        <p:xfrm>
          <a:off x="1070847" y="2527926"/>
          <a:ext cx="1480374" cy="7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1" name="Equation" r:id="rId19" imgW="774360" imgH="380880" progId="Equation.DSMT4">
                  <p:embed/>
                </p:oleObj>
              </mc:Choice>
              <mc:Fallback>
                <p:oleObj name="Equation" r:id="rId19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47" y="2527926"/>
                        <a:ext cx="1480374" cy="7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75791"/>
              </p:ext>
            </p:extLst>
          </p:nvPr>
        </p:nvGraphicFramePr>
        <p:xfrm>
          <a:off x="5792618" y="2649635"/>
          <a:ext cx="1795591" cy="73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2" name="Equation" r:id="rId21" imgW="939600" imgH="380880" progId="Equation.DSMT4">
                  <p:embed/>
                </p:oleObj>
              </mc:Choice>
              <mc:Fallback>
                <p:oleObj name="Equation" r:id="rId21" imgW="939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2649635"/>
                        <a:ext cx="1795591" cy="7335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52506" y="3316719"/>
            <a:ext cx="401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>
                <a:latin typeface="Symbol" panose="05050102010706020507" pitchFamily="18" charset="2"/>
              </a:rPr>
              <a:t>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dirty="0" smtClean="0"/>
              <a:t>’</a:t>
            </a:r>
            <a:r>
              <a:rPr lang="en-US" sz="2000" dirty="0"/>
              <a:t> (</a:t>
            </a:r>
            <a:r>
              <a:rPr lang="en-US" sz="2000" i="1" dirty="0"/>
              <a:t>t=t</a:t>
            </a:r>
            <a:r>
              <a:rPr lang="en-US" sz="2000" i="1" baseline="-25000" dirty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0</a:t>
            </a:r>
            <a:endParaRPr lang="en-US" sz="20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53226"/>
              </p:ext>
            </p:extLst>
          </p:nvPr>
        </p:nvGraphicFramePr>
        <p:xfrm>
          <a:off x="5577291" y="4023957"/>
          <a:ext cx="16541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3" name="Equation" r:id="rId23" imgW="812520" imgH="342720" progId="Equation.DSMT4">
                  <p:embed/>
                </p:oleObj>
              </mc:Choice>
              <mc:Fallback>
                <p:oleObj name="Equation" r:id="rId23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91" y="4023957"/>
                        <a:ext cx="1654175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656843"/>
              </p:ext>
            </p:extLst>
          </p:nvPr>
        </p:nvGraphicFramePr>
        <p:xfrm>
          <a:off x="5570814" y="5517764"/>
          <a:ext cx="160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4" name="Equation" r:id="rId25" imgW="787320" imgH="190440" progId="Equation.DSMT4">
                  <p:embed/>
                </p:oleObj>
              </mc:Choice>
              <mc:Fallback>
                <p:oleObj name="Equation" r:id="rId25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14" y="5517764"/>
                        <a:ext cx="1603375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27230"/>
              </p:ext>
            </p:extLst>
          </p:nvPr>
        </p:nvGraphicFramePr>
        <p:xfrm>
          <a:off x="5577291" y="4665801"/>
          <a:ext cx="22494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5" name="Equation" r:id="rId27" imgW="1130040" imgH="419040" progId="Equation.DSMT4">
                  <p:embed/>
                </p:oleObj>
              </mc:Choice>
              <mc:Fallback>
                <p:oleObj name="Equation" r:id="rId2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91" y="4665801"/>
                        <a:ext cx="2249488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131207"/>
              </p:ext>
            </p:extLst>
          </p:nvPr>
        </p:nvGraphicFramePr>
        <p:xfrm>
          <a:off x="5470504" y="5931577"/>
          <a:ext cx="230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6" name="Equation" r:id="rId29" imgW="1155600" imgH="419040" progId="Equation.DSMT4">
                  <p:embed/>
                </p:oleObj>
              </mc:Choice>
              <mc:Fallback>
                <p:oleObj name="Equation" r:id="rId29" imgW="1155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04" y="5931577"/>
                        <a:ext cx="2300287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95800" y="726429"/>
            <a:ext cx="0" cy="60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697973"/>
              </p:ext>
            </p:extLst>
          </p:nvPr>
        </p:nvGraphicFramePr>
        <p:xfrm>
          <a:off x="3394132" y="862229"/>
          <a:ext cx="1749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07" name="Equation" r:id="rId31" imgW="863280" imgH="355320" progId="Equation.DSMT4">
                  <p:embed/>
                </p:oleObj>
              </mc:Choice>
              <mc:Fallback>
                <p:oleObj name="Equation" r:id="rId31" imgW="863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132" y="862229"/>
                        <a:ext cx="1749425" cy="723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0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8867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Exercise: Develop a code to implement SK2 for the case of the simple pendulum. Boundary conditions: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pendulum_RK2.nb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52841"/>
              </p:ext>
            </p:extLst>
          </p:nvPr>
        </p:nvGraphicFramePr>
        <p:xfrm>
          <a:off x="4495800" y="2859087"/>
          <a:ext cx="2159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59087"/>
                        <a:ext cx="2159000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159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330" y="117740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</a:rPr>
              <a:t>Translating the SK2 algorithm into the case of damped pendulum</a:t>
            </a:r>
            <a:endParaRPr lang="en-MY" altLang="en-US" sz="30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302"/>
              </p:ext>
            </p:extLst>
          </p:nvPr>
        </p:nvGraphicFramePr>
        <p:xfrm>
          <a:off x="818010" y="4047986"/>
          <a:ext cx="1648633" cy="71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8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4047986"/>
                        <a:ext cx="1648633" cy="712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16983"/>
              </p:ext>
            </p:extLst>
          </p:nvPr>
        </p:nvGraphicFramePr>
        <p:xfrm>
          <a:off x="857752" y="4773817"/>
          <a:ext cx="1859828" cy="6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9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2" y="4773817"/>
                        <a:ext cx="1859828" cy="670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03705"/>
              </p:ext>
            </p:extLst>
          </p:nvPr>
        </p:nvGraphicFramePr>
        <p:xfrm>
          <a:off x="854055" y="5630171"/>
          <a:ext cx="1847733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0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55" y="5630171"/>
                        <a:ext cx="1847733" cy="4465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898"/>
              </p:ext>
            </p:extLst>
          </p:nvPr>
        </p:nvGraphicFramePr>
        <p:xfrm>
          <a:off x="771134" y="6262906"/>
          <a:ext cx="2171432" cy="4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1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34" y="6262906"/>
                        <a:ext cx="2171432" cy="46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977" y="3247031"/>
            <a:ext cx="446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/>
              <a:t>u’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04633"/>
              </p:ext>
            </p:extLst>
          </p:nvPr>
        </p:nvGraphicFramePr>
        <p:xfrm>
          <a:off x="944631" y="895578"/>
          <a:ext cx="1723839" cy="80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2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31" y="895578"/>
                        <a:ext cx="1723839" cy="801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21793" y="529522"/>
                <a:ext cx="2652309" cy="1356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93" y="529522"/>
                <a:ext cx="2652309" cy="13564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63212"/>
              </p:ext>
            </p:extLst>
          </p:nvPr>
        </p:nvGraphicFramePr>
        <p:xfrm>
          <a:off x="1118315" y="1797806"/>
          <a:ext cx="1432906" cy="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3" name="Equation" r:id="rId15" imgW="749160" imgH="380880" progId="Equation.DSMT4">
                  <p:embed/>
                </p:oleObj>
              </mc:Choice>
              <mc:Fallback>
                <p:oleObj name="Equation" r:id="rId15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15" y="1797806"/>
                        <a:ext cx="1432906" cy="732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6316"/>
              </p:ext>
            </p:extLst>
          </p:nvPr>
        </p:nvGraphicFramePr>
        <p:xfrm>
          <a:off x="5792618" y="1796956"/>
          <a:ext cx="1381571" cy="73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4"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1796956"/>
                        <a:ext cx="1381571" cy="73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02"/>
              </p:ext>
            </p:extLst>
          </p:nvPr>
        </p:nvGraphicFramePr>
        <p:xfrm>
          <a:off x="1070847" y="2527926"/>
          <a:ext cx="1480374" cy="7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5" name="Equation" r:id="rId19" imgW="774360" imgH="380880" progId="Equation.DSMT4">
                  <p:embed/>
                </p:oleObj>
              </mc:Choice>
              <mc:Fallback>
                <p:oleObj name="Equation" r:id="rId19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47" y="2527926"/>
                        <a:ext cx="1480374" cy="7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01550"/>
              </p:ext>
            </p:extLst>
          </p:nvPr>
        </p:nvGraphicFramePr>
        <p:xfrm>
          <a:off x="5570538" y="2451100"/>
          <a:ext cx="23050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6" name="Equation" r:id="rId21" imgW="1206360" imgH="380880" progId="Equation.DSMT4">
                  <p:embed/>
                </p:oleObj>
              </mc:Choice>
              <mc:Fallback>
                <p:oleObj name="Equation" r:id="rId21" imgW="1206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2451100"/>
                        <a:ext cx="2305050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52506" y="3316719"/>
            <a:ext cx="401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>
                <a:latin typeface="Symbol" panose="05050102010706020507" pitchFamily="18" charset="2"/>
              </a:rPr>
              <a:t>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dirty="0" smtClean="0"/>
              <a:t>’</a:t>
            </a:r>
            <a:r>
              <a:rPr lang="en-US" sz="2000" dirty="0"/>
              <a:t> (</a:t>
            </a:r>
            <a:r>
              <a:rPr lang="en-US" sz="2000" i="1" dirty="0"/>
              <a:t>t=t</a:t>
            </a:r>
            <a:r>
              <a:rPr lang="en-US" sz="2000" i="1" baseline="-25000" dirty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0</a:t>
            </a:r>
            <a:endParaRPr lang="en-US" sz="20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70021"/>
              </p:ext>
            </p:extLst>
          </p:nvPr>
        </p:nvGraphicFramePr>
        <p:xfrm>
          <a:off x="5697870" y="3943850"/>
          <a:ext cx="16541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7" name="Equation" r:id="rId23" imgW="812520" imgH="342720" progId="Equation.DSMT4">
                  <p:embed/>
                </p:oleObj>
              </mc:Choice>
              <mc:Fallback>
                <p:oleObj name="Equation" r:id="rId23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870" y="3943850"/>
                        <a:ext cx="1654175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06050"/>
              </p:ext>
            </p:extLst>
          </p:nvPr>
        </p:nvGraphicFramePr>
        <p:xfrm>
          <a:off x="5570814" y="5689866"/>
          <a:ext cx="160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8" name="Equation" r:id="rId25" imgW="787320" imgH="190440" progId="Equation.DSMT4">
                  <p:embed/>
                </p:oleObj>
              </mc:Choice>
              <mc:Fallback>
                <p:oleObj name="Equation" r:id="rId25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14" y="5689866"/>
                        <a:ext cx="1603375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75748"/>
              </p:ext>
            </p:extLst>
          </p:nvPr>
        </p:nvGraphicFramePr>
        <p:xfrm>
          <a:off x="3480741" y="4434231"/>
          <a:ext cx="55832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39" name="Equation" r:id="rId27" imgW="2806560" imgH="723600" progId="Equation.DSMT4">
                  <p:embed/>
                </p:oleObj>
              </mc:Choice>
              <mc:Fallback>
                <p:oleObj name="Equation" r:id="rId27" imgW="28065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741" y="4434231"/>
                        <a:ext cx="5583237" cy="1419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5307"/>
              </p:ext>
            </p:extLst>
          </p:nvPr>
        </p:nvGraphicFramePr>
        <p:xfrm>
          <a:off x="5152506" y="6084851"/>
          <a:ext cx="28321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0" name="Equation" r:id="rId29" imgW="1422360" imgH="419040" progId="Equation.DSMT4">
                  <p:embed/>
                </p:oleObj>
              </mc:Choice>
              <mc:Fallback>
                <p:oleObj name="Equation" r:id="rId29" imgW="1422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06" y="6084851"/>
                        <a:ext cx="2832100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330174" y="895578"/>
            <a:ext cx="0" cy="60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50228"/>
              </p:ext>
            </p:extLst>
          </p:nvPr>
        </p:nvGraphicFramePr>
        <p:xfrm>
          <a:off x="2777850" y="2517775"/>
          <a:ext cx="2546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1" name="Equation" r:id="rId31" imgW="1257120" imgH="355320" progId="Equation.DSMT4">
                  <p:embed/>
                </p:oleObj>
              </mc:Choice>
              <mc:Fallback>
                <p:oleObj name="Equation" r:id="rId31" imgW="1257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850" y="2517775"/>
                        <a:ext cx="2546350" cy="723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533400"/>
                <a:ext cx="8077200" cy="3352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3000" b="1" dirty="0" smtClean="0"/>
                  <a:t>Exercise</a:t>
                </a:r>
                <a:r>
                  <a:rPr lang="en-US" sz="3000" dirty="0" smtClean="0"/>
                  <a:t>: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Develop a code to implement SK2 for the case of a pendulum experiencing a drag force</a:t>
                </a:r>
                <a:r>
                  <a:rPr lang="en-US" sz="3000" dirty="0"/>
                  <a:t>, with </a:t>
                </a:r>
                <a:r>
                  <a:rPr lang="en-US" sz="3000" dirty="0" smtClean="0"/>
                  <a:t>damping coefficient </a:t>
                </a:r>
                <a:r>
                  <a:rPr lang="en-US" sz="3000" i="1" dirty="0" smtClean="0"/>
                  <a:t>q</a:t>
                </a:r>
                <a:r>
                  <a:rPr lang="en-US" sz="3000" dirty="0" smtClean="0"/>
                  <a:t>= 0.1* (4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3000" dirty="0" smtClean="0"/>
                  <a:t>), 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W=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.0 m. Boundary conditions: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=0.2;</m:t>
                    </m:r>
                  </m:oMath>
                </a14:m>
                <a:r>
                  <a:rPr lang="el-GR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8077200" cy="3352800"/>
              </a:xfrm>
              <a:prstGeom prst="rect">
                <a:avLst/>
              </a:prstGeom>
              <a:blipFill rotWithShape="0">
                <a:blip r:embed="rId3"/>
                <a:stretch>
                  <a:fillRect l="-1811" r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70755"/>
              </p:ext>
            </p:extLst>
          </p:nvPr>
        </p:nvGraphicFramePr>
        <p:xfrm>
          <a:off x="3276600" y="3886200"/>
          <a:ext cx="2590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Equation" r:id="rId4" imgW="1054080" imgH="380880" progId="Equation.DSMT4">
                  <p:embed/>
                </p:oleObj>
              </mc:Choice>
              <mc:Fallback>
                <p:oleObj name="Equation" r:id="rId4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590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0" y="5562600"/>
            <a:ext cx="34578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6"/>
              </a:rPr>
              <a:t>pendulum_RK2.nb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8426"/>
            <a:ext cx="52197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00882"/>
            <a:ext cx="466725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726009"/>
            <a:ext cx="40005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9161"/>
            <a:ext cx="914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0138"/>
            <a:ext cx="9144000" cy="18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1295400"/>
                <a:ext cx="8534400" cy="2895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4000" b="1" dirty="0" smtClean="0"/>
                  <a:t>Exercise</a:t>
                </a:r>
                <a:r>
                  <a:rPr lang="en-US" sz="4000" dirty="0" smtClean="0"/>
                  <a:t>: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Develop a code to implement SK2 for the case of a forced pendulum experiencing no drag force but a driving force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 smtClean="0"/>
                  <a:t>, 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W=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.0 m, </a:t>
                </a:r>
                <a:r>
                  <a:rPr lang="en-US" sz="3000" i="1" dirty="0" smtClean="0"/>
                  <a:t>m</a:t>
                </a:r>
                <a:r>
                  <a:rPr lang="en-US" sz="3000" dirty="0" smtClean="0"/>
                  <a:t>=1kg;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3000" dirty="0"/>
                  <a:t>=0.99</a:t>
                </a:r>
                <a:r>
                  <a:rPr lang="en-US" sz="3000" dirty="0">
                    <a:latin typeface="Symbol" panose="05050102010706020507" pitchFamily="18" charset="2"/>
                  </a:rPr>
                  <a:t> W;</a:t>
                </a:r>
                <a:r>
                  <a:rPr lang="en-US" sz="3000" dirty="0" smtClean="0"/>
                  <a:t>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Boundary conditions: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=0.0;</m:t>
                    </m:r>
                    <m:r>
                      <a:rPr lang="el-GR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534400" cy="2895600"/>
              </a:xfrm>
              <a:prstGeom prst="rect">
                <a:avLst/>
              </a:prstGeom>
              <a:blipFill rotWithShape="0">
                <a:blip r:embed="rId3"/>
                <a:stretch>
                  <a:fillRect l="-2571" t="-4000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40192"/>
              </p:ext>
            </p:extLst>
          </p:nvPr>
        </p:nvGraphicFramePr>
        <p:xfrm>
          <a:off x="1676400" y="4495800"/>
          <a:ext cx="630354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6303549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36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3373" y="1023666"/>
            <a:ext cx="7886700" cy="67151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Exercise: </a:t>
            </a:r>
            <a:r>
              <a:rPr lang="en-US" altLang="en-US" dirty="0" smtClean="0">
                <a:latin typeface="Constantia" panose="02030602050306030303" pitchFamily="18" charset="0"/>
              </a:rPr>
              <a:t>Stability of the total energy </a:t>
            </a:r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a </a:t>
            </a:r>
            <a:r>
              <a:rPr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SHO</a:t>
            </a:r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 in RK2.</a:t>
            </a:r>
            <a:endParaRPr lang="en-MY" altLang="en-US" dirty="0" smtClean="0">
              <a:ln>
                <a:noFill/>
              </a:ln>
              <a:effectLst/>
              <a:latin typeface="Constantia" panose="02030602050306030303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" y="2513463"/>
            <a:ext cx="670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686" y="1447800"/>
                <a:ext cx="6477000" cy="1386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angular velocity.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M</a:t>
                </a:r>
                <a:r>
                  <a:rPr lang="en-US" dirty="0" smtClean="0">
                    <a:ea typeface="Cambria Math" panose="02040503050406030204" pitchFamily="18" charset="0"/>
                  </a:rPr>
                  <a:t>=1kg;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l</a:t>
                </a:r>
                <a:r>
                  <a:rPr lang="en-US" dirty="0" smtClean="0">
                    <a:ea typeface="Cambria Math" panose="02040503050406030204" pitchFamily="18" charset="0"/>
                  </a:rPr>
                  <a:t>=1m.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6" y="1447800"/>
                <a:ext cx="6477000" cy="1386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9549" y="5409063"/>
                <a:ext cx="8115300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User your RK2 code to track the total energy for 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 running from </a:t>
                </a:r>
                <a:r>
                  <a:rPr lang="en-US" sz="2400" i="1" dirty="0" smtClean="0"/>
                  <a:t>t=0</a:t>
                </a:r>
                <a:r>
                  <a:rPr lang="en-US" sz="2400" dirty="0" smtClean="0"/>
                  <a:t> till t=25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; 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sz="2400" dirty="0" smtClean="0"/>
                  <a:t>. Boundary conditions: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should remain constant throughout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9" y="5409063"/>
                <a:ext cx="8115300" cy="1278235"/>
              </a:xfrm>
              <a:prstGeom prst="rect">
                <a:avLst/>
              </a:prstGeom>
              <a:blipFill rotWithShape="0">
                <a:blip r:embed="rId6"/>
                <a:stretch>
                  <a:fillRect l="-1202" t="-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99248"/>
              </p:ext>
            </p:extLst>
          </p:nvPr>
        </p:nvGraphicFramePr>
        <p:xfrm>
          <a:off x="6985000" y="5668767"/>
          <a:ext cx="2159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668767"/>
                        <a:ext cx="2159000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" y="987544"/>
            <a:ext cx="9119017" cy="18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666749"/>
            <a:ext cx="3667125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4" y="0"/>
            <a:ext cx="6457950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2613987"/>
            <a:ext cx="779145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" y="3827800"/>
            <a:ext cx="8895413" cy="3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84" y="152556"/>
            <a:ext cx="1743075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19384"/>
            <a:ext cx="3857625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09" y="2007277"/>
            <a:ext cx="1762125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224" y="3352800"/>
            <a:ext cx="26955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DSolve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DSolve</a:t>
            </a:r>
            <a:r>
              <a:rPr lang="en-US" sz="4400" dirty="0" smtClean="0"/>
              <a:t> of Mathematica can provide analytical solution to a generic second order differential equation. See </a:t>
            </a:r>
            <a:r>
              <a:rPr lang="en-US" sz="4400" dirty="0" smtClean="0">
                <a:hlinkClick r:id="rId2"/>
              </a:rPr>
              <a:t>Math_built_in_2ODE.nb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03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Typical second </a:t>
            </a:r>
            <a:r>
              <a:rPr lang="en-US" b="1" dirty="0"/>
              <a:t>order, </a:t>
            </a:r>
            <a:r>
              <a:rPr lang="en-US" b="1" dirty="0" smtClean="0"/>
              <a:t>non-homogeneous ordinary </a:t>
            </a:r>
            <a:r>
              <a:rPr lang="en-US" b="1" dirty="0"/>
              <a:t>differential </a:t>
            </a:r>
            <a:r>
              <a:rPr lang="en-US" b="1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447800"/>
            <a:ext cx="87344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3240086"/>
            <a:ext cx="81248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0908"/>
            <a:ext cx="91154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874457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Typical second </a:t>
            </a:r>
            <a:r>
              <a:rPr lang="en-US" b="1" dirty="0"/>
              <a:t>order, </a:t>
            </a:r>
            <a:r>
              <a:rPr lang="en-US" b="1" dirty="0" smtClean="0"/>
              <a:t>non-homogeneous ordinary </a:t>
            </a:r>
            <a:r>
              <a:rPr lang="en-US" b="1" dirty="0"/>
              <a:t>differential </a:t>
            </a:r>
            <a:r>
              <a:rPr lang="en-US" b="1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55762"/>
            <a:ext cx="8734425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4009322"/>
            <a:ext cx="5867400" cy="1160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3339891"/>
            <a:ext cx="3057525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03" y="5673885"/>
            <a:ext cx="4838700" cy="40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874457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On-screen Show (4:3)</PresentationFormat>
  <Paragraphs>126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Constantia</vt:lpstr>
      <vt:lpstr>Symbol</vt:lpstr>
      <vt:lpstr>Wingdings 2</vt:lpstr>
      <vt:lpstr>Office Theme</vt:lpstr>
      <vt:lpstr>Equation</vt:lpstr>
      <vt:lpstr>Chapter 8</vt:lpstr>
      <vt:lpstr>Online lecture materials</vt:lpstr>
      <vt:lpstr>PowerPoint Presentation</vt:lpstr>
      <vt:lpstr>PowerPoint Presentation</vt:lpstr>
      <vt:lpstr>PowerPoint Presentation</vt:lpstr>
      <vt:lpstr>PowerPoint Presentation</vt:lpstr>
      <vt:lpstr>DSolve</vt:lpstr>
      <vt:lpstr>Typical second order, non-homogeneous ordinary differential equations</vt:lpstr>
      <vt:lpstr>Typical second order, non-homogeneous ordinary differential equations</vt:lpstr>
      <vt:lpstr>PowerPoint Presentation</vt:lpstr>
      <vt:lpstr>PowerPoint Presentation</vt:lpstr>
      <vt:lpstr>Simple Harmonic pendulum as a special case of second order DE</vt:lpstr>
      <vt:lpstr>Simple Harmonic pendulum as a special case of second order DE (cont.)</vt:lpstr>
      <vt:lpstr>Simple Harmonic pendulum as a special case of second order DE (cont.)</vt:lpstr>
      <vt:lpstr>PowerPoint Presentation</vt:lpstr>
      <vt:lpstr>PowerPoint Presentation</vt:lpstr>
      <vt:lpstr>Analytical solution</vt:lpstr>
      <vt:lpstr>PowerPoint Presentation</vt:lpstr>
      <vt:lpstr>See 2ODE_Pendulum.nb where DSolve solves the three cases of a damped pendulum analytically. </vt:lpstr>
      <vt:lpstr>Adding driving force to the damped oscillator: forced oscillator</vt:lpstr>
      <vt:lpstr>Analytical solution</vt:lpstr>
      <vt:lpstr>Forced oscillator: An example of non homogeneous 2nd order DE</vt:lpstr>
      <vt:lpstr>Exercise: Forced oscillator</vt:lpstr>
      <vt:lpstr>Second order Runge-Kutta (RK2) method</vt:lpstr>
      <vt:lpstr>Algorithm</vt:lpstr>
      <vt:lpstr>Translating the SK2 algorithm into the case of simple pendulum</vt:lpstr>
      <vt:lpstr>Exercise: Develop a code to implement SK2 for the case of the simple pendulum. Boundary conditions:   See pendulum_RK2.nb</vt:lpstr>
      <vt:lpstr>Translating the SK2 algorithm into the case of damped pendulum</vt:lpstr>
      <vt:lpstr>PowerPoint Presentation</vt:lpstr>
      <vt:lpstr>PowerPoint Presentation</vt:lpstr>
      <vt:lpstr>Exercise: Stability of the total energy a SHO in RK2.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/>
  <cp:revision>278</cp:revision>
  <dcterms:modified xsi:type="dcterms:W3CDTF">2015-05-17T01:29:12Z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