
<file path=[Content_Types].xml><?xml version="1.0" encoding="utf-8"?>
<Types xmlns="http://schemas.openxmlformats.org/package/2006/content-types">
  <Override PartName="/_rels/.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p>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29" name="PlaceHolder 4"/>
          <p:cNvSpPr>
            <a:spLocks noGrp="1"/>
          </p:cNvSpPr>
          <p:nvPr>
            <p:ph type="body"/>
          </p:nvPr>
        </p:nvSpPr>
        <p:spPr>
          <a:xfrm>
            <a:off x="6231960" y="3682080"/>
            <a:ext cx="5354280" cy="1896840"/>
          </a:xfrm>
          <a:prstGeom prst="rect">
            <a:avLst/>
          </a:prstGeom>
        </p:spPr>
        <p:txBody>
          <a:bodyPr lIns="0" rIns="0" tIns="0" bIns="0"/>
          <a:p>
            <a:endParaRPr/>
          </a:p>
        </p:txBody>
      </p:sp>
      <p:sp>
        <p:nvSpPr>
          <p:cNvPr id="30" name="PlaceHolder 5"/>
          <p:cNvSpPr>
            <a:spLocks noGrp="1"/>
          </p:cNvSpPr>
          <p:nvPr>
            <p:ph type="body"/>
          </p:nvPr>
        </p:nvSpPr>
        <p:spPr>
          <a:xfrm>
            <a:off x="609480" y="3682080"/>
            <a:ext cx="535428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609480" y="1604520"/>
            <a:ext cx="10972440" cy="3977280"/>
          </a:xfrm>
          <a:prstGeom prst="rect">
            <a:avLst/>
          </a:prstGeom>
        </p:spPr>
        <p:txBody>
          <a:bodyPr lIns="0" rIns="0" tIns="0" bIns="0"/>
          <a:p>
            <a:endParaRPr/>
          </a:p>
        </p:txBody>
      </p:sp>
      <p:sp>
        <p:nvSpPr>
          <p:cNvPr id="33" name="PlaceHolder 3"/>
          <p:cNvSpPr>
            <a:spLocks noGrp="1"/>
          </p:cNvSpPr>
          <p:nvPr>
            <p:ph type="body"/>
          </p:nvPr>
        </p:nvSpPr>
        <p:spPr>
          <a:xfrm>
            <a:off x="609480" y="1604520"/>
            <a:ext cx="10972440" cy="3977280"/>
          </a:xfrm>
          <a:prstGeom prst="rect">
            <a:avLst/>
          </a:prstGeom>
        </p:spPr>
        <p:txBody>
          <a:bodyPr lIns="0" rIns="0" tIns="0" bIns="0"/>
          <a:p>
            <a:endParaRPr/>
          </a:p>
        </p:txBody>
      </p:sp>
      <p:pic>
        <p:nvPicPr>
          <p:cNvPr id="34" name="" descr=""/>
          <p:cNvPicPr/>
          <p:nvPr/>
        </p:nvPicPr>
        <p:blipFill>
          <a:blip r:embed="rId2"/>
          <a:stretch/>
        </p:blipFill>
        <p:spPr>
          <a:xfrm>
            <a:off x="3602880" y="1604520"/>
            <a:ext cx="4984920" cy="3977280"/>
          </a:xfrm>
          <a:prstGeom prst="rect">
            <a:avLst/>
          </a:prstGeom>
          <a:ln>
            <a:noFill/>
          </a:ln>
        </p:spPr>
      </p:pic>
      <p:pic>
        <p:nvPicPr>
          <p:cNvPr id="35" name="" descr=""/>
          <p:cNvPicPr/>
          <p:nvPr/>
        </p:nvPicPr>
        <p:blipFill>
          <a:blip r:embed="rId3"/>
          <a:stretch/>
        </p:blipFill>
        <p:spPr>
          <a:xfrm>
            <a:off x="360288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609480" y="1604520"/>
            <a:ext cx="109724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609480" y="1604520"/>
            <a:ext cx="109724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44" name="PlaceHolder 3"/>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609480" y="273600"/>
            <a:ext cx="109724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49" name="PlaceHolder 3"/>
          <p:cNvSpPr>
            <a:spLocks noGrp="1"/>
          </p:cNvSpPr>
          <p:nvPr>
            <p:ph type="body"/>
          </p:nvPr>
        </p:nvSpPr>
        <p:spPr>
          <a:xfrm>
            <a:off x="609480" y="3682080"/>
            <a:ext cx="5354280" cy="1896840"/>
          </a:xfrm>
          <a:prstGeom prst="rect">
            <a:avLst/>
          </a:prstGeom>
        </p:spPr>
        <p:txBody>
          <a:bodyPr lIns="0" rIns="0" tIns="0" bIns="0"/>
          <a:p>
            <a:endParaRPr/>
          </a:p>
        </p:txBody>
      </p:sp>
      <p:sp>
        <p:nvSpPr>
          <p:cNvPr id="50" name="PlaceHolder 4"/>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53"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54" name="PlaceHolder 4"/>
          <p:cNvSpPr>
            <a:spLocks noGrp="1"/>
          </p:cNvSpPr>
          <p:nvPr>
            <p:ph type="body"/>
          </p:nvPr>
        </p:nvSpPr>
        <p:spPr>
          <a:xfrm>
            <a:off x="6231960" y="3682080"/>
            <a:ext cx="535428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57"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58" name="PlaceHolder 4"/>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609480" y="1604520"/>
            <a:ext cx="10972440" cy="1896840"/>
          </a:xfrm>
          <a:prstGeom prst="rect">
            <a:avLst/>
          </a:prstGeom>
        </p:spPr>
        <p:txBody>
          <a:bodyPr lIns="0" rIns="0" tIns="0" bIns="0"/>
          <a:p>
            <a:endParaRPr/>
          </a:p>
        </p:txBody>
      </p:sp>
      <p:sp>
        <p:nvSpPr>
          <p:cNvPr id="61" name="PlaceHolder 3"/>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64"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65" name="PlaceHolder 4"/>
          <p:cNvSpPr>
            <a:spLocks noGrp="1"/>
          </p:cNvSpPr>
          <p:nvPr>
            <p:ph type="body"/>
          </p:nvPr>
        </p:nvSpPr>
        <p:spPr>
          <a:xfrm>
            <a:off x="6231960" y="3682080"/>
            <a:ext cx="5354280" cy="1896840"/>
          </a:xfrm>
          <a:prstGeom prst="rect">
            <a:avLst/>
          </a:prstGeom>
        </p:spPr>
        <p:txBody>
          <a:bodyPr lIns="0" rIns="0" tIns="0" bIns="0"/>
          <a:p>
            <a:endParaRPr/>
          </a:p>
        </p:txBody>
      </p:sp>
      <p:sp>
        <p:nvSpPr>
          <p:cNvPr id="66" name="PlaceHolder 5"/>
          <p:cNvSpPr>
            <a:spLocks noGrp="1"/>
          </p:cNvSpPr>
          <p:nvPr>
            <p:ph type="body"/>
          </p:nvPr>
        </p:nvSpPr>
        <p:spPr>
          <a:xfrm>
            <a:off x="609480" y="3682080"/>
            <a:ext cx="535428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609480" y="1604520"/>
            <a:ext cx="10972440" cy="3977280"/>
          </a:xfrm>
          <a:prstGeom prst="rect">
            <a:avLst/>
          </a:prstGeom>
        </p:spPr>
        <p:txBody>
          <a:bodyPr lIns="0" rIns="0" tIns="0" bIns="0"/>
          <a:p>
            <a:endParaRPr/>
          </a:p>
        </p:txBody>
      </p:sp>
      <p:sp>
        <p:nvSpPr>
          <p:cNvPr id="69" name="PlaceHolder 3"/>
          <p:cNvSpPr>
            <a:spLocks noGrp="1"/>
          </p:cNvSpPr>
          <p:nvPr>
            <p:ph type="body"/>
          </p:nvPr>
        </p:nvSpPr>
        <p:spPr>
          <a:xfrm>
            <a:off x="609480" y="1604520"/>
            <a:ext cx="10972440" cy="3977280"/>
          </a:xfrm>
          <a:prstGeom prst="rect">
            <a:avLst/>
          </a:prstGeom>
        </p:spPr>
        <p:txBody>
          <a:bodyPr lIns="0" rIns="0" tIns="0" bIns="0"/>
          <a:p>
            <a:endParaRPr/>
          </a:p>
        </p:txBody>
      </p:sp>
      <p:pic>
        <p:nvPicPr>
          <p:cNvPr id="70" name="" descr=""/>
          <p:cNvPicPr/>
          <p:nvPr/>
        </p:nvPicPr>
        <p:blipFill>
          <a:blip r:embed="rId2"/>
          <a:stretch/>
        </p:blipFill>
        <p:spPr>
          <a:xfrm>
            <a:off x="3602880" y="1604520"/>
            <a:ext cx="4984920" cy="3977280"/>
          </a:xfrm>
          <a:prstGeom prst="rect">
            <a:avLst/>
          </a:prstGeom>
          <a:ln>
            <a:noFill/>
          </a:ln>
        </p:spPr>
      </p:pic>
      <p:pic>
        <p:nvPicPr>
          <p:cNvPr id="71" name="" descr=""/>
          <p:cNvPicPr/>
          <p:nvPr/>
        </p:nvPicPr>
        <p:blipFill>
          <a:blip r:embed="rId3"/>
          <a:stretch/>
        </p:blipFill>
        <p:spPr>
          <a:xfrm>
            <a:off x="360288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13" name="PlaceHolder 3"/>
          <p:cNvSpPr>
            <a:spLocks noGrp="1"/>
          </p:cNvSpPr>
          <p:nvPr>
            <p:ph type="body"/>
          </p:nvPr>
        </p:nvSpPr>
        <p:spPr>
          <a:xfrm>
            <a:off x="609480" y="3682080"/>
            <a:ext cx="5354280" cy="1896840"/>
          </a:xfrm>
          <a:prstGeom prst="rect">
            <a:avLst/>
          </a:prstGeom>
        </p:spPr>
        <p:txBody>
          <a:bodyPr lIns="0" rIns="0" tIns="0" bIns="0"/>
          <a:p>
            <a:endParaRPr/>
          </a:p>
        </p:txBody>
      </p:sp>
      <p:sp>
        <p:nvSpPr>
          <p:cNvPr id="14" name="PlaceHolder 4"/>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p>
            <a:pPr algn="ctr"/>
            <a:r>
              <a:rPr lang="en-US" sz="4400" spc="-1">
                <a:latin typeface="Arial"/>
              </a:rPr>
              <a:t>Click to edit the title text format</a:t>
            </a:r>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p>
            <a:pPr marL="432000" indent="-324000">
              <a:buClr>
                <a:srgbClr val="ffffff"/>
              </a:buClr>
              <a:buSzPct val="45000"/>
              <a:buFont typeface="StarSymbol"/>
              <a:buChar char=""/>
            </a:pPr>
            <a:r>
              <a:rPr lang="en-US" sz="3200" spc="-1">
                <a:latin typeface="Arial"/>
              </a:rPr>
              <a:t>Click to edit the outline text format</a:t>
            </a:r>
            <a:endParaRPr/>
          </a:p>
          <a:p>
            <a:pPr lvl="1" marL="864000" indent="-324000">
              <a:buClr>
                <a:srgbClr val="ffffff"/>
              </a:buClr>
              <a:buSzPct val="75000"/>
              <a:buFont typeface="StarSymbol"/>
              <a:buChar char=""/>
            </a:pPr>
            <a:r>
              <a:rPr lang="en-US" sz="2800" spc="-1">
                <a:latin typeface="Arial"/>
              </a:rPr>
              <a:t>Second Outline Level</a:t>
            </a:r>
            <a:endParaRPr/>
          </a:p>
          <a:p>
            <a:pPr lvl="2" marL="1296000" indent="-288000">
              <a:buClr>
                <a:srgbClr val="ffffff"/>
              </a:buClr>
              <a:buSzPct val="45000"/>
              <a:buFont typeface="StarSymbol"/>
              <a:buChar char=""/>
            </a:pPr>
            <a:r>
              <a:rPr lang="en-US" sz="2400" spc="-1">
                <a:latin typeface="Arial"/>
              </a:rPr>
              <a:t>Third Outline Level</a:t>
            </a:r>
            <a:endParaRPr/>
          </a:p>
          <a:p>
            <a:pPr lvl="3" marL="1728000" indent="-216000">
              <a:buClr>
                <a:srgbClr val="ffffff"/>
              </a:buClr>
              <a:buSzPct val="75000"/>
              <a:buFont typeface="StarSymbol"/>
              <a:buChar char=""/>
            </a:pPr>
            <a:r>
              <a:rPr lang="en-US" sz="2000" spc="-1">
                <a:latin typeface="Arial"/>
              </a:rPr>
              <a:t>Fourth Outline Level</a:t>
            </a:r>
            <a:endParaRPr/>
          </a:p>
          <a:p>
            <a:pPr lvl="4" marL="2160000" indent="-216000">
              <a:buClr>
                <a:srgbClr val="ffffff"/>
              </a:buClr>
              <a:buSzPct val="45000"/>
              <a:buFont typeface="StarSymbol"/>
              <a:buChar char=""/>
            </a:pPr>
            <a:r>
              <a:rPr lang="en-US" sz="2000" spc="-1">
                <a:latin typeface="Arial"/>
              </a:rPr>
              <a:t>Fifth Outline Level</a:t>
            </a:r>
            <a:endParaRPr/>
          </a:p>
          <a:p>
            <a:pPr lvl="5" marL="2592000" indent="-216000">
              <a:buClr>
                <a:srgbClr val="ffffff"/>
              </a:buClr>
              <a:buSzPct val="45000"/>
              <a:buFont typeface="StarSymbol"/>
              <a:buChar char=""/>
            </a:pPr>
            <a:r>
              <a:rPr lang="en-US" sz="2000" spc="-1">
                <a:latin typeface="Arial"/>
              </a:rPr>
              <a:t>Sixth Outline Level</a:t>
            </a:r>
            <a:endParaRPr/>
          </a:p>
          <a:p>
            <a:pPr lvl="6" marL="3024000" indent="-216000">
              <a:buClr>
                <a:srgbClr val="ffffff"/>
              </a:buClr>
              <a:buSzPct val="45000"/>
              <a:buFont typeface="StarSymbol"/>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080" cy="1144440"/>
          </a:xfrm>
          <a:prstGeom prst="rect">
            <a:avLst/>
          </a:prstGeom>
        </p:spPr>
        <p:txBody>
          <a:bodyPr lIns="0" rIns="0" tIns="0" bIns="0" anchor="ctr"/>
          <a:p>
            <a:pPr algn="ctr"/>
            <a:endParaRPr/>
          </a:p>
        </p:txBody>
      </p:sp>
      <p:sp>
        <p:nvSpPr>
          <p:cNvPr id="37" name="PlaceHolder 2"/>
          <p:cNvSpPr>
            <a:spLocks noGrp="1"/>
          </p:cNvSpPr>
          <p:nvPr>
            <p:ph type="body"/>
          </p:nvPr>
        </p:nvSpPr>
        <p:spPr>
          <a:xfrm>
            <a:off x="609480" y="1604520"/>
            <a:ext cx="10972080" cy="3976920"/>
          </a:xfrm>
          <a:prstGeom prst="rect">
            <a:avLst/>
          </a:prstGeom>
        </p:spPr>
        <p:txBody>
          <a:bodyPr lIns="0" rIns="0" tIns="0" bIns="0"/>
          <a:p>
            <a:pPr marL="432000" indent="-324000">
              <a:buClr>
                <a:srgbClr val="ffffff"/>
              </a:buClr>
              <a:buSzPct val="45000"/>
              <a:buFont typeface="StarSymbol"/>
              <a:buChar char=""/>
            </a:pPr>
            <a:r>
              <a:rPr lang="en-US" sz="1800" spc="-1">
                <a:latin typeface="Arial"/>
              </a:rPr>
              <a:t>Click to edit the outline text format</a:t>
            </a:r>
            <a:endParaRPr/>
          </a:p>
          <a:p>
            <a:pPr lvl="1" marL="864000" indent="-324000">
              <a:buClr>
                <a:srgbClr val="ffffff"/>
              </a:buClr>
              <a:buSzPct val="75000"/>
              <a:buFont typeface="StarSymbol"/>
              <a:buChar char=""/>
            </a:pPr>
            <a:r>
              <a:rPr lang="en-US" sz="18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800" spc="-1">
                <a:latin typeface="Arial"/>
              </a:rPr>
              <a:t>Fourth Outline Level</a:t>
            </a:r>
            <a:endParaRPr/>
          </a:p>
          <a:p>
            <a:pPr lvl="4" marL="2160000" indent="-216000">
              <a:buClr>
                <a:srgbClr val="ffffff"/>
              </a:buClr>
              <a:buSzPct val="45000"/>
              <a:buFont typeface="StarSymbol"/>
              <a:buChar char=""/>
            </a:pPr>
            <a:r>
              <a:rPr lang="en-US" sz="1800" spc="-1">
                <a:latin typeface="Arial"/>
              </a:rPr>
              <a:t>Fifth Outline Level</a:t>
            </a:r>
            <a:endParaRPr/>
          </a:p>
          <a:p>
            <a:pPr lvl="5" marL="2592000" indent="-216000">
              <a:buClr>
                <a:srgbClr val="ffffff"/>
              </a:buClr>
              <a:buSzPct val="45000"/>
              <a:buFont typeface="StarSymbol"/>
              <a:buChar char=""/>
            </a:pPr>
            <a:r>
              <a:rPr lang="en-US" sz="1800" spc="-1">
                <a:latin typeface="Arial"/>
              </a:rPr>
              <a:t>Sixth Outline Level</a:t>
            </a:r>
            <a:endParaRPr/>
          </a:p>
          <a:p>
            <a:pPr lvl="6" marL="3024000" indent="-216000">
              <a:buClr>
                <a:srgbClr val="ffffff"/>
              </a:buClr>
              <a:buSzPct val="45000"/>
              <a:buFont typeface="StarSymbol"/>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1523880" y="1122480"/>
            <a:ext cx="9142200" cy="2385720"/>
          </a:xfrm>
          <a:prstGeom prst="rect">
            <a:avLst/>
          </a:prstGeom>
          <a:noFill/>
          <a:ln>
            <a:noFill/>
          </a:ln>
        </p:spPr>
        <p:style>
          <a:lnRef idx="0"/>
          <a:fillRef idx="0"/>
          <a:effectRef idx="0"/>
          <a:fontRef idx="minor"/>
        </p:style>
        <p:txBody>
          <a:bodyPr lIns="90000" rIns="90000" tIns="45000" bIns="45000" anchor="b"/>
          <a:p>
            <a:pPr algn="ctr">
              <a:lnSpc>
                <a:spcPct val="100000"/>
              </a:lnSpc>
            </a:pPr>
            <a:r>
              <a:rPr lang="en-US" sz="6000" spc="-1" strike="noStrike">
                <a:solidFill>
                  <a:srgbClr val="000000"/>
                </a:solidFill>
                <a:uFill>
                  <a:solidFill>
                    <a:srgbClr val="ffffff"/>
                  </a:solidFill>
                </a:uFill>
                <a:latin typeface="Calibri Light"/>
                <a:ea typeface="DejaVu Sans"/>
              </a:rPr>
              <a:t>ZCE 111</a:t>
            </a:r>
            <a:endParaRPr/>
          </a:p>
          <a:p>
            <a:pPr algn="ctr">
              <a:lnSpc>
                <a:spcPct val="100000"/>
              </a:lnSpc>
            </a:pPr>
            <a:r>
              <a:rPr lang="en-US" sz="6000" spc="-1" strike="noStrike">
                <a:solidFill>
                  <a:srgbClr val="000000"/>
                </a:solidFill>
                <a:uFill>
                  <a:solidFill>
                    <a:srgbClr val="ffffff"/>
                  </a:solidFill>
                </a:uFill>
                <a:latin typeface="Calibri Light"/>
                <a:ea typeface="DejaVu Sans"/>
              </a:rPr>
              <a:t>Assignment 1</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3" name="CustomShape 1"/>
          <p:cNvSpPr/>
          <p:nvPr/>
        </p:nvSpPr>
        <p:spPr>
          <a:xfrm>
            <a:off x="609480" y="273600"/>
            <a:ext cx="10972080" cy="1144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Q1. Paying off an installment</a:t>
            </a:r>
            <a:endParaRPr/>
          </a:p>
        </p:txBody>
      </p:sp>
      <p:sp>
        <p:nvSpPr>
          <p:cNvPr id="74" name="CustomShape 2"/>
          <p:cNvSpPr/>
          <p:nvPr/>
        </p:nvSpPr>
        <p:spPr>
          <a:xfrm>
            <a:off x="609480" y="1604520"/>
            <a:ext cx="10972080" cy="3976920"/>
          </a:xfrm>
          <a:prstGeom prst="rect">
            <a:avLst/>
          </a:prstGeom>
          <a:noFill/>
          <a:ln>
            <a:noFill/>
          </a:ln>
        </p:spPr>
        <p:style>
          <a:lnRef idx="0"/>
          <a:fillRef idx="0"/>
          <a:effectRef idx="0"/>
          <a:fontRef idx="minor"/>
        </p:style>
        <p:txBody>
          <a:bodyPr lIns="0" rIns="0" tIns="0" bIns="0"/>
          <a:p>
            <a:pPr>
              <a:lnSpc>
                <a:spcPct val="90000"/>
              </a:lnSpc>
            </a:pPr>
            <a:r>
              <a:rPr lang="en-US" sz="2800" spc="-1" strike="noStrike">
                <a:solidFill>
                  <a:srgbClr val="000000"/>
                </a:solidFill>
                <a:uFill>
                  <a:solidFill>
                    <a:srgbClr val="ffffff"/>
                  </a:solidFill>
                </a:uFill>
                <a:latin typeface="Calibri"/>
                <a:ea typeface="DejaVu Sans"/>
              </a:rPr>
              <a:t>Write a code to determine what is the installment you need to pay every week if you wish to pay off a loan amount of 5000 in the 52-th week, assuming the interest rate 2% per week.</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CustomShape 1"/>
          <p:cNvSpPr/>
          <p:nvPr/>
        </p:nvSpPr>
        <p:spPr>
          <a:xfrm>
            <a:off x="334800" y="0"/>
            <a:ext cx="11396160" cy="667800"/>
          </a:xfrm>
          <a:prstGeom prst="rect">
            <a:avLst/>
          </a:prstGeom>
          <a:noFill/>
          <a:ln>
            <a:noFill/>
          </a:ln>
        </p:spPr>
        <p:style>
          <a:lnRef idx="0"/>
          <a:fillRef idx="0"/>
          <a:effectRef idx="0"/>
          <a:fontRef idx="minor"/>
        </p:style>
        <p:txBody>
          <a:bodyPr lIns="90000" rIns="90000" tIns="45000" bIns="45000" anchor="ctr"/>
          <a:p>
            <a:pPr>
              <a:lnSpc>
                <a:spcPct val="90000"/>
              </a:lnSpc>
            </a:pPr>
            <a:endParaRPr/>
          </a:p>
          <a:p>
            <a:pPr>
              <a:lnSpc>
                <a:spcPct val="90000"/>
              </a:lnSpc>
            </a:pP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Q2. Zeno paradox</a:t>
            </a:r>
            <a:endParaRPr/>
          </a:p>
        </p:txBody>
      </p:sp>
      <p:sp>
        <p:nvSpPr>
          <p:cNvPr id="76" name="CustomShape 2"/>
          <p:cNvSpPr/>
          <p:nvPr/>
        </p:nvSpPr>
        <p:spPr>
          <a:xfrm>
            <a:off x="0" y="1463040"/>
            <a:ext cx="12190320" cy="5120280"/>
          </a:xfrm>
          <a:prstGeom prst="rect">
            <a:avLst/>
          </a:prstGeom>
          <a:noFill/>
          <a:ln>
            <a:noFill/>
          </a:ln>
        </p:spPr>
        <p:style>
          <a:lnRef idx="0"/>
          <a:fillRef idx="0"/>
          <a:effectRef idx="0"/>
          <a:fontRef idx="minor"/>
        </p:style>
        <p:txBody>
          <a:bodyPr lIns="90000" rIns="90000" tIns="45000" bIns="45000"/>
          <a:p>
            <a:pPr>
              <a:lnSpc>
                <a:spcPct val="100000"/>
              </a:lnSpc>
            </a:pPr>
            <a:r>
              <a:rPr lang="en-US" sz="2200" spc="-1" strike="noStrike">
                <a:solidFill>
                  <a:srgbClr val="000000"/>
                </a:solidFill>
                <a:uFill>
                  <a:solidFill>
                    <a:srgbClr val="ffffff"/>
                  </a:solidFill>
                </a:uFill>
                <a:latin typeface="Calibri"/>
                <a:ea typeface="DejaVu Sans"/>
              </a:rPr>
              <a:t>Achilles, the fleet-footed hero of the Trojan War, is engaged in a race with a lowly tortoise, which has been granted a head start. Achilles’ task initially seems easy, but he has a problem. Before he can overtake the tortoise, he must first catch up with it. While Achilles is covering the gap between himself and the tortoise that existed at the start of the race, however, the tortoise creates a new gap. The new gap is smaller than the first, but it is still a finite distance that Achilles must cover to catch up with the animal. Achilles then races across the new gap. To Achilles’ frustration, while he was scampering across the second gap, the tortoise was establishing a third. The upshot is that Achilles can never overtake the tortoise. No matter how quickly Achilles closes each gap, the slow-but-steady tortoise will always open new, smaller ones and remain just ahead of the Greek hero. [Adapted from: </a:t>
            </a:r>
            <a:r>
              <a:rPr lang="en-US" sz="2200" spc="-1" strike="noStrike" u="sng">
                <a:solidFill>
                  <a:srgbClr val="0563c1"/>
                </a:solidFill>
                <a:uFill>
                  <a:solidFill>
                    <a:srgbClr val="ffffff"/>
                  </a:solidFill>
                </a:uFill>
                <a:latin typeface="Calibri"/>
                <a:ea typeface="DejaVu Sans"/>
              </a:rPr>
              <a:t>http://www.slate.com/articles/health_and_science/science/2014/03/zeno_s_paradox_how_to_explain_the_solution_to_achilles_and_the_tortoise.html</a:t>
            </a:r>
            <a:r>
              <a:rPr lang="en-US" sz="2200" spc="-1" strike="noStrike">
                <a:solidFill>
                  <a:srgbClr val="000000"/>
                </a:solidFill>
                <a:uFill>
                  <a:solidFill>
                    <a:srgbClr val="ffffff"/>
                  </a:solidFill>
                </a:uFill>
                <a:latin typeface="Calibri"/>
                <a:ea typeface="DejaVu Sans"/>
              </a:rPr>
              <a:t>]</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CustomShape 1"/>
          <p:cNvSpPr/>
          <p:nvPr/>
        </p:nvSpPr>
        <p:spPr>
          <a:xfrm>
            <a:off x="334800" y="0"/>
            <a:ext cx="11396160" cy="667800"/>
          </a:xfrm>
          <a:prstGeom prst="rect">
            <a:avLst/>
          </a:prstGeom>
          <a:noFill/>
          <a:ln>
            <a:noFill/>
          </a:ln>
        </p:spPr>
        <p:style>
          <a:lnRef idx="0"/>
          <a:fillRef idx="0"/>
          <a:effectRef idx="0"/>
          <a:fontRef idx="minor"/>
        </p:style>
        <p:txBody>
          <a:bodyPr lIns="90000" rIns="90000" tIns="45000" bIns="45000" anchor="ctr"/>
          <a:p>
            <a:pPr>
              <a:lnSpc>
                <a:spcPct val="90000"/>
              </a:lnSpc>
            </a:pP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endParaRPr/>
          </a:p>
          <a:p>
            <a:pPr>
              <a:lnSpc>
                <a:spcPct val="90000"/>
              </a:lnSpc>
            </a:pP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Q2. Zeno paradox (cont.)</a:t>
            </a:r>
            <a:endParaRPr/>
          </a:p>
        </p:txBody>
      </p:sp>
      <p:sp>
        <p:nvSpPr>
          <p:cNvPr id="78" name="Line 2"/>
          <p:cNvSpPr/>
          <p:nvPr/>
        </p:nvSpPr>
        <p:spPr>
          <a:xfrm>
            <a:off x="4480560" y="1737360"/>
            <a:ext cx="6949440" cy="0"/>
          </a:xfrm>
          <a:prstGeom prst="line">
            <a:avLst/>
          </a:prstGeom>
          <a:ln>
            <a:noFill/>
          </a:ln>
        </p:spPr>
        <p:style>
          <a:lnRef idx="0"/>
          <a:fillRef idx="0"/>
          <a:effectRef idx="0"/>
          <a:fontRef idx="minor"/>
        </p:style>
      </p:sp>
      <p:sp>
        <p:nvSpPr>
          <p:cNvPr id="79" name="CustomShape 3"/>
          <p:cNvSpPr/>
          <p:nvPr/>
        </p:nvSpPr>
        <p:spPr>
          <a:xfrm>
            <a:off x="4206240" y="128016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A</a:t>
            </a:r>
            <a:endParaRPr/>
          </a:p>
        </p:txBody>
      </p:sp>
      <p:sp>
        <p:nvSpPr>
          <p:cNvPr id="80" name="CustomShape 4"/>
          <p:cNvSpPr/>
          <p:nvPr/>
        </p:nvSpPr>
        <p:spPr>
          <a:xfrm>
            <a:off x="6675120" y="109728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T</a:t>
            </a:r>
            <a:endParaRPr/>
          </a:p>
        </p:txBody>
      </p:sp>
      <p:sp>
        <p:nvSpPr>
          <p:cNvPr id="81" name="Line 5"/>
          <p:cNvSpPr/>
          <p:nvPr/>
        </p:nvSpPr>
        <p:spPr>
          <a:xfrm>
            <a:off x="4480560" y="1554480"/>
            <a:ext cx="0" cy="182880"/>
          </a:xfrm>
          <a:prstGeom prst="line">
            <a:avLst/>
          </a:prstGeom>
          <a:ln>
            <a:noFill/>
          </a:ln>
        </p:spPr>
        <p:style>
          <a:lnRef idx="0"/>
          <a:fillRef idx="0"/>
          <a:effectRef idx="0"/>
          <a:fontRef idx="minor"/>
        </p:style>
      </p:sp>
      <p:sp>
        <p:nvSpPr>
          <p:cNvPr id="82" name="Line 6"/>
          <p:cNvSpPr/>
          <p:nvPr/>
        </p:nvSpPr>
        <p:spPr>
          <a:xfrm>
            <a:off x="7863840" y="1554480"/>
            <a:ext cx="0" cy="182880"/>
          </a:xfrm>
          <a:prstGeom prst="line">
            <a:avLst/>
          </a:prstGeom>
          <a:ln>
            <a:noFill/>
          </a:ln>
        </p:spPr>
        <p:style>
          <a:lnRef idx="0"/>
          <a:fillRef idx="0"/>
          <a:effectRef idx="0"/>
          <a:fontRef idx="minor"/>
        </p:style>
      </p:sp>
      <p:sp>
        <p:nvSpPr>
          <p:cNvPr id="83" name="Line 7"/>
          <p:cNvSpPr/>
          <p:nvPr/>
        </p:nvSpPr>
        <p:spPr>
          <a:xfrm>
            <a:off x="4480560" y="2468880"/>
            <a:ext cx="6949440" cy="0"/>
          </a:xfrm>
          <a:prstGeom prst="line">
            <a:avLst/>
          </a:prstGeom>
          <a:ln>
            <a:noFill/>
          </a:ln>
        </p:spPr>
        <p:style>
          <a:lnRef idx="0"/>
          <a:fillRef idx="0"/>
          <a:effectRef idx="0"/>
          <a:fontRef idx="minor"/>
        </p:style>
      </p:sp>
      <p:sp>
        <p:nvSpPr>
          <p:cNvPr id="84" name="CustomShape 8"/>
          <p:cNvSpPr/>
          <p:nvPr/>
        </p:nvSpPr>
        <p:spPr>
          <a:xfrm>
            <a:off x="7406640" y="164592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T</a:t>
            </a:r>
            <a:endParaRPr/>
          </a:p>
        </p:txBody>
      </p:sp>
      <p:sp>
        <p:nvSpPr>
          <p:cNvPr id="85" name="Line 9"/>
          <p:cNvSpPr/>
          <p:nvPr/>
        </p:nvSpPr>
        <p:spPr>
          <a:xfrm>
            <a:off x="7040880" y="2286000"/>
            <a:ext cx="0" cy="182880"/>
          </a:xfrm>
          <a:prstGeom prst="line">
            <a:avLst/>
          </a:prstGeom>
          <a:ln>
            <a:noFill/>
          </a:ln>
        </p:spPr>
        <p:style>
          <a:lnRef idx="0"/>
          <a:fillRef idx="0"/>
          <a:effectRef idx="0"/>
          <a:fontRef idx="minor"/>
        </p:style>
      </p:sp>
      <p:sp>
        <p:nvSpPr>
          <p:cNvPr id="86" name="Line 10"/>
          <p:cNvSpPr/>
          <p:nvPr/>
        </p:nvSpPr>
        <p:spPr>
          <a:xfrm>
            <a:off x="8046720" y="2286000"/>
            <a:ext cx="0" cy="182880"/>
          </a:xfrm>
          <a:prstGeom prst="line">
            <a:avLst/>
          </a:prstGeom>
          <a:ln>
            <a:noFill/>
          </a:ln>
        </p:spPr>
        <p:style>
          <a:lnRef idx="0"/>
          <a:fillRef idx="0"/>
          <a:effectRef idx="0"/>
          <a:fontRef idx="minor"/>
        </p:style>
      </p:sp>
      <p:sp>
        <p:nvSpPr>
          <p:cNvPr id="87" name="Line 11"/>
          <p:cNvSpPr/>
          <p:nvPr/>
        </p:nvSpPr>
        <p:spPr>
          <a:xfrm>
            <a:off x="4480560" y="3383280"/>
            <a:ext cx="6949440" cy="0"/>
          </a:xfrm>
          <a:prstGeom prst="line">
            <a:avLst/>
          </a:prstGeom>
          <a:ln>
            <a:noFill/>
          </a:ln>
        </p:spPr>
        <p:style>
          <a:lnRef idx="0"/>
          <a:fillRef idx="0"/>
          <a:effectRef idx="0"/>
          <a:fontRef idx="minor"/>
        </p:style>
      </p:sp>
      <p:sp>
        <p:nvSpPr>
          <p:cNvPr id="88" name="CustomShape 12"/>
          <p:cNvSpPr/>
          <p:nvPr/>
        </p:nvSpPr>
        <p:spPr>
          <a:xfrm>
            <a:off x="7834680" y="2571120"/>
            <a:ext cx="628560" cy="34632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T</a:t>
            </a:r>
            <a:endParaRPr/>
          </a:p>
        </p:txBody>
      </p:sp>
      <p:sp>
        <p:nvSpPr>
          <p:cNvPr id="89" name="Line 13"/>
          <p:cNvSpPr/>
          <p:nvPr/>
        </p:nvSpPr>
        <p:spPr>
          <a:xfrm>
            <a:off x="4480560" y="3200400"/>
            <a:ext cx="0" cy="182880"/>
          </a:xfrm>
          <a:prstGeom prst="line">
            <a:avLst/>
          </a:prstGeom>
          <a:ln>
            <a:noFill/>
          </a:ln>
        </p:spPr>
        <p:style>
          <a:lnRef idx="0"/>
          <a:fillRef idx="0"/>
          <a:effectRef idx="0"/>
          <a:fontRef idx="minor"/>
        </p:style>
      </p:sp>
      <p:sp>
        <p:nvSpPr>
          <p:cNvPr id="90" name="Line 14"/>
          <p:cNvSpPr/>
          <p:nvPr/>
        </p:nvSpPr>
        <p:spPr>
          <a:xfrm>
            <a:off x="8321040" y="3212640"/>
            <a:ext cx="0" cy="182880"/>
          </a:xfrm>
          <a:prstGeom prst="line">
            <a:avLst/>
          </a:prstGeom>
          <a:ln>
            <a:noFill/>
          </a:ln>
        </p:spPr>
        <p:style>
          <a:lnRef idx="0"/>
          <a:fillRef idx="0"/>
          <a:effectRef idx="0"/>
          <a:fontRef idx="minor"/>
        </p:style>
      </p:sp>
      <p:sp>
        <p:nvSpPr>
          <p:cNvPr id="91" name="Line 15"/>
          <p:cNvSpPr/>
          <p:nvPr/>
        </p:nvSpPr>
        <p:spPr>
          <a:xfrm>
            <a:off x="4480560" y="4572000"/>
            <a:ext cx="6949440" cy="0"/>
          </a:xfrm>
          <a:prstGeom prst="line">
            <a:avLst/>
          </a:prstGeom>
          <a:ln>
            <a:noFill/>
          </a:ln>
        </p:spPr>
        <p:style>
          <a:lnRef idx="0"/>
          <a:fillRef idx="0"/>
          <a:effectRef idx="0"/>
          <a:fontRef idx="minor"/>
        </p:style>
      </p:sp>
      <p:sp>
        <p:nvSpPr>
          <p:cNvPr id="92" name="CustomShape 16"/>
          <p:cNvSpPr/>
          <p:nvPr/>
        </p:nvSpPr>
        <p:spPr>
          <a:xfrm>
            <a:off x="8046720" y="356724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T</a:t>
            </a:r>
            <a:endParaRPr/>
          </a:p>
        </p:txBody>
      </p:sp>
      <p:sp>
        <p:nvSpPr>
          <p:cNvPr id="93" name="Line 17"/>
          <p:cNvSpPr/>
          <p:nvPr/>
        </p:nvSpPr>
        <p:spPr>
          <a:xfrm>
            <a:off x="4480560" y="4389120"/>
            <a:ext cx="0" cy="182880"/>
          </a:xfrm>
          <a:prstGeom prst="line">
            <a:avLst/>
          </a:prstGeom>
          <a:ln>
            <a:noFill/>
          </a:ln>
        </p:spPr>
        <p:style>
          <a:lnRef idx="0"/>
          <a:fillRef idx="0"/>
          <a:effectRef idx="0"/>
          <a:fontRef idx="minor"/>
        </p:style>
      </p:sp>
      <p:sp>
        <p:nvSpPr>
          <p:cNvPr id="94" name="Line 18"/>
          <p:cNvSpPr/>
          <p:nvPr/>
        </p:nvSpPr>
        <p:spPr>
          <a:xfrm>
            <a:off x="8503920" y="4389120"/>
            <a:ext cx="0" cy="182880"/>
          </a:xfrm>
          <a:prstGeom prst="line">
            <a:avLst/>
          </a:prstGeom>
          <a:ln>
            <a:noFill/>
          </a:ln>
        </p:spPr>
        <p:style>
          <a:lnRef idx="0"/>
          <a:fillRef idx="0"/>
          <a:effectRef idx="0"/>
          <a:fontRef idx="minor"/>
        </p:style>
      </p:sp>
      <p:sp>
        <p:nvSpPr>
          <p:cNvPr id="95" name="Line 19"/>
          <p:cNvSpPr/>
          <p:nvPr/>
        </p:nvSpPr>
        <p:spPr>
          <a:xfrm>
            <a:off x="4480560" y="1097280"/>
            <a:ext cx="0" cy="4114800"/>
          </a:xfrm>
          <a:prstGeom prst="line">
            <a:avLst/>
          </a:prstGeom>
          <a:ln>
            <a:noFill/>
          </a:ln>
        </p:spPr>
        <p:style>
          <a:lnRef idx="0"/>
          <a:fillRef idx="0"/>
          <a:effectRef idx="0"/>
          <a:fontRef idx="minor"/>
        </p:style>
      </p:sp>
      <p:sp>
        <p:nvSpPr>
          <p:cNvPr id="96" name="Line 20"/>
          <p:cNvSpPr/>
          <p:nvPr/>
        </p:nvSpPr>
        <p:spPr>
          <a:xfrm>
            <a:off x="7040880" y="1005840"/>
            <a:ext cx="0" cy="4114800"/>
          </a:xfrm>
          <a:prstGeom prst="line">
            <a:avLst/>
          </a:prstGeom>
          <a:ln>
            <a:noFill/>
          </a:ln>
        </p:spPr>
        <p:style>
          <a:lnRef idx="0"/>
          <a:fillRef idx="0"/>
          <a:effectRef idx="0"/>
          <a:fontRef idx="minor"/>
        </p:style>
      </p:sp>
      <p:sp>
        <p:nvSpPr>
          <p:cNvPr id="97" name="CustomShape 21"/>
          <p:cNvSpPr/>
          <p:nvPr/>
        </p:nvSpPr>
        <p:spPr>
          <a:xfrm>
            <a:off x="6401880" y="164592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A</a:t>
            </a:r>
            <a:endParaRPr/>
          </a:p>
        </p:txBody>
      </p:sp>
      <p:sp>
        <p:nvSpPr>
          <p:cNvPr id="98" name="CustomShape 22"/>
          <p:cNvSpPr/>
          <p:nvPr/>
        </p:nvSpPr>
        <p:spPr>
          <a:xfrm>
            <a:off x="7316280" y="263376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A</a:t>
            </a:r>
            <a:endParaRPr/>
          </a:p>
        </p:txBody>
      </p:sp>
      <p:sp>
        <p:nvSpPr>
          <p:cNvPr id="99" name="Line 23"/>
          <p:cNvSpPr/>
          <p:nvPr/>
        </p:nvSpPr>
        <p:spPr>
          <a:xfrm>
            <a:off x="8056800" y="3200400"/>
            <a:ext cx="0" cy="182880"/>
          </a:xfrm>
          <a:prstGeom prst="line">
            <a:avLst/>
          </a:prstGeom>
          <a:ln>
            <a:noFill/>
          </a:ln>
        </p:spPr>
        <p:style>
          <a:lnRef idx="0"/>
          <a:fillRef idx="0"/>
          <a:effectRef idx="0"/>
          <a:fontRef idx="minor"/>
        </p:style>
      </p:sp>
      <p:sp>
        <p:nvSpPr>
          <p:cNvPr id="100" name="Line 24"/>
          <p:cNvSpPr/>
          <p:nvPr/>
        </p:nvSpPr>
        <p:spPr>
          <a:xfrm>
            <a:off x="8046720" y="1097280"/>
            <a:ext cx="0" cy="4114800"/>
          </a:xfrm>
          <a:prstGeom prst="line">
            <a:avLst/>
          </a:prstGeom>
          <a:ln>
            <a:noFill/>
          </a:ln>
        </p:spPr>
        <p:style>
          <a:lnRef idx="0"/>
          <a:fillRef idx="0"/>
          <a:effectRef idx="0"/>
          <a:fontRef idx="minor"/>
        </p:style>
      </p:sp>
      <p:sp>
        <p:nvSpPr>
          <p:cNvPr id="101" name="Line 25"/>
          <p:cNvSpPr/>
          <p:nvPr/>
        </p:nvSpPr>
        <p:spPr>
          <a:xfrm>
            <a:off x="8321040" y="4389120"/>
            <a:ext cx="0" cy="182880"/>
          </a:xfrm>
          <a:prstGeom prst="line">
            <a:avLst/>
          </a:prstGeom>
          <a:ln>
            <a:noFill/>
          </a:ln>
        </p:spPr>
        <p:style>
          <a:lnRef idx="0"/>
          <a:fillRef idx="0"/>
          <a:effectRef idx="0"/>
          <a:fontRef idx="minor"/>
        </p:style>
      </p:sp>
      <p:sp>
        <p:nvSpPr>
          <p:cNvPr id="102" name="CustomShape 26"/>
          <p:cNvSpPr/>
          <p:nvPr/>
        </p:nvSpPr>
        <p:spPr>
          <a:xfrm>
            <a:off x="7590600" y="356616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A</a:t>
            </a:r>
            <a:endParaRPr/>
          </a:p>
        </p:txBody>
      </p:sp>
      <p:sp>
        <p:nvSpPr>
          <p:cNvPr id="103" name="Line 27"/>
          <p:cNvSpPr/>
          <p:nvPr/>
        </p:nvSpPr>
        <p:spPr>
          <a:xfrm>
            <a:off x="8321040" y="1097280"/>
            <a:ext cx="0" cy="4114800"/>
          </a:xfrm>
          <a:prstGeom prst="line">
            <a:avLst/>
          </a:prstGeom>
          <a:ln>
            <a:noFill/>
          </a:ln>
        </p:spPr>
        <p:style>
          <a:lnRef idx="0"/>
          <a:fillRef idx="0"/>
          <a:effectRef idx="0"/>
          <a:fontRef idx="minor"/>
        </p:style>
      </p:sp>
      <p:sp>
        <p:nvSpPr>
          <p:cNvPr id="104" name="CustomShape 28"/>
          <p:cNvSpPr/>
          <p:nvPr/>
        </p:nvSpPr>
        <p:spPr>
          <a:xfrm>
            <a:off x="3566160" y="320040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n</a:t>
            </a:r>
            <a:r>
              <a:rPr lang="en-US" sz="1800" spc="-1" strike="noStrike">
                <a:solidFill>
                  <a:srgbClr val="000000"/>
                </a:solidFill>
                <a:uFill>
                  <a:solidFill>
                    <a:srgbClr val="ffffff"/>
                  </a:solidFill>
                </a:uFill>
                <a:latin typeface="Arial"/>
                <a:ea typeface="DejaVu Sans"/>
              </a:rPr>
              <a:t>=2, </a:t>
            </a:r>
            <a:r>
              <a:rPr i="1" lang="en-US" sz="1800" spc="-1" strike="noStrike">
                <a:solidFill>
                  <a:srgbClr val="000000"/>
                </a:solidFill>
                <a:uFill>
                  <a:solidFill>
                    <a:srgbClr val="ffffff"/>
                  </a:solidFill>
                </a:uFill>
                <a:latin typeface="Arial"/>
                <a:ea typeface="DejaVu Sans"/>
              </a:rPr>
              <a:t>t</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t</a:t>
            </a:r>
            <a:r>
              <a:rPr lang="en-US" sz="1800" spc="-1" strike="noStrike" baseline="-101000">
                <a:solidFill>
                  <a:srgbClr val="000000"/>
                </a:solidFill>
                <a:uFill>
                  <a:solidFill>
                    <a:srgbClr val="ffffff"/>
                  </a:solidFill>
                </a:uFill>
                <a:latin typeface="Arial"/>
                <a:ea typeface="DejaVu Sans"/>
              </a:rPr>
              <a:t>2</a:t>
            </a:r>
            <a:endParaRPr/>
          </a:p>
        </p:txBody>
      </p:sp>
      <p:sp>
        <p:nvSpPr>
          <p:cNvPr id="105" name="CustomShape 29"/>
          <p:cNvSpPr/>
          <p:nvPr/>
        </p:nvSpPr>
        <p:spPr>
          <a:xfrm>
            <a:off x="3657600" y="237744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n</a:t>
            </a:r>
            <a:r>
              <a:rPr lang="en-US" sz="1800" spc="-1" strike="noStrike">
                <a:solidFill>
                  <a:srgbClr val="000000"/>
                </a:solidFill>
                <a:uFill>
                  <a:solidFill>
                    <a:srgbClr val="ffffff"/>
                  </a:solidFill>
                </a:uFill>
                <a:latin typeface="Arial"/>
                <a:ea typeface="DejaVu Sans"/>
              </a:rPr>
              <a:t>=1, </a:t>
            </a:r>
            <a:r>
              <a:rPr i="1" lang="en-US" sz="1800" spc="-1" strike="noStrike">
                <a:solidFill>
                  <a:srgbClr val="000000"/>
                </a:solidFill>
                <a:uFill>
                  <a:solidFill>
                    <a:srgbClr val="ffffff"/>
                  </a:solidFill>
                </a:uFill>
                <a:latin typeface="Arial"/>
                <a:ea typeface="DejaVu Sans"/>
              </a:rPr>
              <a:t>t</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t</a:t>
            </a:r>
            <a:r>
              <a:rPr lang="en-US" sz="1800" spc="-1" strike="noStrike" baseline="-101000">
                <a:solidFill>
                  <a:srgbClr val="000000"/>
                </a:solidFill>
                <a:uFill>
                  <a:solidFill>
                    <a:srgbClr val="ffffff"/>
                  </a:solidFill>
                </a:uFill>
                <a:latin typeface="Arial"/>
                <a:ea typeface="DejaVu Sans"/>
              </a:rPr>
              <a:t>1</a:t>
            </a:r>
            <a:endParaRPr/>
          </a:p>
        </p:txBody>
      </p:sp>
      <p:sp>
        <p:nvSpPr>
          <p:cNvPr id="106" name="CustomShape 30"/>
          <p:cNvSpPr/>
          <p:nvPr/>
        </p:nvSpPr>
        <p:spPr>
          <a:xfrm>
            <a:off x="3657600" y="155448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n</a:t>
            </a:r>
            <a:r>
              <a:rPr lang="en-US" sz="1800" spc="-1" strike="noStrike">
                <a:solidFill>
                  <a:srgbClr val="000000"/>
                </a:solidFill>
                <a:uFill>
                  <a:solidFill>
                    <a:srgbClr val="ffffff"/>
                  </a:solidFill>
                </a:uFill>
                <a:latin typeface="Arial"/>
                <a:ea typeface="DejaVu Sans"/>
              </a:rPr>
              <a:t>=0, </a:t>
            </a:r>
            <a:r>
              <a:rPr i="1" lang="en-US" sz="1800" spc="-1" strike="noStrike">
                <a:solidFill>
                  <a:srgbClr val="000000"/>
                </a:solidFill>
                <a:uFill>
                  <a:solidFill>
                    <a:srgbClr val="ffffff"/>
                  </a:solidFill>
                </a:uFill>
                <a:latin typeface="Arial"/>
                <a:ea typeface="DejaVu Sans"/>
              </a:rPr>
              <a:t>t</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t</a:t>
            </a:r>
            <a:r>
              <a:rPr lang="en-US" sz="1800" spc="-1" strike="noStrike" baseline="-101000">
                <a:solidFill>
                  <a:srgbClr val="000000"/>
                </a:solidFill>
                <a:uFill>
                  <a:solidFill>
                    <a:srgbClr val="ffffff"/>
                  </a:solidFill>
                </a:uFill>
                <a:latin typeface="Arial"/>
                <a:ea typeface="DejaVu Sans"/>
              </a:rPr>
              <a:t>0</a:t>
            </a:r>
            <a:endParaRPr/>
          </a:p>
        </p:txBody>
      </p:sp>
      <p:sp>
        <p:nvSpPr>
          <p:cNvPr id="107" name="CustomShape 31"/>
          <p:cNvSpPr/>
          <p:nvPr/>
        </p:nvSpPr>
        <p:spPr>
          <a:xfrm>
            <a:off x="3657600" y="429768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n</a:t>
            </a:r>
            <a:r>
              <a:rPr lang="en-US" sz="1800" spc="-1" strike="noStrike">
                <a:solidFill>
                  <a:srgbClr val="000000"/>
                </a:solidFill>
                <a:uFill>
                  <a:solidFill>
                    <a:srgbClr val="ffffff"/>
                  </a:solidFill>
                </a:uFill>
                <a:latin typeface="Arial"/>
                <a:ea typeface="DejaVu Sans"/>
              </a:rPr>
              <a:t>=3, </a:t>
            </a:r>
            <a:r>
              <a:rPr i="1" lang="en-US" sz="1800" spc="-1" strike="noStrike">
                <a:solidFill>
                  <a:srgbClr val="000000"/>
                </a:solidFill>
                <a:uFill>
                  <a:solidFill>
                    <a:srgbClr val="ffffff"/>
                  </a:solidFill>
                </a:uFill>
                <a:latin typeface="Arial"/>
                <a:ea typeface="DejaVu Sans"/>
              </a:rPr>
              <a:t>t</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t</a:t>
            </a:r>
            <a:r>
              <a:rPr i="1" lang="en-US" sz="1800" spc="-1" strike="noStrike" baseline="-101000">
                <a:solidFill>
                  <a:srgbClr val="000000"/>
                </a:solidFill>
                <a:uFill>
                  <a:solidFill>
                    <a:srgbClr val="ffffff"/>
                  </a:solidFill>
                </a:uFill>
                <a:latin typeface="Arial"/>
                <a:ea typeface="DejaVu Sans"/>
              </a:rPr>
              <a:t>3</a:t>
            </a:r>
            <a:endParaRPr/>
          </a:p>
        </p:txBody>
      </p:sp>
      <p:sp>
        <p:nvSpPr>
          <p:cNvPr id="108" name="Line 32"/>
          <p:cNvSpPr/>
          <p:nvPr/>
        </p:nvSpPr>
        <p:spPr>
          <a:xfrm>
            <a:off x="4572000" y="1188720"/>
            <a:ext cx="2286000" cy="0"/>
          </a:xfrm>
          <a:prstGeom prst="line">
            <a:avLst/>
          </a:prstGeom>
          <a:ln>
            <a:solidFill>
              <a:srgbClr val="3465a4"/>
            </a:solidFill>
            <a:headEnd len="med" type="triangle" w="med"/>
            <a:tailEnd len="med" type="triangle" w="med"/>
          </a:ln>
        </p:spPr>
        <p:style>
          <a:lnRef idx="0"/>
          <a:fillRef idx="0"/>
          <a:effectRef idx="0"/>
          <a:fontRef idx="minor"/>
        </p:style>
      </p:sp>
      <p:sp>
        <p:nvSpPr>
          <p:cNvPr id="109" name="CustomShape 33"/>
          <p:cNvSpPr/>
          <p:nvPr/>
        </p:nvSpPr>
        <p:spPr>
          <a:xfrm>
            <a:off x="5577840" y="100584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d</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d</a:t>
            </a:r>
            <a:r>
              <a:rPr lang="en-US" sz="1800" spc="-1" strike="noStrike" baseline="-101000">
                <a:solidFill>
                  <a:srgbClr val="000000"/>
                </a:solidFill>
                <a:uFill>
                  <a:solidFill>
                    <a:srgbClr val="ffffff"/>
                  </a:solidFill>
                </a:uFill>
                <a:latin typeface="Arial"/>
                <a:ea typeface="DejaVu Sans"/>
              </a:rPr>
              <a:t>0</a:t>
            </a:r>
            <a:endParaRPr/>
          </a:p>
        </p:txBody>
      </p:sp>
      <p:sp>
        <p:nvSpPr>
          <p:cNvPr id="110" name="CustomShape 34"/>
          <p:cNvSpPr/>
          <p:nvPr/>
        </p:nvSpPr>
        <p:spPr>
          <a:xfrm>
            <a:off x="7223760" y="192024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d</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d</a:t>
            </a:r>
            <a:r>
              <a:rPr lang="en-US" sz="1800" spc="-1" strike="noStrike" baseline="-101000">
                <a:solidFill>
                  <a:srgbClr val="000000"/>
                </a:solidFill>
                <a:uFill>
                  <a:solidFill>
                    <a:srgbClr val="ffffff"/>
                  </a:solidFill>
                </a:uFill>
                <a:latin typeface="Arial"/>
                <a:ea typeface="DejaVu Sans"/>
              </a:rPr>
              <a:t>1</a:t>
            </a:r>
            <a:endParaRPr/>
          </a:p>
        </p:txBody>
      </p:sp>
      <p:sp>
        <p:nvSpPr>
          <p:cNvPr id="111" name="Line 35"/>
          <p:cNvSpPr/>
          <p:nvPr/>
        </p:nvSpPr>
        <p:spPr>
          <a:xfrm>
            <a:off x="6858000" y="1920240"/>
            <a:ext cx="914400" cy="0"/>
          </a:xfrm>
          <a:prstGeom prst="line">
            <a:avLst/>
          </a:prstGeom>
          <a:ln>
            <a:solidFill>
              <a:srgbClr val="3465a4"/>
            </a:solidFill>
            <a:headEnd len="med" type="triangle" w="med"/>
            <a:tailEnd len="med" type="triangle" w="med"/>
          </a:ln>
        </p:spPr>
        <p:style>
          <a:lnRef idx="0"/>
          <a:fillRef idx="0"/>
          <a:effectRef idx="0"/>
          <a:fontRef idx="minor"/>
        </p:style>
      </p:sp>
      <p:sp>
        <p:nvSpPr>
          <p:cNvPr id="112" name="CustomShape 36"/>
          <p:cNvSpPr/>
          <p:nvPr/>
        </p:nvSpPr>
        <p:spPr>
          <a:xfrm>
            <a:off x="8229600" y="265284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d</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d</a:t>
            </a:r>
            <a:r>
              <a:rPr lang="en-US" sz="1800" spc="-1" strike="noStrike" baseline="-101000">
                <a:solidFill>
                  <a:srgbClr val="000000"/>
                </a:solidFill>
                <a:uFill>
                  <a:solidFill>
                    <a:srgbClr val="ffffff"/>
                  </a:solidFill>
                </a:uFill>
                <a:latin typeface="Arial"/>
                <a:ea typeface="DejaVu Sans"/>
              </a:rPr>
              <a:t>2</a:t>
            </a:r>
            <a:endParaRPr/>
          </a:p>
        </p:txBody>
      </p:sp>
      <p:sp>
        <p:nvSpPr>
          <p:cNvPr id="113" name="Line 37"/>
          <p:cNvSpPr/>
          <p:nvPr/>
        </p:nvSpPr>
        <p:spPr>
          <a:xfrm>
            <a:off x="7772400" y="2834640"/>
            <a:ext cx="307440" cy="0"/>
          </a:xfrm>
          <a:prstGeom prst="line">
            <a:avLst/>
          </a:prstGeom>
          <a:ln>
            <a:solidFill>
              <a:srgbClr val="3465a4"/>
            </a:solidFill>
            <a:headEnd len="med" type="triangle" w="med"/>
            <a:tailEnd len="med" type="triangle" w="med"/>
          </a:ln>
        </p:spPr>
        <p:style>
          <a:lnRef idx="0"/>
          <a:fillRef idx="0"/>
          <a:effectRef idx="0"/>
          <a:fontRef idx="minor"/>
        </p:style>
      </p:sp>
      <p:sp>
        <p:nvSpPr>
          <p:cNvPr id="114" name="CustomShape 38"/>
          <p:cNvSpPr/>
          <p:nvPr/>
        </p:nvSpPr>
        <p:spPr>
          <a:xfrm>
            <a:off x="8139240" y="3750120"/>
            <a:ext cx="638640" cy="272880"/>
          </a:xfrm>
          <a:prstGeom prst="rect">
            <a:avLst/>
          </a:prstGeom>
          <a:noFill/>
          <a:ln>
            <a:noFill/>
          </a:ln>
        </p:spPr>
        <p:style>
          <a:lnRef idx="0"/>
          <a:fillRef idx="0"/>
          <a:effectRef idx="0"/>
          <a:fontRef idx="minor"/>
        </p:style>
        <p:txBody>
          <a:bodyPr wrap="none" lIns="90000" rIns="90000" tIns="45000" bIns="45000" anchor="ctr"/>
          <a:p>
            <a:pPr algn="ctr">
              <a:lnSpc>
                <a:spcPct val="100000"/>
              </a:lnSpc>
            </a:pPr>
            <a:r>
              <a:rPr i="1" lang="en-US" sz="1800" spc="-1" strike="noStrike">
                <a:solidFill>
                  <a:srgbClr val="000000"/>
                </a:solidFill>
                <a:uFill>
                  <a:solidFill>
                    <a:srgbClr val="ffffff"/>
                  </a:solidFill>
                </a:uFill>
                <a:latin typeface="Arial"/>
                <a:ea typeface="DejaVu Sans"/>
              </a:rPr>
              <a:t>d</a:t>
            </a:r>
            <a:r>
              <a:rPr lang="en-US" sz="1800" spc="-1" strike="noStrike">
                <a:solidFill>
                  <a:srgbClr val="000000"/>
                </a:solidFill>
                <a:uFill>
                  <a:solidFill>
                    <a:srgbClr val="ffffff"/>
                  </a:solidFill>
                </a:uFill>
                <a:latin typeface="Arial"/>
                <a:ea typeface="DejaVu Sans"/>
              </a:rPr>
              <a:t>=</a:t>
            </a:r>
            <a:r>
              <a:rPr i="1" lang="en-US" sz="1800" spc="-1" strike="noStrike">
                <a:solidFill>
                  <a:srgbClr val="000000"/>
                </a:solidFill>
                <a:uFill>
                  <a:solidFill>
                    <a:srgbClr val="ffffff"/>
                  </a:solidFill>
                </a:uFill>
                <a:latin typeface="Arial"/>
                <a:ea typeface="DejaVu Sans"/>
              </a:rPr>
              <a:t>d</a:t>
            </a:r>
            <a:r>
              <a:rPr lang="en-US" sz="1800" spc="-1" strike="noStrike" baseline="-101000">
                <a:solidFill>
                  <a:srgbClr val="000000"/>
                </a:solidFill>
                <a:uFill>
                  <a:solidFill>
                    <a:srgbClr val="ffffff"/>
                  </a:solidFill>
                </a:uFill>
                <a:latin typeface="Arial"/>
                <a:ea typeface="DejaVu Sans"/>
              </a:rPr>
              <a:t>3</a:t>
            </a:r>
            <a:endParaRPr/>
          </a:p>
        </p:txBody>
      </p:sp>
      <p:sp>
        <p:nvSpPr>
          <p:cNvPr id="115" name="Line 39"/>
          <p:cNvSpPr/>
          <p:nvPr/>
        </p:nvSpPr>
        <p:spPr>
          <a:xfrm>
            <a:off x="8046720" y="3840480"/>
            <a:ext cx="182880" cy="0"/>
          </a:xfrm>
          <a:prstGeom prst="line">
            <a:avLst/>
          </a:prstGeom>
          <a:ln>
            <a:solidFill>
              <a:srgbClr val="3465a4"/>
            </a:solidFill>
            <a:headEnd len="med" type="triangle" w="med"/>
            <a:tailEnd len="med" type="triangle" w="med"/>
          </a:ln>
        </p:spPr>
        <p:style>
          <a:lnRef idx="0"/>
          <a:fillRef idx="0"/>
          <a:effectRef idx="0"/>
          <a:fontRef idx="minor"/>
        </p:style>
      </p:sp>
      <p:sp>
        <p:nvSpPr>
          <p:cNvPr id="116" name="Line 40"/>
          <p:cNvSpPr/>
          <p:nvPr/>
        </p:nvSpPr>
        <p:spPr>
          <a:xfrm>
            <a:off x="8412480" y="914400"/>
            <a:ext cx="0" cy="4114800"/>
          </a:xfrm>
          <a:prstGeom prst="line">
            <a:avLst/>
          </a:prstGeom>
          <a:ln>
            <a:noFill/>
          </a:ln>
        </p:spPr>
        <p:style>
          <a:lnRef idx="0"/>
          <a:fillRef idx="0"/>
          <a:effectRef idx="0"/>
          <a:fontRef idx="minor"/>
        </p:style>
      </p:sp>
      <p:sp>
        <p:nvSpPr>
          <p:cNvPr id="117" name="Line 41"/>
          <p:cNvSpPr/>
          <p:nvPr/>
        </p:nvSpPr>
        <p:spPr>
          <a:xfrm>
            <a:off x="4572000" y="951120"/>
            <a:ext cx="0" cy="4297680"/>
          </a:xfrm>
          <a:prstGeom prst="line">
            <a:avLst/>
          </a:prstGeom>
          <a:ln>
            <a:solidFill>
              <a:srgbClr val="000000"/>
            </a:solidFill>
            <a:tailEnd len="med" type="triangle" w="med"/>
          </a:ln>
        </p:spPr>
        <p:style>
          <a:lnRef idx="0"/>
          <a:fillRef idx="0"/>
          <a:effectRef idx="0"/>
          <a:fontRef idx="minor"/>
        </p:style>
      </p:sp>
      <p:sp>
        <p:nvSpPr>
          <p:cNvPr id="118" name="Line 42"/>
          <p:cNvSpPr/>
          <p:nvPr/>
        </p:nvSpPr>
        <p:spPr>
          <a:xfrm>
            <a:off x="7772400" y="914400"/>
            <a:ext cx="0" cy="4297680"/>
          </a:xfrm>
          <a:prstGeom prst="line">
            <a:avLst/>
          </a:prstGeom>
          <a:ln>
            <a:solidFill>
              <a:srgbClr val="000000"/>
            </a:solidFill>
            <a:tailEnd len="med" type="triangle" w="med"/>
          </a:ln>
        </p:spPr>
        <p:style>
          <a:lnRef idx="0"/>
          <a:fillRef idx="0"/>
          <a:effectRef idx="0"/>
          <a:fontRef idx="minor"/>
        </p:style>
      </p:sp>
      <p:sp>
        <p:nvSpPr>
          <p:cNvPr id="119" name="Line 43"/>
          <p:cNvSpPr/>
          <p:nvPr/>
        </p:nvSpPr>
        <p:spPr>
          <a:xfrm>
            <a:off x="6858000" y="914400"/>
            <a:ext cx="0" cy="4297680"/>
          </a:xfrm>
          <a:prstGeom prst="line">
            <a:avLst/>
          </a:prstGeom>
          <a:ln>
            <a:solidFill>
              <a:srgbClr val="000000"/>
            </a:solidFill>
            <a:tailEnd len="med" type="triangle" w="med"/>
          </a:ln>
        </p:spPr>
        <p:style>
          <a:lnRef idx="0"/>
          <a:fillRef idx="0"/>
          <a:effectRef idx="0"/>
          <a:fontRef idx="minor"/>
        </p:style>
      </p:sp>
      <p:sp>
        <p:nvSpPr>
          <p:cNvPr id="120" name="Line 44"/>
          <p:cNvSpPr/>
          <p:nvPr/>
        </p:nvSpPr>
        <p:spPr>
          <a:xfrm>
            <a:off x="8046720" y="914400"/>
            <a:ext cx="0" cy="4297680"/>
          </a:xfrm>
          <a:prstGeom prst="line">
            <a:avLst/>
          </a:prstGeom>
          <a:ln>
            <a:solidFill>
              <a:srgbClr val="000000"/>
            </a:solidFill>
            <a:tailEnd len="med" type="triangle" w="med"/>
          </a:ln>
        </p:spPr>
        <p:style>
          <a:lnRef idx="0"/>
          <a:fillRef idx="0"/>
          <a:effectRef idx="0"/>
          <a:fontRef idx="minor"/>
        </p:style>
      </p:sp>
      <p:sp>
        <p:nvSpPr>
          <p:cNvPr id="121" name="Line 45"/>
          <p:cNvSpPr/>
          <p:nvPr/>
        </p:nvSpPr>
        <p:spPr>
          <a:xfrm>
            <a:off x="8229600" y="914400"/>
            <a:ext cx="0" cy="4297680"/>
          </a:xfrm>
          <a:prstGeom prst="line">
            <a:avLst/>
          </a:prstGeom>
          <a:ln>
            <a:solidFill>
              <a:srgbClr val="000000"/>
            </a:solidFill>
            <a:tailEnd len="med" type="triangle" w="med"/>
          </a:ln>
        </p:spPr>
        <p:style>
          <a:lnRef idx="0"/>
          <a:fillRef idx="0"/>
          <a:effectRef idx="0"/>
          <a:fontRef idx="minor"/>
        </p:style>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CustomShape 1"/>
          <p:cNvSpPr/>
          <p:nvPr/>
        </p:nvSpPr>
        <p:spPr>
          <a:xfrm>
            <a:off x="334800" y="0"/>
            <a:ext cx="11396160" cy="667800"/>
          </a:xfrm>
          <a:prstGeom prst="rect">
            <a:avLst/>
          </a:prstGeom>
          <a:noFill/>
          <a:ln>
            <a:noFill/>
          </a:ln>
        </p:spPr>
        <p:style>
          <a:lnRef idx="0"/>
          <a:fillRef idx="0"/>
          <a:effectRef idx="0"/>
          <a:fontRef idx="minor"/>
        </p:style>
        <p:txBody>
          <a:bodyPr lIns="90000" rIns="90000" tIns="45000" bIns="45000" anchor="ctr"/>
          <a:p>
            <a:pPr>
              <a:lnSpc>
                <a:spcPct val="90000"/>
              </a:lnSpc>
            </a:pP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endParaRPr/>
          </a:p>
          <a:p>
            <a:pPr>
              <a:lnSpc>
                <a:spcPct val="90000"/>
              </a:lnSpc>
            </a:pP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Q2. Zeno paradox (cont.)</a:t>
            </a:r>
            <a:endParaRPr/>
          </a:p>
        </p:txBody>
      </p:sp>
      <p:sp>
        <p:nvSpPr>
          <p:cNvPr id="123" name="CustomShape 2"/>
          <p:cNvSpPr/>
          <p:nvPr/>
        </p:nvSpPr>
        <p:spPr>
          <a:xfrm>
            <a:off x="0" y="824400"/>
            <a:ext cx="12190320" cy="6031800"/>
          </a:xfrm>
          <a:prstGeom prst="rect">
            <a:avLst/>
          </a:prstGeom>
          <a:noFill/>
          <a:ln>
            <a:noFill/>
          </a:ln>
        </p:spPr>
        <p:style>
          <a:lnRef idx="0"/>
          <a:fillRef idx="0"/>
          <a:effectRef idx="0"/>
          <a:fontRef idx="minor"/>
        </p:style>
        <p:txBody>
          <a:bodyPr lIns="90000" rIns="90000" tIns="45000" bIns="45000"/>
          <a:p>
            <a:pPr>
              <a:lnSpc>
                <a:spcPct val="100000"/>
              </a:lnSpc>
            </a:pPr>
            <a:endParaRPr/>
          </a:p>
          <a:p>
            <a:pPr>
              <a:lnSpc>
                <a:spcPct val="100000"/>
              </a:lnSpc>
            </a:pPr>
            <a:r>
              <a:rPr lang="en-US" sz="2800" spc="-1" strike="noStrike">
                <a:solidFill>
                  <a:srgbClr val="000000"/>
                </a:solidFill>
                <a:uFill>
                  <a:solidFill>
                    <a:srgbClr val="ffffff"/>
                  </a:solidFill>
                </a:uFill>
                <a:latin typeface="Calibri"/>
                <a:ea typeface="DejaVu Sans"/>
              </a:rPr>
              <a:t>Given the initial values (in S.I units) of (1) the initial gap,</a:t>
            </a:r>
            <a:r>
              <a:rPr i="1" lang="en-US" sz="2800" spc="-1" strike="noStrike">
                <a:solidFill>
                  <a:srgbClr val="000000"/>
                </a:solidFill>
                <a:uFill>
                  <a:solidFill>
                    <a:srgbClr val="ffffff"/>
                  </a:solidFill>
                </a:uFill>
                <a:latin typeface="Calibri"/>
                <a:ea typeface="DejaVu Sans"/>
              </a:rPr>
              <a:t>d</a:t>
            </a:r>
            <a:r>
              <a:rPr lang="en-US" sz="2800" spc="-1" strike="noStrike" baseline="-101000">
                <a:solidFill>
                  <a:srgbClr val="000000"/>
                </a:solidFill>
                <a:uFill>
                  <a:solidFill>
                    <a:srgbClr val="ffffff"/>
                  </a:solidFill>
                </a:uFill>
                <a:latin typeface="Calibri"/>
                <a:ea typeface="DejaVu Sans"/>
              </a:rPr>
              <a:t>0</a:t>
            </a:r>
            <a:r>
              <a:rPr lang="en-US" sz="2800" spc="-1" strike="noStrike">
                <a:solidFill>
                  <a:srgbClr val="000000"/>
                </a:solidFill>
                <a:uFill>
                  <a:solidFill>
                    <a:srgbClr val="ffffff"/>
                  </a:solidFill>
                </a:uFill>
                <a:latin typeface="Calibri"/>
                <a:ea typeface="DejaVu Sans"/>
              </a:rPr>
              <a:t>=1 km, (2) the speed of the tortoise, </a:t>
            </a:r>
            <a:r>
              <a:rPr i="1" lang="en-US" sz="2800" spc="-1" strike="noStrike">
                <a:solidFill>
                  <a:srgbClr val="000000"/>
                </a:solidFill>
                <a:uFill>
                  <a:solidFill>
                    <a:srgbClr val="ffffff"/>
                  </a:solidFill>
                </a:uFill>
                <a:latin typeface="Calibri"/>
                <a:ea typeface="DejaVu Sans"/>
              </a:rPr>
              <a:t>v</a:t>
            </a:r>
            <a:r>
              <a:rPr lang="en-US" sz="2800" spc="-1" strike="noStrike" baseline="-101000">
                <a:solidFill>
                  <a:srgbClr val="000000"/>
                </a:solidFill>
                <a:uFill>
                  <a:solidFill>
                    <a:srgbClr val="ffffff"/>
                  </a:solidFill>
                </a:uFill>
                <a:latin typeface="Calibri"/>
                <a:ea typeface="DejaVu Sans"/>
              </a:rPr>
              <a:t>T </a:t>
            </a:r>
            <a:r>
              <a:rPr lang="en-US" sz="2800" spc="-1" strike="noStrike">
                <a:solidFill>
                  <a:srgbClr val="000000"/>
                </a:solidFill>
                <a:uFill>
                  <a:solidFill>
                    <a:srgbClr val="ffffff"/>
                  </a:solidFill>
                </a:uFill>
                <a:latin typeface="Calibri"/>
                <a:ea typeface="DejaVu Sans"/>
              </a:rPr>
              <a:t>=1 mm/s (3) the speed of Achilles, </a:t>
            </a:r>
            <a:r>
              <a:rPr i="1" lang="en-US" sz="2800" spc="-1" strike="noStrike">
                <a:solidFill>
                  <a:srgbClr val="000000"/>
                </a:solidFill>
                <a:uFill>
                  <a:solidFill>
                    <a:srgbClr val="ffffff"/>
                  </a:solidFill>
                </a:uFill>
                <a:latin typeface="Calibri"/>
                <a:ea typeface="DejaVu Sans"/>
              </a:rPr>
              <a:t>v</a:t>
            </a:r>
            <a:r>
              <a:rPr lang="en-US" sz="2800" spc="-1" strike="noStrike" baseline="-101000">
                <a:solidFill>
                  <a:srgbClr val="000000"/>
                </a:solidFill>
                <a:uFill>
                  <a:solidFill>
                    <a:srgbClr val="ffffff"/>
                  </a:solidFill>
                </a:uFill>
                <a:latin typeface="Calibri"/>
                <a:ea typeface="DejaVu Sans"/>
              </a:rPr>
              <a:t>A</a:t>
            </a:r>
            <a:r>
              <a:rPr lang="en-US" sz="2800" spc="-1" strike="noStrike">
                <a:solidFill>
                  <a:srgbClr val="000000"/>
                </a:solidFill>
                <a:uFill>
                  <a:solidFill>
                    <a:srgbClr val="ffffff"/>
                  </a:solidFill>
                </a:uFill>
                <a:latin typeface="Calibri"/>
                <a:ea typeface="DejaVu Sans"/>
              </a:rPr>
              <a:t>=10 m/s, write a Do-loop to printout the following information:</a:t>
            </a:r>
            <a:endParaRPr/>
          </a:p>
          <a:p>
            <a:pPr>
              <a:lnSpc>
                <a:spcPct val="100000"/>
              </a:lnSpc>
            </a:pPr>
            <a:r>
              <a:rPr lang="en-US" sz="2800" spc="-1" strike="noStrike">
                <a:solidFill>
                  <a:srgbClr val="000000"/>
                </a:solidFill>
                <a:uFill>
                  <a:solidFill>
                    <a:srgbClr val="ffffff"/>
                  </a:solidFill>
                </a:uFill>
                <a:latin typeface="Calibri"/>
                <a:ea typeface="DejaVu Sans"/>
              </a:rPr>
              <a:t>              </a:t>
            </a:r>
            <a:r>
              <a:rPr i="1" lang="en-US" sz="2800" spc="-1" strike="noStrike">
                <a:solidFill>
                  <a:srgbClr val="000000"/>
                </a:solidFill>
                <a:uFill>
                  <a:solidFill>
                    <a:srgbClr val="ffffff"/>
                  </a:solidFill>
                </a:uFill>
                <a:latin typeface="Calibri"/>
                <a:ea typeface="DejaVu Sans"/>
              </a:rPr>
              <a:t>n</a:t>
            </a:r>
            <a:r>
              <a:rPr lang="en-US" sz="2800" spc="-1" strike="noStrike">
                <a:solidFill>
                  <a:srgbClr val="000000"/>
                </a:solidFill>
                <a:uFill>
                  <a:solidFill>
                    <a:srgbClr val="ffffff"/>
                  </a:solidFill>
                </a:uFill>
                <a:latin typeface="Calibri"/>
                <a:ea typeface="DejaVu Sans"/>
              </a:rPr>
              <a:t>, </a:t>
            </a:r>
            <a:r>
              <a:rPr i="1" lang="en-US" sz="2800" spc="-1" strike="noStrike">
                <a:solidFill>
                  <a:srgbClr val="000000"/>
                </a:solidFill>
                <a:uFill>
                  <a:solidFill>
                    <a:srgbClr val="ffffff"/>
                  </a:solidFill>
                </a:uFill>
                <a:latin typeface="Calibri"/>
                <a:ea typeface="DejaVu Sans"/>
              </a:rPr>
              <a:t>t</a:t>
            </a:r>
            <a:r>
              <a:rPr i="1" lang="en-US" sz="2800" spc="-1" strike="noStrike" baseline="-101000">
                <a:solidFill>
                  <a:srgbClr val="000000"/>
                </a:solidFill>
                <a:uFill>
                  <a:solidFill>
                    <a:srgbClr val="ffffff"/>
                  </a:solidFill>
                </a:uFill>
                <a:latin typeface="Calibri"/>
                <a:ea typeface="DejaVu Sans"/>
              </a:rPr>
              <a:t>n</a:t>
            </a:r>
            <a:r>
              <a:rPr lang="en-US" sz="2800" spc="-1" strike="noStrike" baseline="-101000">
                <a:solidFill>
                  <a:srgbClr val="000000"/>
                </a:solidFill>
                <a:uFill>
                  <a:solidFill>
                    <a:srgbClr val="ffffff"/>
                  </a:solidFill>
                </a:uFill>
                <a:latin typeface="Calibri"/>
                <a:ea typeface="DejaVu Sans"/>
              </a:rPr>
              <a:t> </a:t>
            </a:r>
            <a:r>
              <a:rPr lang="en-US" sz="2800" spc="-1" strike="noStrike">
                <a:solidFill>
                  <a:srgbClr val="000000"/>
                </a:solidFill>
                <a:uFill>
                  <a:solidFill>
                    <a:srgbClr val="ffffff"/>
                  </a:solidFill>
                </a:uFill>
                <a:latin typeface="Calibri"/>
                <a:ea typeface="DejaVu Sans"/>
              </a:rPr>
              <a:t>, </a:t>
            </a:r>
            <a:r>
              <a:rPr i="1" lang="en-US" sz="2800" spc="-1" strike="noStrike">
                <a:solidFill>
                  <a:srgbClr val="000000"/>
                </a:solidFill>
                <a:uFill>
                  <a:solidFill>
                    <a:srgbClr val="ffffff"/>
                  </a:solidFill>
                </a:uFill>
                <a:latin typeface="Calibri"/>
                <a:ea typeface="DejaVu Sans"/>
              </a:rPr>
              <a:t>d</a:t>
            </a:r>
            <a:r>
              <a:rPr i="1" lang="en-US" sz="2800" spc="-1" strike="noStrike" baseline="-101000">
                <a:solidFill>
                  <a:srgbClr val="000000"/>
                </a:solidFill>
                <a:uFill>
                  <a:solidFill>
                    <a:srgbClr val="ffffff"/>
                  </a:solidFill>
                </a:uFill>
                <a:latin typeface="Calibri"/>
                <a:ea typeface="DejaVu Sans"/>
              </a:rPr>
              <a:t>n</a:t>
            </a:r>
            <a:r>
              <a:rPr lang="en-US" sz="2800" spc="-1" strike="noStrike" baseline="-101000">
                <a:solidFill>
                  <a:srgbClr val="000000"/>
                </a:solidFill>
                <a:uFill>
                  <a:solidFill>
                    <a:srgbClr val="ffffff"/>
                  </a:solidFill>
                </a:uFill>
                <a:latin typeface="Calibri"/>
                <a:ea typeface="DejaVu Sans"/>
              </a:rPr>
              <a:t> </a:t>
            </a:r>
            <a:endParaRPr/>
          </a:p>
          <a:p>
            <a:pPr>
              <a:lnSpc>
                <a:spcPct val="100000"/>
              </a:lnSpc>
            </a:pPr>
            <a:r>
              <a:rPr lang="en-US" sz="2800" spc="-1" strike="noStrike">
                <a:solidFill>
                  <a:srgbClr val="000000"/>
                </a:solidFill>
                <a:uFill>
                  <a:solidFill>
                    <a:srgbClr val="ffffff"/>
                  </a:solidFill>
                </a:uFill>
                <a:latin typeface="Calibri"/>
                <a:ea typeface="DejaVu Sans"/>
              </a:rPr>
              <a:t>for </a:t>
            </a:r>
            <a:r>
              <a:rPr i="1" lang="en-US" sz="2800" spc="-1" strike="noStrike">
                <a:solidFill>
                  <a:srgbClr val="000000"/>
                </a:solidFill>
                <a:uFill>
                  <a:solidFill>
                    <a:srgbClr val="ffffff"/>
                  </a:solidFill>
                </a:uFill>
                <a:latin typeface="Calibri"/>
                <a:ea typeface="DejaVu Sans"/>
              </a:rPr>
              <a:t>n=</a:t>
            </a:r>
            <a:r>
              <a:rPr lang="en-US" sz="2800" spc="-1" strike="noStrike">
                <a:solidFill>
                  <a:srgbClr val="000000"/>
                </a:solidFill>
                <a:uFill>
                  <a:solidFill>
                    <a:srgbClr val="ffffff"/>
                  </a:solidFill>
                </a:uFill>
                <a:latin typeface="Calibri"/>
                <a:ea typeface="DejaVu Sans"/>
              </a:rPr>
              <a:t>0, 1, 2, …, </a:t>
            </a:r>
            <a:r>
              <a:rPr i="1" lang="en-US" sz="2800" spc="-1" strike="noStrike">
                <a:solidFill>
                  <a:srgbClr val="000000"/>
                </a:solidFill>
                <a:uFill>
                  <a:solidFill>
                    <a:srgbClr val="ffffff"/>
                  </a:solidFill>
                </a:uFill>
                <a:latin typeface="Calibri"/>
                <a:ea typeface="DejaVu Sans"/>
              </a:rPr>
              <a:t>N</a:t>
            </a:r>
            <a:r>
              <a:rPr lang="en-US" sz="2800" spc="-1" strike="noStrike">
                <a:solidFill>
                  <a:srgbClr val="000000"/>
                </a:solidFill>
                <a:uFill>
                  <a:solidFill>
                    <a:srgbClr val="ffffff"/>
                  </a:solidFill>
                </a:uFill>
                <a:latin typeface="Calibri"/>
                <a:ea typeface="DejaVu Sans"/>
              </a:rPr>
              <a:t>, where </a:t>
            </a:r>
            <a:r>
              <a:rPr i="1" lang="en-US" sz="2800" spc="-1" strike="noStrike">
                <a:solidFill>
                  <a:srgbClr val="000000"/>
                </a:solidFill>
                <a:uFill>
                  <a:solidFill>
                    <a:srgbClr val="ffffff"/>
                  </a:solidFill>
                </a:uFill>
                <a:latin typeface="Calibri"/>
                <a:ea typeface="DejaVu Sans"/>
              </a:rPr>
              <a:t>N</a:t>
            </a:r>
            <a:r>
              <a:rPr lang="en-US" sz="2800" spc="-1" strike="noStrike">
                <a:solidFill>
                  <a:srgbClr val="000000"/>
                </a:solidFill>
                <a:uFill>
                  <a:solidFill>
                    <a:srgbClr val="ffffff"/>
                  </a:solidFill>
                </a:uFill>
                <a:latin typeface="Calibri"/>
                <a:ea typeface="DejaVu Sans"/>
              </a:rPr>
              <a:t> an integer such that  </a:t>
            </a:r>
            <a:r>
              <a:rPr i="1" lang="en-US" sz="2800" spc="-1" strike="noStrike">
                <a:solidFill>
                  <a:srgbClr val="000000"/>
                </a:solidFill>
                <a:uFill>
                  <a:solidFill>
                    <a:srgbClr val="ffffff"/>
                  </a:solidFill>
                </a:uFill>
                <a:latin typeface="Calibri"/>
                <a:ea typeface="DejaVu Sans"/>
              </a:rPr>
              <a:t>d</a:t>
            </a:r>
            <a:r>
              <a:rPr i="1" lang="en-US" sz="2800" spc="-1" strike="noStrike" baseline="-101000">
                <a:solidFill>
                  <a:srgbClr val="000000"/>
                </a:solidFill>
                <a:uFill>
                  <a:solidFill>
                    <a:srgbClr val="ffffff"/>
                  </a:solidFill>
                </a:uFill>
                <a:latin typeface="Calibri"/>
                <a:ea typeface="DejaVu Sans"/>
              </a:rPr>
              <a:t>N</a:t>
            </a:r>
            <a:r>
              <a:rPr lang="en-US" sz="2800" spc="-1" strike="noStrike">
                <a:solidFill>
                  <a:srgbClr val="000000"/>
                </a:solidFill>
                <a:uFill>
                  <a:solidFill>
                    <a:srgbClr val="ffffff"/>
                  </a:solidFill>
                </a:uFill>
                <a:latin typeface="Calibri"/>
                <a:ea typeface="DejaVu Sans"/>
              </a:rPr>
              <a:t> a number that is  practically so small that it can be considered to be zero. </a:t>
            </a:r>
            <a:endParaRPr/>
          </a:p>
          <a:p>
            <a:pPr>
              <a:lnSpc>
                <a:spcPct val="100000"/>
              </a:lnSpc>
            </a:pPr>
            <a:endParaRPr/>
          </a:p>
          <a:p>
            <a:pPr>
              <a:lnSpc>
                <a:spcPct val="100000"/>
              </a:lnSpc>
            </a:pPr>
            <a:r>
              <a:rPr lang="en-US" sz="2800" spc="-1" strike="noStrike">
                <a:solidFill>
                  <a:srgbClr val="000000"/>
                </a:solidFill>
                <a:uFill>
                  <a:solidFill>
                    <a:srgbClr val="ffffff"/>
                  </a:solidFill>
                </a:uFill>
                <a:latin typeface="Calibri"/>
                <a:ea typeface="DejaVu Sans"/>
              </a:rPr>
              <a:t>You should check that your code reproduce the theoretical value given by </a:t>
            </a:r>
            <a:r>
              <a:rPr i="1" lang="en-US" sz="2800" spc="-1" strike="noStrike">
                <a:solidFill>
                  <a:srgbClr val="000000"/>
                </a:solidFill>
                <a:uFill>
                  <a:solidFill>
                    <a:srgbClr val="ffffff"/>
                  </a:solidFill>
                </a:uFill>
                <a:latin typeface="Calibri"/>
                <a:ea typeface="DejaVu Sans"/>
              </a:rPr>
              <a:t>T</a:t>
            </a:r>
            <a:r>
              <a:rPr lang="en-US" sz="2800" spc="-1" strike="noStrike">
                <a:solidFill>
                  <a:srgbClr val="000000"/>
                </a:solidFill>
                <a:uFill>
                  <a:solidFill>
                    <a:srgbClr val="ffffff"/>
                  </a:solidFill>
                </a:uFill>
                <a:latin typeface="Calibri"/>
                <a:ea typeface="DejaVu Sans"/>
              </a:rPr>
              <a:t>=</a:t>
            </a:r>
            <a:r>
              <a:rPr i="1" lang="en-US" sz="2800" spc="-1" strike="noStrike">
                <a:solidFill>
                  <a:srgbClr val="000000"/>
                </a:solidFill>
                <a:uFill>
                  <a:solidFill>
                    <a:srgbClr val="ffffff"/>
                  </a:solidFill>
                </a:uFill>
                <a:latin typeface="Calibri"/>
                <a:ea typeface="DejaVu Sans"/>
              </a:rPr>
              <a:t>d</a:t>
            </a:r>
            <a:r>
              <a:rPr lang="en-US" sz="2800" spc="-1" strike="noStrike" baseline="-101000">
                <a:solidFill>
                  <a:srgbClr val="000000"/>
                </a:solidFill>
                <a:uFill>
                  <a:solidFill>
                    <a:srgbClr val="ffffff"/>
                  </a:solidFill>
                </a:uFill>
                <a:latin typeface="Calibri"/>
                <a:ea typeface="DejaVu Sans"/>
              </a:rPr>
              <a:t>0 </a:t>
            </a:r>
            <a:r>
              <a:rPr lang="en-US" sz="2800" spc="-1" strike="noStrike">
                <a:solidFill>
                  <a:srgbClr val="000000"/>
                </a:solidFill>
                <a:uFill>
                  <a:solidFill>
                    <a:srgbClr val="ffffff"/>
                  </a:solidFill>
                </a:uFill>
                <a:latin typeface="Calibri"/>
                <a:ea typeface="DejaVu Sans"/>
              </a:rPr>
              <a:t>/(</a:t>
            </a:r>
            <a:r>
              <a:rPr i="1" lang="en-US" sz="2800" spc="-1" strike="noStrike">
                <a:solidFill>
                  <a:srgbClr val="000000"/>
                </a:solidFill>
                <a:uFill>
                  <a:solidFill>
                    <a:srgbClr val="ffffff"/>
                  </a:solidFill>
                </a:uFill>
                <a:latin typeface="Calibri"/>
                <a:ea typeface="DejaVu Sans"/>
              </a:rPr>
              <a:t>v</a:t>
            </a:r>
            <a:r>
              <a:rPr i="1" lang="en-US" sz="2800" spc="-1" strike="noStrike" baseline="-101000">
                <a:solidFill>
                  <a:srgbClr val="000000"/>
                </a:solidFill>
                <a:uFill>
                  <a:solidFill>
                    <a:srgbClr val="ffffff"/>
                  </a:solidFill>
                </a:uFill>
                <a:latin typeface="Calibri"/>
                <a:ea typeface="DejaVu Sans"/>
              </a:rPr>
              <a:t>A</a:t>
            </a:r>
            <a:r>
              <a:rPr lang="en-US" sz="2800" spc="-1" strike="noStrike" baseline="-101000">
                <a:solidFill>
                  <a:srgbClr val="000000"/>
                </a:solidFill>
                <a:uFill>
                  <a:solidFill>
                    <a:srgbClr val="ffffff"/>
                  </a:solidFill>
                </a:uFill>
                <a:latin typeface="Calibri"/>
                <a:ea typeface="DejaVu Sans"/>
              </a:rPr>
              <a:t> </a:t>
            </a:r>
            <a:r>
              <a:rPr i="1" lang="en-US" sz="2800" spc="-1" strike="noStrike">
                <a:solidFill>
                  <a:srgbClr val="000000"/>
                </a:solidFill>
                <a:uFill>
                  <a:solidFill>
                    <a:srgbClr val="ffffff"/>
                  </a:solidFill>
                </a:uFill>
                <a:latin typeface="Calibri"/>
                <a:ea typeface="DejaVu Sans"/>
              </a:rPr>
              <a:t>-v</a:t>
            </a:r>
            <a:r>
              <a:rPr i="1" lang="en-US" sz="2800" spc="-1" strike="noStrike" baseline="-101000">
                <a:solidFill>
                  <a:srgbClr val="000000"/>
                </a:solidFill>
                <a:uFill>
                  <a:solidFill>
                    <a:srgbClr val="ffffff"/>
                  </a:solidFill>
                </a:uFill>
                <a:latin typeface="Calibri"/>
                <a:ea typeface="DejaVu Sans"/>
              </a:rPr>
              <a:t>T</a:t>
            </a:r>
            <a:r>
              <a:rPr lang="en-US" sz="2800" spc="-1" strike="noStrike">
                <a:solidFill>
                  <a:srgbClr val="000000"/>
                </a:solidFill>
                <a:uFill>
                  <a:solidFill>
                    <a:srgbClr val="ffffff"/>
                  </a:solidFill>
                </a:uFill>
                <a:latin typeface="Calibri"/>
                <a:ea typeface="DejaVu Sans"/>
              </a:rPr>
              <a:t>), where </a:t>
            </a:r>
            <a:r>
              <a:rPr i="1" lang="en-US" sz="2800" spc="-1" strike="noStrike">
                <a:solidFill>
                  <a:srgbClr val="000000"/>
                </a:solidFill>
                <a:uFill>
                  <a:solidFill>
                    <a:srgbClr val="ffffff"/>
                  </a:solidFill>
                </a:uFill>
                <a:latin typeface="Calibri"/>
                <a:ea typeface="DejaVu Sans"/>
              </a:rPr>
              <a:t>T</a:t>
            </a:r>
            <a:r>
              <a:rPr lang="en-US" sz="2800" spc="-1" strike="noStrike">
                <a:solidFill>
                  <a:srgbClr val="000000"/>
                </a:solidFill>
                <a:uFill>
                  <a:solidFill>
                    <a:srgbClr val="ffffff"/>
                  </a:solidFill>
                </a:uFill>
                <a:latin typeface="Calibri"/>
                <a:ea typeface="DejaVu Sans"/>
              </a:rPr>
              <a:t> is the time when Achilles overtakes the tortise. </a:t>
            </a:r>
            <a:endParaRPr/>
          </a:p>
          <a:p>
            <a:pPr>
              <a:lnSpc>
                <a:spcPct val="100000"/>
              </a:lnSpc>
            </a:pP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CustomShape 1"/>
          <p:cNvSpPr/>
          <p:nvPr/>
        </p:nvSpPr>
        <p:spPr>
          <a:xfrm>
            <a:off x="334800" y="0"/>
            <a:ext cx="11396160" cy="667800"/>
          </a:xfrm>
          <a:prstGeom prst="rect">
            <a:avLst/>
          </a:prstGeom>
          <a:noFill/>
          <a:ln>
            <a:noFill/>
          </a:ln>
        </p:spPr>
        <p:style>
          <a:lnRef idx="0"/>
          <a:fillRef idx="0"/>
          <a:effectRef idx="0"/>
          <a:fontRef idx="minor"/>
        </p:style>
        <p:txBody>
          <a:bodyPr lIns="90000" rIns="90000" tIns="45000" bIns="45000" anchor="ctr"/>
          <a:p>
            <a:pPr>
              <a:lnSpc>
                <a:spcPct val="90000"/>
              </a:lnSpc>
            </a:pP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r>
              <a:rPr lang="en-US" sz="4400" spc="-1" strike="noStrike">
                <a:solidFill>
                  <a:srgbClr val="000000"/>
                </a:solidFill>
                <a:uFill>
                  <a:solidFill>
                    <a:srgbClr val="ffffff"/>
                  </a:solidFill>
                </a:uFill>
                <a:latin typeface="Calibri Light"/>
                <a:ea typeface="DejaVu Sans"/>
              </a:rPr>
              <a:t>	</a:t>
            </a:r>
            <a:endParaRPr/>
          </a:p>
          <a:p>
            <a:pPr>
              <a:lnSpc>
                <a:spcPct val="90000"/>
              </a:lnSpc>
            </a:pPr>
            <a:r>
              <a:rPr lang="en-US" sz="4400" spc="-1" strike="noStrike">
                <a:solidFill>
                  <a:srgbClr val="000000"/>
                </a:solidFill>
                <a:uFill>
                  <a:solidFill>
                    <a:srgbClr val="ffffff"/>
                  </a:solidFill>
                </a:uFill>
                <a:latin typeface="Calibri Light"/>
                <a:ea typeface="DejaVu Sans"/>
              </a:rPr>
              <a:t>Q3. Plot the graph of Zeno paradox</a:t>
            </a:r>
            <a:endParaRPr/>
          </a:p>
        </p:txBody>
      </p:sp>
      <p:sp>
        <p:nvSpPr>
          <p:cNvPr id="125" name="CustomShape 2"/>
          <p:cNvSpPr/>
          <p:nvPr/>
        </p:nvSpPr>
        <p:spPr>
          <a:xfrm>
            <a:off x="548640" y="1280160"/>
            <a:ext cx="11064240" cy="4754880"/>
          </a:xfrm>
          <a:prstGeom prst="rect">
            <a:avLst/>
          </a:prstGeom>
          <a:noFill/>
          <a:ln>
            <a:noFill/>
          </a:ln>
        </p:spPr>
        <p:style>
          <a:lnRef idx="0"/>
          <a:fillRef idx="0"/>
          <a:effectRef idx="0"/>
          <a:fontRef idx="minor"/>
        </p:style>
        <p:txBody>
          <a:bodyPr lIns="90000" rIns="90000" tIns="45000" bIns="45000"/>
          <a:p>
            <a:pPr>
              <a:lnSpc>
                <a:spcPct val="100000"/>
              </a:lnSpc>
            </a:pPr>
            <a:endParaRPr/>
          </a:p>
          <a:p>
            <a:pPr>
              <a:lnSpc>
                <a:spcPct val="100000"/>
              </a:lnSpc>
            </a:pPr>
            <a:r>
              <a:rPr lang="en-US" sz="2800" spc="-1" strike="noStrike">
                <a:solidFill>
                  <a:srgbClr val="000000"/>
                </a:solidFill>
                <a:uFill>
                  <a:solidFill>
                    <a:srgbClr val="ffffff"/>
                  </a:solidFill>
                </a:uFill>
                <a:latin typeface="Calibri"/>
                <a:ea typeface="DejaVu Sans"/>
              </a:rPr>
              <a:t>Based on Q2, plot and fully customise the graph of </a:t>
            </a:r>
            <a:endParaRPr/>
          </a:p>
          <a:p>
            <a:pPr>
              <a:lnSpc>
                <a:spcPct val="100000"/>
              </a:lnSpc>
            </a:pPr>
            <a:endParaRPr/>
          </a:p>
          <a:p>
            <a:pPr>
              <a:lnSpc>
                <a:spcPct val="100000"/>
              </a:lnSpc>
            </a:pPr>
            <a:r>
              <a:rPr lang="en-US" sz="2800" spc="-1" strike="noStrike">
                <a:solidFill>
                  <a:srgbClr val="000000"/>
                </a:solidFill>
                <a:uFill>
                  <a:solidFill>
                    <a:srgbClr val="ffffff"/>
                  </a:solidFill>
                </a:uFill>
                <a:latin typeface="Calibri"/>
                <a:ea typeface="DejaVu Sans"/>
              </a:rPr>
              <a:t>(i) distance between A and T as a function of time </a:t>
            </a:r>
            <a:endParaRPr/>
          </a:p>
          <a:p>
            <a:pPr>
              <a:lnSpc>
                <a:spcPct val="100000"/>
              </a:lnSpc>
            </a:pPr>
            <a:r>
              <a:rPr lang="en-US" sz="2800" spc="-1" strike="noStrike">
                <a:solidFill>
                  <a:srgbClr val="000000"/>
                </a:solidFill>
                <a:uFill>
                  <a:solidFill>
                    <a:srgbClr val="ffffff"/>
                  </a:solidFill>
                </a:uFill>
                <a:latin typeface="Calibri"/>
                <a:ea typeface="DejaVu Sans"/>
              </a:rPr>
              <a:t>(ii) distance between A and T as a function of </a:t>
            </a:r>
            <a:r>
              <a:rPr i="1" lang="en-US" sz="2800" spc="-1" strike="noStrike">
                <a:solidFill>
                  <a:srgbClr val="000000"/>
                </a:solidFill>
                <a:uFill>
                  <a:solidFill>
                    <a:srgbClr val="ffffff"/>
                  </a:solidFill>
                </a:uFill>
                <a:latin typeface="Calibri"/>
                <a:ea typeface="DejaVu Sans"/>
              </a:rPr>
              <a:t>n</a:t>
            </a:r>
            <a:r>
              <a:rPr lang="en-US" sz="2800" spc="-1" strike="noStrike">
                <a:solidFill>
                  <a:srgbClr val="000000"/>
                </a:solidFill>
                <a:uFill>
                  <a:solidFill>
                    <a:srgbClr val="ffffff"/>
                  </a:solidFill>
                </a:uFill>
                <a:latin typeface="Calibri"/>
                <a:ea typeface="DejaVu Sans"/>
              </a:rPr>
              <a:t> </a:t>
            </a:r>
            <a:endParaRPr/>
          </a:p>
          <a:p>
            <a:pPr>
              <a:lnSpc>
                <a:spcPct val="100000"/>
              </a:lnSpc>
            </a:pPr>
            <a:r>
              <a:rPr lang="en-US" sz="2800" spc="-1" strike="noStrike">
                <a:solidFill>
                  <a:srgbClr val="000000"/>
                </a:solidFill>
                <a:uFill>
                  <a:solidFill>
                    <a:srgbClr val="ffffff"/>
                  </a:solidFill>
                </a:uFill>
                <a:latin typeface="Calibri"/>
                <a:ea typeface="DejaVu Sans"/>
              </a:rPr>
              <a:t>(iii) time elapsed as a function of </a:t>
            </a:r>
            <a:r>
              <a:rPr i="1" lang="en-US" sz="2800" spc="-1" strike="noStrike">
                <a:solidFill>
                  <a:srgbClr val="000000"/>
                </a:solidFill>
                <a:uFill>
                  <a:solidFill>
                    <a:srgbClr val="ffffff"/>
                  </a:solidFill>
                </a:uFill>
                <a:latin typeface="Calibri"/>
                <a:ea typeface="DejaVu Sans"/>
              </a:rPr>
              <a:t>n</a:t>
            </a:r>
            <a:endParaRPr/>
          </a:p>
          <a:p>
            <a:pPr>
              <a:lnSpc>
                <a:spcPct val="100000"/>
              </a:lnSpc>
            </a:pP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954</TotalTime>
  <Application>LibreOffice/5.0.2.2$Linux_X86_64 LibreOffice_project/00m0$Build-2</Application>
  <Paragraphs>34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2015-02-28T08:45:33Z</dcterms:created>
  <dc:creator>Yoon Tiem Leong</dc:creator>
  <dc:language>en-US</dc:language>
  <dcterms:modified xsi:type="dcterms:W3CDTF">2016-02-21T23:05:12Z</dcterms:modified>
  <cp:revision>49</cp:revision>
  <dc:title>Assignment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5</vt:i4>
  </property>
</Properties>
</file>