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media/image26.png" ContentType="image/png"/>
  <Override PartName="/ppt/media/image25.png" ContentType="image/png"/>
  <Override PartName="/ppt/media/image22.png" ContentType="image/png"/>
  <Override PartName="/ppt/media/image24.png" ContentType="image/png"/>
  <Override PartName="/ppt/media/image21.png" ContentType="image/png"/>
  <Override PartName="/ppt/media/image20.png" ContentType="image/png"/>
  <Override PartName="/ppt/media/image19.png" ContentType="image/png"/>
  <Override PartName="/ppt/media/image17.png" ContentType="image/png"/>
  <Override PartName="/ppt/media/image14.png" ContentType="image/png"/>
  <Override PartName="/ppt/media/image16.png" ContentType="image/png"/>
  <Override PartName="/ppt/media/image13.png" ContentType="image/png"/>
  <Override PartName="/ppt/media/image23.png" ContentType="image/png"/>
  <Override PartName="/ppt/media/image12.png" ContentType="image/png"/>
  <Override PartName="/ppt/media/image10.png" ContentType="image/png"/>
  <Override PartName="/ppt/media/image9.png" ContentType="image/png"/>
  <Override PartName="/ppt/media/image15.png" ContentType="image/png"/>
  <Override PartName="/ppt/media/image8.png" ContentType="image/png"/>
  <Override PartName="/ppt/media/image6.png" ContentType="image/png"/>
  <Override PartName="/ppt/media/image5.png" ContentType="image/png"/>
  <Override PartName="/ppt/media/image18.png" ContentType="image/png"/>
  <Override PartName="/ppt/media/image4.png" ContentType="image/png"/>
  <Override PartName="/ppt/media/image7.png" ContentType="image/png"/>
  <Override PartName="/ppt/media/image3.png" ContentType="image/png"/>
  <Override PartName="/ppt/media/image2.png" ContentType="image/png"/>
  <Override PartName="/ppt/media/image1.png" ContentType="image/png"/>
  <Override PartName="/ppt/media/image11.png" ContentType="image/png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1720" cy="530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0" name="" descr="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1" name="" descr=""/>
          <p:cNvPicPr/>
          <p:nvPr/>
        </p:nvPicPr>
        <p:blipFill>
          <a:blip r:embed="rId3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1720" cy="530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06" name="" descr="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07" name="" descr=""/>
          <p:cNvPicPr/>
          <p:nvPr/>
        </p:nvPicPr>
        <p:blipFill>
          <a:blip r:embed="rId3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1720" cy="5304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r>
              <a:rPr lang="en-US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720" cy="1144080"/>
          </a:xfrm>
          <a:prstGeom prst="rect">
            <a:avLst/>
          </a:prstGeom>
        </p:spPr>
        <p:txBody>
          <a:bodyPr lIns="0" rIns="0" tIns="0" bIns="0" anchor="ctr"/>
          <a:p>
            <a:r>
              <a:rPr lang="en-US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9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slideLayout" Target="../slideLayouts/slideLayout29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slideLayout" Target="../slideLayouts/slideLayout29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18.png"/><Relationship Id="rId7" Type="http://schemas.openxmlformats.org/officeDocument/2006/relationships/image" Target="../media/image19.png"/><Relationship Id="rId8" Type="http://schemas.openxmlformats.org/officeDocument/2006/relationships/slideLayout" Target="../slideLayouts/slideLayout29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0.png"/><Relationship Id="rId2" Type="http://schemas.openxmlformats.org/officeDocument/2006/relationships/image" Target="../media/image21.png"/><Relationship Id="rId3" Type="http://schemas.openxmlformats.org/officeDocument/2006/relationships/image" Target="../media/image22.png"/><Relationship Id="rId4" Type="http://schemas.openxmlformats.org/officeDocument/2006/relationships/image" Target="../media/image23.png"/><Relationship Id="rId5" Type="http://schemas.openxmlformats.org/officeDocument/2006/relationships/image" Target="../media/image24.png"/><Relationship Id="rId6" Type="http://schemas.openxmlformats.org/officeDocument/2006/relationships/image" Target="../media/image25.png"/><Relationship Id="rId7" Type="http://schemas.openxmlformats.org/officeDocument/2006/relationships/image" Target="../media/image26.png"/><Relationship Id="rId8" Type="http://schemas.openxmlformats.org/officeDocument/2006/relationships/slideLayout" Target="../slideLayouts/slideLayout2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1523880" y="1122480"/>
            <a:ext cx="9141480" cy="2385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lang="en-US" sz="6000" strike="noStrike">
                <a:solidFill>
                  <a:srgbClr val="000000"/>
                </a:solidFill>
                <a:latin typeface="Calibri Light"/>
                <a:ea typeface="DejaVu Sans"/>
              </a:rPr>
              <a:t>ZCE 111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6000" strike="noStrike">
                <a:solidFill>
                  <a:srgbClr val="000000"/>
                </a:solidFill>
                <a:latin typeface="Calibri Light"/>
                <a:ea typeface="DejaVu Sans"/>
              </a:rPr>
              <a:t>Assignment 10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609480" y="219600"/>
            <a:ext cx="10971720" cy="1252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000000"/>
                </a:solidFill>
                <a:latin typeface="Arial"/>
                <a:ea typeface="DejaVu Sans"/>
              </a:rPr>
              <a:t>Application of first order differential  equation (DE) in physics</a:t>
            </a:r>
            <a:endParaRPr/>
          </a:p>
        </p:txBody>
      </p:sp>
      <p:sp>
        <p:nvSpPr>
          <p:cNvPr id="110" name="CustomShape 2"/>
          <p:cNvSpPr/>
          <p:nvPr/>
        </p:nvSpPr>
        <p:spPr>
          <a:xfrm>
            <a:off x="91440" y="1645920"/>
            <a:ext cx="11886480" cy="4937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lang="en-US" sz="2800" strike="noStrike">
                <a:solidFill>
                  <a:srgbClr val="000000"/>
                </a:solidFill>
                <a:latin typeface="Times New Roman"/>
                <a:ea typeface="宋体"/>
              </a:rPr>
              <a:t>The lecture notes by Prof. Tai-Ran Hsu, San José State University, California, provides many useful application of first order differential equation in real life physics (Ch. 3 - First Order DEs, Ch. 4 - Second Order DEs). We will attempt to solve some of these problems numerically using Mathematica's NDSolve and Nsolve. 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800" strike="noStrike">
                <a:solidFill>
                  <a:srgbClr val="000000"/>
                </a:solidFill>
                <a:latin typeface="Times New Roman"/>
                <a:ea typeface="宋体"/>
              </a:rPr>
              <a:t> </a:t>
            </a:r>
            <a:r>
              <a:rPr lang="en-US" sz="2800" strike="noStrike">
                <a:solidFill>
                  <a:srgbClr val="000000"/>
                </a:solidFill>
                <a:latin typeface="Times New Roman"/>
                <a:ea typeface="宋体"/>
              </a:rPr>
              <a:t>For each of the first order DE (with boundary condition provided) listed in Q2 and Q3: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800" strike="noStrike">
                <a:solidFill>
                  <a:srgbClr val="000000"/>
                </a:solidFill>
                <a:latin typeface="Times New Roman"/>
                <a:ea typeface="宋体"/>
              </a:rPr>
              <a:t>Obtain the Analytical Solution using Dsolve.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800" strike="noStrike">
                <a:solidFill>
                  <a:srgbClr val="000000"/>
                </a:solidFill>
                <a:latin typeface="Times New Roman"/>
                <a:ea typeface="宋体"/>
              </a:rPr>
              <a:t>Obtain the Numerical Solution using Ndsolve.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800" strike="noStrike">
                <a:solidFill>
                  <a:srgbClr val="000000"/>
                </a:solidFill>
                <a:latin typeface="Times New Roman"/>
                <a:ea typeface="宋体"/>
              </a:rPr>
              <a:t>Overlay both solutions you have obtained on the same graph. 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800" strike="noStrike">
                <a:solidFill>
                  <a:srgbClr val="000000"/>
                </a:solidFill>
                <a:latin typeface="Times New Roman"/>
                <a:ea typeface="宋体"/>
              </a:rPr>
              <a:t>At the mean time, try read up the lecture note to understand how these equations are derived and interpreted. 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000000"/>
                </a:solidFill>
                <a:latin typeface="Arial"/>
                <a:ea typeface="DejaVu Sans"/>
              </a:rPr>
              <a:t>Q2</a:t>
            </a:r>
            <a:endParaRPr/>
          </a:p>
        </p:txBody>
      </p:sp>
      <p:pic>
        <p:nvPicPr>
          <p:cNvPr id="112" name="Picture 191" descr=""/>
          <p:cNvPicPr/>
          <p:nvPr/>
        </p:nvPicPr>
        <p:blipFill>
          <a:blip r:embed="rId1"/>
          <a:stretch/>
        </p:blipFill>
        <p:spPr>
          <a:xfrm>
            <a:off x="1005840" y="1408680"/>
            <a:ext cx="5741640" cy="1608120"/>
          </a:xfrm>
          <a:prstGeom prst="rect">
            <a:avLst/>
          </a:prstGeom>
          <a:ln>
            <a:noFill/>
          </a:ln>
        </p:spPr>
      </p:pic>
      <p:pic>
        <p:nvPicPr>
          <p:cNvPr id="113" name="Picture 192" descr=""/>
          <p:cNvPicPr/>
          <p:nvPr/>
        </p:nvPicPr>
        <p:blipFill>
          <a:blip r:embed="rId2"/>
          <a:stretch/>
        </p:blipFill>
        <p:spPr>
          <a:xfrm>
            <a:off x="7381080" y="2377440"/>
            <a:ext cx="3408120" cy="522720"/>
          </a:xfrm>
          <a:prstGeom prst="rect">
            <a:avLst/>
          </a:prstGeom>
          <a:ln>
            <a:noFill/>
          </a:ln>
        </p:spPr>
      </p:pic>
      <p:pic>
        <p:nvPicPr>
          <p:cNvPr id="114" name="Picture 193" descr=""/>
          <p:cNvPicPr/>
          <p:nvPr/>
        </p:nvPicPr>
        <p:blipFill>
          <a:blip r:embed="rId3"/>
          <a:stretch/>
        </p:blipFill>
        <p:spPr>
          <a:xfrm>
            <a:off x="5489280" y="4385880"/>
            <a:ext cx="3836880" cy="551160"/>
          </a:xfrm>
          <a:prstGeom prst="rect">
            <a:avLst/>
          </a:prstGeom>
          <a:ln>
            <a:noFill/>
          </a:ln>
        </p:spPr>
      </p:pic>
      <p:sp>
        <p:nvSpPr>
          <p:cNvPr id="115" name="CustomShape 2"/>
          <p:cNvSpPr/>
          <p:nvPr/>
        </p:nvSpPr>
        <p:spPr>
          <a:xfrm>
            <a:off x="457200" y="4480560"/>
            <a:ext cx="11337840" cy="164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800" strike="noStrike">
                <a:solidFill>
                  <a:srgbClr val="000000"/>
                </a:solidFill>
                <a:latin typeface="Times New Roman"/>
                <a:ea typeface="宋体"/>
              </a:rPr>
              <a:t>Ans: The analytical solution is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609480" y="273600"/>
            <a:ext cx="10971720" cy="114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000000"/>
                </a:solidFill>
                <a:latin typeface="Arial"/>
                <a:ea typeface="DejaVu Sans"/>
              </a:rPr>
              <a:t>Q3</a:t>
            </a:r>
            <a:endParaRPr/>
          </a:p>
        </p:txBody>
      </p:sp>
      <p:pic>
        <p:nvPicPr>
          <p:cNvPr id="117" name="Picture 196" descr=""/>
          <p:cNvPicPr/>
          <p:nvPr/>
        </p:nvPicPr>
        <p:blipFill>
          <a:blip r:embed="rId1"/>
          <a:stretch/>
        </p:blipFill>
        <p:spPr>
          <a:xfrm>
            <a:off x="7381080" y="2377440"/>
            <a:ext cx="3408120" cy="522720"/>
          </a:xfrm>
          <a:prstGeom prst="rect">
            <a:avLst/>
          </a:prstGeom>
          <a:ln>
            <a:noFill/>
          </a:ln>
        </p:spPr>
      </p:pic>
      <p:pic>
        <p:nvPicPr>
          <p:cNvPr id="118" name="Picture 197" descr=""/>
          <p:cNvPicPr/>
          <p:nvPr/>
        </p:nvPicPr>
        <p:blipFill>
          <a:blip r:embed="rId2"/>
          <a:stretch/>
        </p:blipFill>
        <p:spPr>
          <a:xfrm>
            <a:off x="2834640" y="1920240"/>
            <a:ext cx="3922560" cy="1256040"/>
          </a:xfrm>
          <a:prstGeom prst="rect">
            <a:avLst/>
          </a:prstGeom>
          <a:ln>
            <a:noFill/>
          </a:ln>
        </p:spPr>
      </p:pic>
      <p:sp>
        <p:nvSpPr>
          <p:cNvPr id="119" name="CustomShape 2"/>
          <p:cNvSpPr/>
          <p:nvPr/>
        </p:nvSpPr>
        <p:spPr>
          <a:xfrm>
            <a:off x="457200" y="4480560"/>
            <a:ext cx="11337840" cy="164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800" strike="noStrike">
                <a:solidFill>
                  <a:srgbClr val="000000"/>
                </a:solidFill>
                <a:latin typeface="Times New Roman"/>
                <a:ea typeface="宋体"/>
              </a:rPr>
              <a:t>Ans: The analytical solution is</a:t>
            </a:r>
            <a:endParaRPr/>
          </a:p>
        </p:txBody>
      </p:sp>
      <p:pic>
        <p:nvPicPr>
          <p:cNvPr id="120" name="Picture 199" descr=""/>
          <p:cNvPicPr/>
          <p:nvPr/>
        </p:nvPicPr>
        <p:blipFill>
          <a:blip r:embed="rId3"/>
          <a:stretch/>
        </p:blipFill>
        <p:spPr>
          <a:xfrm>
            <a:off x="5577840" y="4114800"/>
            <a:ext cx="5028480" cy="11091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239040" y="5294520"/>
            <a:ext cx="9874800" cy="54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800" strike="noStrike">
                <a:solidFill>
                  <a:srgbClr val="000000"/>
                </a:solidFill>
                <a:latin typeface="Times New Roman"/>
                <a:ea typeface="宋体"/>
              </a:rPr>
              <a:t>Ans: The analytical solution is</a:t>
            </a:r>
            <a:endParaRPr/>
          </a:p>
        </p:txBody>
      </p:sp>
      <p:pic>
        <p:nvPicPr>
          <p:cNvPr id="122" name="Picture 201" descr=""/>
          <p:cNvPicPr/>
          <p:nvPr/>
        </p:nvPicPr>
        <p:blipFill>
          <a:blip r:embed="rId1"/>
          <a:stretch/>
        </p:blipFill>
        <p:spPr>
          <a:xfrm>
            <a:off x="1221480" y="585360"/>
            <a:ext cx="9476280" cy="2980080"/>
          </a:xfrm>
          <a:prstGeom prst="rect">
            <a:avLst/>
          </a:prstGeom>
          <a:ln>
            <a:noFill/>
          </a:ln>
        </p:spPr>
      </p:pic>
      <p:sp>
        <p:nvSpPr>
          <p:cNvPr id="123" name="CustomShape 2"/>
          <p:cNvSpPr/>
          <p:nvPr/>
        </p:nvSpPr>
        <p:spPr>
          <a:xfrm>
            <a:off x="609840" y="182880"/>
            <a:ext cx="2041200" cy="730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000000"/>
                </a:solidFill>
                <a:latin typeface="Arial"/>
                <a:ea typeface="DejaVu Sans"/>
              </a:rPr>
              <a:t>Q4</a:t>
            </a:r>
            <a:endParaRPr/>
          </a:p>
        </p:txBody>
      </p:sp>
      <p:pic>
        <p:nvPicPr>
          <p:cNvPr id="124" name="Picture 203" descr=""/>
          <p:cNvPicPr/>
          <p:nvPr/>
        </p:nvPicPr>
        <p:blipFill>
          <a:blip r:embed="rId2"/>
          <a:stretch/>
        </p:blipFill>
        <p:spPr>
          <a:xfrm>
            <a:off x="7132320" y="3108960"/>
            <a:ext cx="4114080" cy="913680"/>
          </a:xfrm>
          <a:prstGeom prst="rect">
            <a:avLst/>
          </a:prstGeom>
          <a:ln>
            <a:noFill/>
          </a:ln>
        </p:spPr>
      </p:pic>
      <p:pic>
        <p:nvPicPr>
          <p:cNvPr id="125" name="Picture 204" descr=""/>
          <p:cNvPicPr/>
          <p:nvPr/>
        </p:nvPicPr>
        <p:blipFill>
          <a:blip r:embed="rId3"/>
          <a:stretch/>
        </p:blipFill>
        <p:spPr>
          <a:xfrm>
            <a:off x="5544000" y="5594040"/>
            <a:ext cx="3839760" cy="932040"/>
          </a:xfrm>
          <a:prstGeom prst="rect">
            <a:avLst/>
          </a:prstGeom>
          <a:ln>
            <a:noFill/>
          </a:ln>
        </p:spPr>
      </p:pic>
      <p:pic>
        <p:nvPicPr>
          <p:cNvPr id="126" name="Picture 205" descr=""/>
          <p:cNvPicPr/>
          <p:nvPr/>
        </p:nvPicPr>
        <p:blipFill>
          <a:blip r:embed="rId4"/>
          <a:stretch/>
        </p:blipFill>
        <p:spPr>
          <a:xfrm>
            <a:off x="5669280" y="4023360"/>
            <a:ext cx="6034320" cy="639360"/>
          </a:xfrm>
          <a:prstGeom prst="rect">
            <a:avLst/>
          </a:prstGeom>
          <a:ln>
            <a:noFill/>
          </a:ln>
        </p:spPr>
      </p:pic>
      <p:sp>
        <p:nvSpPr>
          <p:cNvPr id="127" name="CustomShape 3"/>
          <p:cNvSpPr/>
          <p:nvPr/>
        </p:nvSpPr>
        <p:spPr>
          <a:xfrm>
            <a:off x="5669280" y="4582440"/>
            <a:ext cx="6125760" cy="56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en-US" sz="2600" strike="noStrike">
                <a:solidFill>
                  <a:srgbClr val="000000"/>
                </a:solidFill>
                <a:latin typeface="Arial"/>
                <a:ea typeface="DejaVu Sans"/>
              </a:rPr>
              <a:t>Find out, numerically, </a:t>
            </a:r>
            <a:r>
              <a:rPr i="1" lang="en-US" sz="2600" strike="noStrike">
                <a:solidFill>
                  <a:srgbClr val="000000"/>
                </a:solidFill>
                <a:latin typeface="Arial"/>
                <a:ea typeface="DejaVu Sans"/>
              </a:rPr>
              <a:t>t</a:t>
            </a:r>
            <a:r>
              <a:rPr i="1" lang="en-US" sz="2600" strike="noStrike" baseline="-101000">
                <a:solidFill>
                  <a:srgbClr val="000000"/>
                </a:solidFill>
                <a:latin typeface="Arial"/>
                <a:ea typeface="DejaVu Sans"/>
              </a:rPr>
              <a:t>e</a:t>
            </a:r>
            <a:endParaRPr/>
          </a:p>
        </p:txBody>
      </p:sp>
      <p:pic>
        <p:nvPicPr>
          <p:cNvPr id="128" name="Picture 207" descr=""/>
          <p:cNvPicPr/>
          <p:nvPr/>
        </p:nvPicPr>
        <p:blipFill>
          <a:blip r:embed="rId5"/>
          <a:stretch/>
        </p:blipFill>
        <p:spPr>
          <a:xfrm>
            <a:off x="2194560" y="182880"/>
            <a:ext cx="7588800" cy="598320"/>
          </a:xfrm>
          <a:prstGeom prst="rect">
            <a:avLst/>
          </a:prstGeom>
          <a:ln>
            <a:noFill/>
          </a:ln>
        </p:spPr>
      </p:pic>
      <p:pic>
        <p:nvPicPr>
          <p:cNvPr id="129" name="Picture 208" descr=""/>
          <p:cNvPicPr/>
          <p:nvPr/>
        </p:nvPicPr>
        <p:blipFill>
          <a:blip r:embed="rId6"/>
          <a:stretch/>
        </p:blipFill>
        <p:spPr>
          <a:xfrm>
            <a:off x="182880" y="3657600"/>
            <a:ext cx="4989240" cy="1256040"/>
          </a:xfrm>
          <a:prstGeom prst="rect">
            <a:avLst/>
          </a:prstGeom>
          <a:ln>
            <a:noFill/>
          </a:ln>
        </p:spPr>
      </p:pic>
      <p:sp>
        <p:nvSpPr>
          <p:cNvPr id="130" name="CustomShape 4"/>
          <p:cNvSpPr/>
          <p:nvPr/>
        </p:nvSpPr>
        <p:spPr>
          <a:xfrm>
            <a:off x="1337760" y="5931720"/>
            <a:ext cx="6125760" cy="56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i="1" lang="en-US" sz="2600" strike="noStrike">
                <a:solidFill>
                  <a:srgbClr val="000000"/>
                </a:solidFill>
                <a:latin typeface="Arial"/>
                <a:ea typeface="DejaVu Sans"/>
              </a:rPr>
              <a:t>t</a:t>
            </a:r>
            <a:r>
              <a:rPr i="1" lang="en-US" sz="2600" strike="noStrike" baseline="-101000">
                <a:solidFill>
                  <a:srgbClr val="000000"/>
                </a:solidFill>
                <a:latin typeface="Arial"/>
                <a:ea typeface="DejaVu Sans"/>
              </a:rPr>
              <a:t>e</a:t>
            </a:r>
            <a:r>
              <a:rPr i="1" lang="en-US" sz="2600" strike="noStrike">
                <a:solidFill>
                  <a:srgbClr val="000000"/>
                </a:solidFill>
                <a:latin typeface="Arial"/>
                <a:ea typeface="DejaVu Sans"/>
              </a:rPr>
              <a:t>=</a:t>
            </a:r>
            <a:endParaRPr/>
          </a:p>
        </p:txBody>
      </p:sp>
      <p:pic>
        <p:nvPicPr>
          <p:cNvPr id="131" name="Picture 210" descr=""/>
          <p:cNvPicPr/>
          <p:nvPr/>
        </p:nvPicPr>
        <p:blipFill>
          <a:blip r:embed="rId7"/>
          <a:stretch/>
        </p:blipFill>
        <p:spPr>
          <a:xfrm>
            <a:off x="2011680" y="5852160"/>
            <a:ext cx="2655720" cy="6274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609480" y="273600"/>
            <a:ext cx="1401480" cy="731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trike="noStrike">
                <a:solidFill>
                  <a:srgbClr val="000000"/>
                </a:solidFill>
                <a:latin typeface="Arial"/>
                <a:ea typeface="DejaVu Sans"/>
              </a:rPr>
              <a:t>Q5</a:t>
            </a:r>
            <a:endParaRPr/>
          </a:p>
        </p:txBody>
      </p:sp>
      <p:pic>
        <p:nvPicPr>
          <p:cNvPr id="133" name="Picture 212" descr=""/>
          <p:cNvPicPr/>
          <p:nvPr/>
        </p:nvPicPr>
        <p:blipFill>
          <a:blip r:embed="rId1"/>
          <a:stretch/>
        </p:blipFill>
        <p:spPr>
          <a:xfrm>
            <a:off x="5073840" y="1097280"/>
            <a:ext cx="3246480" cy="1665360"/>
          </a:xfrm>
          <a:prstGeom prst="rect">
            <a:avLst/>
          </a:prstGeom>
          <a:ln>
            <a:noFill/>
          </a:ln>
        </p:spPr>
      </p:pic>
      <p:pic>
        <p:nvPicPr>
          <p:cNvPr id="134" name="Picture 213" descr=""/>
          <p:cNvPicPr/>
          <p:nvPr/>
        </p:nvPicPr>
        <p:blipFill>
          <a:blip r:embed="rId2"/>
          <a:stretch/>
        </p:blipFill>
        <p:spPr>
          <a:xfrm>
            <a:off x="365760" y="1122840"/>
            <a:ext cx="3370320" cy="3265560"/>
          </a:xfrm>
          <a:prstGeom prst="rect">
            <a:avLst/>
          </a:prstGeom>
          <a:ln>
            <a:noFill/>
          </a:ln>
        </p:spPr>
      </p:pic>
      <p:pic>
        <p:nvPicPr>
          <p:cNvPr id="135" name="Picture 214" descr=""/>
          <p:cNvPicPr/>
          <p:nvPr/>
        </p:nvPicPr>
        <p:blipFill>
          <a:blip r:embed="rId3"/>
          <a:stretch/>
        </p:blipFill>
        <p:spPr>
          <a:xfrm>
            <a:off x="4937760" y="5394960"/>
            <a:ext cx="2589120" cy="436680"/>
          </a:xfrm>
          <a:prstGeom prst="rect">
            <a:avLst/>
          </a:prstGeom>
          <a:ln>
            <a:noFill/>
          </a:ln>
        </p:spPr>
      </p:pic>
      <p:sp>
        <p:nvSpPr>
          <p:cNvPr id="136" name="CustomShape 2"/>
          <p:cNvSpPr/>
          <p:nvPr/>
        </p:nvSpPr>
        <p:spPr>
          <a:xfrm>
            <a:off x="0" y="5394960"/>
            <a:ext cx="11337840" cy="54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  <a:buSzPct val="45000"/>
              <a:buFont typeface="StarSymbol"/>
              <a:buChar char="l"/>
            </a:pPr>
            <a:r>
              <a:rPr lang="en-US" sz="2800" strike="noStrike">
                <a:solidFill>
                  <a:srgbClr val="000000"/>
                </a:solidFill>
                <a:latin typeface="Times New Roman"/>
                <a:ea typeface="宋体"/>
              </a:rPr>
              <a:t>Ans: The analytical solution is</a:t>
            </a:r>
            <a:endParaRPr/>
          </a:p>
        </p:txBody>
      </p:sp>
      <p:pic>
        <p:nvPicPr>
          <p:cNvPr id="137" name="Picture 216" descr=""/>
          <p:cNvPicPr/>
          <p:nvPr/>
        </p:nvPicPr>
        <p:blipFill>
          <a:blip r:embed="rId4"/>
          <a:stretch/>
        </p:blipFill>
        <p:spPr>
          <a:xfrm>
            <a:off x="91440" y="4409640"/>
            <a:ext cx="12191040" cy="435960"/>
          </a:xfrm>
          <a:prstGeom prst="rect">
            <a:avLst/>
          </a:prstGeom>
          <a:ln>
            <a:noFill/>
          </a:ln>
        </p:spPr>
      </p:pic>
      <p:pic>
        <p:nvPicPr>
          <p:cNvPr id="138" name="Picture 217" descr=""/>
          <p:cNvPicPr/>
          <p:nvPr/>
        </p:nvPicPr>
        <p:blipFill>
          <a:blip r:embed="rId5"/>
          <a:stretch/>
        </p:blipFill>
        <p:spPr>
          <a:xfrm>
            <a:off x="3931920" y="2743200"/>
            <a:ext cx="7680240" cy="547920"/>
          </a:xfrm>
          <a:prstGeom prst="rect">
            <a:avLst/>
          </a:prstGeom>
          <a:ln>
            <a:noFill/>
          </a:ln>
        </p:spPr>
      </p:pic>
      <p:pic>
        <p:nvPicPr>
          <p:cNvPr id="139" name="Picture 218" descr=""/>
          <p:cNvPicPr/>
          <p:nvPr/>
        </p:nvPicPr>
        <p:blipFill>
          <a:blip r:embed="rId6"/>
          <a:stretch/>
        </p:blipFill>
        <p:spPr>
          <a:xfrm>
            <a:off x="1920240" y="323640"/>
            <a:ext cx="10057680" cy="772920"/>
          </a:xfrm>
          <a:prstGeom prst="rect">
            <a:avLst/>
          </a:prstGeom>
          <a:ln>
            <a:noFill/>
          </a:ln>
        </p:spPr>
      </p:pic>
      <p:pic>
        <p:nvPicPr>
          <p:cNvPr id="140" name="Picture 219" descr=""/>
          <p:cNvPicPr/>
          <p:nvPr/>
        </p:nvPicPr>
        <p:blipFill>
          <a:blip r:embed="rId7"/>
          <a:stretch/>
        </p:blipFill>
        <p:spPr>
          <a:xfrm>
            <a:off x="5120640" y="5943600"/>
            <a:ext cx="2278800" cy="5479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