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1"/>
  </p:notesMasterIdLst>
  <p:handoutMasterIdLst>
    <p:handoutMasterId r:id="rId12"/>
  </p:handoutMasterIdLst>
  <p:sldIdLst>
    <p:sldId id="256" r:id="rId6"/>
    <p:sldId id="257" r:id="rId7"/>
    <p:sldId id="260" r:id="rId8"/>
    <p:sldId id="261" r:id="rId9"/>
    <p:sldId id="262" r:id="rId10"/>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Liberation Sans" pitchFamily="18"/>
              <a:ea typeface="Droid Sans Fallback" pitchFamily="2"/>
              <a:cs typeface="FreeSans" pitchFamily="2"/>
            </a:endParaRPr>
          </a:p>
        </p:txBody>
      </p:sp>
      <p:sp>
        <p:nvSpPr>
          <p:cNvPr id="3" name="Date Placeholder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Liberation Sans" pitchFamily="18"/>
              <a:ea typeface="Droid Sans Fallback" pitchFamily="2"/>
              <a:cs typeface="FreeSans" pitchFamily="2"/>
            </a:endParaRPr>
          </a:p>
        </p:txBody>
      </p:sp>
      <p:sp>
        <p:nvSpPr>
          <p:cNvPr id="4" name="Footer Placeholder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Liberation Sans" pitchFamily="18"/>
              <a:ea typeface="Droid Sans Fallback" pitchFamily="2"/>
              <a:cs typeface="FreeSans" pitchFamily="2"/>
            </a:endParaRPr>
          </a:p>
        </p:txBody>
      </p:sp>
      <p:sp>
        <p:nvSpPr>
          <p:cNvPr id="5" name="Slide Number Placeholder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804D61B9-3D54-470A-A182-F45E1E9B2774}" type="slidenum">
              <a:t>‹#›</a:t>
            </a:fld>
            <a:endParaRPr lang="en-US" sz="1400" b="0" i="0" u="none" strike="noStrike" kern="1200" cap="none" spc="0" baseline="0">
              <a:solidFill>
                <a:srgbClr val="000000"/>
              </a:solidFill>
              <a:uFillTx/>
              <a:latin typeface="Liberation Sans" pitchFamily="18"/>
              <a:ea typeface="Droid Sans Fallback" pitchFamily="2"/>
              <a:cs typeface="FreeSans" pitchFamily="2"/>
            </a:endParaRPr>
          </a:p>
        </p:txBody>
      </p:sp>
    </p:spTree>
    <p:extLst>
      <p:ext uri="{BB962C8B-B14F-4D97-AF65-F5344CB8AC3E}">
        <p14:creationId xmlns:p14="http://schemas.microsoft.com/office/powerpoint/2010/main" val="4188428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Notes Placeholder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en-US"/>
          </a:p>
        </p:txBody>
      </p:sp>
      <p:sp>
        <p:nvSpPr>
          <p:cNvPr id="4" name="Header Placeholder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5" name="Date Placeholder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6" name="Footer Placeholder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7" name="Slide Number Placeholder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fld id="{6817C387-3FBF-4DFC-9DD8-D5542446EA4E}" type="slidenum">
              <a:t>‹#›</a:t>
            </a:fld>
            <a:endParaRPr lang="en-US"/>
          </a:p>
        </p:txBody>
      </p:sp>
    </p:spTree>
    <p:extLst>
      <p:ext uri="{BB962C8B-B14F-4D97-AF65-F5344CB8AC3E}">
        <p14:creationId xmlns:p14="http://schemas.microsoft.com/office/powerpoint/2010/main" val="390286430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uFillTx/>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A563F5-9F25-4761-ABF4-92B9BA027EF6}" type="slidenum">
              <a:t>2</a:t>
            </a:fld>
            <a:endParaRPr lang="en-US" sz="1400" b="0" i="0" u="none" strike="noStrike" kern="1200" cap="none" spc="0" baseline="0">
              <a:solidFill>
                <a:srgbClr val="000000"/>
              </a:solidFill>
              <a:uFillTx/>
              <a:latin typeface="Liberation Serif" pitchFamily="18"/>
              <a:ea typeface="DejaVu Sans" pitchFamily="2"/>
              <a:cs typeface="DejaVu Sans" pitchFamily="2"/>
            </a:endParaRPr>
          </a:p>
        </p:txBody>
      </p:sp>
      <p:sp>
        <p:nvSpPr>
          <p:cNvPr id="3" name="Slide Image Placeholder 1"/>
          <p:cNvSpPr>
            <a:spLocks noGrp="1" noRot="1" noChangeAspect="1"/>
          </p:cNvSpPr>
          <p:nvPr>
            <p:ph type="sldImg"/>
          </p:nvPr>
        </p:nvSpPr>
        <p:spPr>
          <a:xfrm>
            <a:off x="217488" y="812800"/>
            <a:ext cx="7123112" cy="4008438"/>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80518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552B94D-6272-45E8-9EE6-3281AE2F4EAA}" type="slidenum">
              <a:t>3</a:t>
            </a:fld>
            <a:endParaRPr lang="en-US" sz="1400" b="0" i="0" u="none" strike="noStrike" kern="1200" cap="none" spc="0" baseline="0">
              <a:solidFill>
                <a:srgbClr val="000000"/>
              </a:solidFill>
              <a:uFillTx/>
              <a:latin typeface="Liberation Serif" pitchFamily="18"/>
              <a:ea typeface="DejaVu Sans" pitchFamily="2"/>
              <a:cs typeface="DejaVu Sans" pitchFamily="2"/>
            </a:endParaRPr>
          </a:p>
        </p:txBody>
      </p:sp>
      <p:sp>
        <p:nvSpPr>
          <p:cNvPr id="3" name="Slide Image Placeholder 1"/>
          <p:cNvSpPr>
            <a:spLocks noGrp="1" noRot="1" noChangeAspect="1"/>
          </p:cNvSpPr>
          <p:nvPr>
            <p:ph type="sldImg"/>
          </p:nvPr>
        </p:nvSpPr>
        <p:spPr>
          <a:xfrm>
            <a:off x="217488" y="812800"/>
            <a:ext cx="7123112" cy="4008438"/>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49385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A2B50A8-8CC5-4AD9-833C-8A3F353D9F99}" type="slidenum">
              <a:t>4</a:t>
            </a:fld>
            <a:endParaRPr lang="en-US" sz="1400" b="0" i="0" u="none" strike="noStrike" kern="1200" cap="none" spc="0" baseline="0">
              <a:solidFill>
                <a:srgbClr val="000000"/>
              </a:solidFill>
              <a:uFillTx/>
              <a:latin typeface="Liberation Serif" pitchFamily="18"/>
              <a:ea typeface="DejaVu Sans" pitchFamily="2"/>
              <a:cs typeface="DejaVu Sans" pitchFamily="2"/>
            </a:endParaRPr>
          </a:p>
        </p:txBody>
      </p:sp>
      <p:sp>
        <p:nvSpPr>
          <p:cNvPr id="3" name="Slide Image Placeholder 1"/>
          <p:cNvSpPr>
            <a:spLocks noGrp="1" noRot="1" noChangeAspect="1"/>
          </p:cNvSpPr>
          <p:nvPr>
            <p:ph type="sldImg"/>
          </p:nvPr>
        </p:nvSpPr>
        <p:spPr>
          <a:xfrm>
            <a:off x="217488" y="812800"/>
            <a:ext cx="7123112" cy="4008438"/>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72674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A7F1DC-C79B-45CB-8D71-74E6DFAE8EAA}" type="slidenum">
              <a:t>5</a:t>
            </a:fld>
            <a:endParaRPr lang="en-US" sz="1400" b="0" i="0" u="none" strike="noStrike" kern="1200" cap="none" spc="0" baseline="0">
              <a:solidFill>
                <a:srgbClr val="000000"/>
              </a:solidFill>
              <a:uFillTx/>
              <a:latin typeface="Liberation Serif" pitchFamily="18"/>
              <a:ea typeface="DejaVu Sans" pitchFamily="2"/>
              <a:cs typeface="DejaVu Sans" pitchFamily="2"/>
            </a:endParaRPr>
          </a:p>
        </p:txBody>
      </p:sp>
      <p:sp>
        <p:nvSpPr>
          <p:cNvPr id="3" name="Slide Image Placeholder 1"/>
          <p:cNvSpPr>
            <a:spLocks noGrp="1" noRot="1" noChangeAspect="1"/>
          </p:cNvSpPr>
          <p:nvPr>
            <p:ph type="sldImg"/>
          </p:nvPr>
        </p:nvSpPr>
        <p:spPr>
          <a:xfrm>
            <a:off x="217488" y="812800"/>
            <a:ext cx="7123112" cy="4008438"/>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31566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lstStyle>
            <a:lvl1pP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algn="ctr">
              <a:defRPr sz="2400"/>
            </a:lvl1pPr>
          </a:lstStyle>
          <a:p>
            <a:pPr lvl="0"/>
            <a:r>
              <a:rPr lang="en-US"/>
              <a:t>Click to edit Master subtitle style</a:t>
            </a:r>
          </a:p>
        </p:txBody>
      </p:sp>
    </p:spTree>
    <p:extLst>
      <p:ext uri="{BB962C8B-B14F-4D97-AF65-F5344CB8AC3E}">
        <p14:creationId xmlns:p14="http://schemas.microsoft.com/office/powerpoint/2010/main" val="230037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2328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3" y="273048"/>
            <a:ext cx="2743200" cy="530860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09603" y="273048"/>
            <a:ext cx="8077196" cy="530860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36122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lstStyle>
            <a:lvl1pP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algn="ctr">
              <a:defRPr sz="2400"/>
            </a:lvl1pPr>
          </a:lstStyle>
          <a:p>
            <a:pPr lvl="0"/>
            <a:r>
              <a:rPr lang="en-US"/>
              <a:t>Click to edit Master subtitle style</a:t>
            </a:r>
          </a:p>
        </p:txBody>
      </p:sp>
    </p:spTree>
    <p:extLst>
      <p:ext uri="{BB962C8B-B14F-4D97-AF65-F5344CB8AC3E}">
        <p14:creationId xmlns:p14="http://schemas.microsoft.com/office/powerpoint/2010/main" val="4189528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79235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n-US"/>
              <a:t>Click to edit Master text styles</a:t>
            </a:r>
          </a:p>
        </p:txBody>
      </p:sp>
    </p:spTree>
    <p:extLst>
      <p:ext uri="{BB962C8B-B14F-4D97-AF65-F5344CB8AC3E}">
        <p14:creationId xmlns:p14="http://schemas.microsoft.com/office/powerpoint/2010/main" val="123470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09603"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9231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784" y="1681160"/>
            <a:ext cx="5157782" cy="823910"/>
          </a:xfrm>
        </p:spPr>
        <p:txBody>
          <a:bodyPr anchor="b"/>
          <a:lstStyle>
            <a:lvl1pPr>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172200" y="1681160"/>
            <a:ext cx="5183184" cy="823910"/>
          </a:xfrm>
        </p:spPr>
        <p:txBody>
          <a:bodyPr anchor="b"/>
          <a:lstStyle>
            <a:lvl1pPr>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0663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Tree>
    <p:extLst>
      <p:ext uri="{BB962C8B-B14F-4D97-AF65-F5344CB8AC3E}">
        <p14:creationId xmlns:p14="http://schemas.microsoft.com/office/powerpoint/2010/main" val="3591410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904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30468512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81366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a:defRPr/>
            </a:lvl1pPr>
          </a:lstStyle>
          <a:p>
            <a:pPr lvl="0"/>
            <a:endParaRPr lang="en-US"/>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734136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5715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3" y="273048"/>
            <a:ext cx="2743200" cy="530860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09603" y="273048"/>
            <a:ext cx="8077196" cy="530860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353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lstStyle>
            <a:lvl1pP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algn="ctr">
              <a:defRPr sz="2400"/>
            </a:lvl1pPr>
          </a:lstStyle>
          <a:p>
            <a:pPr lvl="0"/>
            <a:r>
              <a:rPr lang="en-US"/>
              <a:t>Click to edit Master subtitle style</a:t>
            </a:r>
          </a:p>
        </p:txBody>
      </p:sp>
    </p:spTree>
    <p:extLst>
      <p:ext uri="{BB962C8B-B14F-4D97-AF65-F5344CB8AC3E}">
        <p14:creationId xmlns:p14="http://schemas.microsoft.com/office/powerpoint/2010/main" val="1532614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0047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n-US"/>
              <a:t>Click to edit Master text styles</a:t>
            </a:r>
          </a:p>
        </p:txBody>
      </p:sp>
    </p:spTree>
    <p:extLst>
      <p:ext uri="{BB962C8B-B14F-4D97-AF65-F5344CB8AC3E}">
        <p14:creationId xmlns:p14="http://schemas.microsoft.com/office/powerpoint/2010/main" val="2375964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09603"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6030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784" y="1681160"/>
            <a:ext cx="5157782" cy="823910"/>
          </a:xfrm>
        </p:spPr>
        <p:txBody>
          <a:bodyPr anchor="b"/>
          <a:lstStyle>
            <a:lvl1pPr>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172200" y="1681160"/>
            <a:ext cx="5183184" cy="823910"/>
          </a:xfrm>
        </p:spPr>
        <p:txBody>
          <a:bodyPr anchor="b"/>
          <a:lstStyle>
            <a:lvl1pPr>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652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Tree>
    <p:extLst>
      <p:ext uri="{BB962C8B-B14F-4D97-AF65-F5344CB8AC3E}">
        <p14:creationId xmlns:p14="http://schemas.microsoft.com/office/powerpoint/2010/main" val="202549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644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n-US"/>
              <a:t>Click to edit Master text styles</a:t>
            </a:r>
          </a:p>
        </p:txBody>
      </p:sp>
    </p:spTree>
    <p:extLst>
      <p:ext uri="{BB962C8B-B14F-4D97-AF65-F5344CB8AC3E}">
        <p14:creationId xmlns:p14="http://schemas.microsoft.com/office/powerpoint/2010/main" val="16798145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89070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a:defRPr/>
            </a:lvl1pPr>
          </a:lstStyle>
          <a:p>
            <a:pPr lvl="0"/>
            <a:endParaRPr lang="en-US"/>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2768903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8557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3" y="273048"/>
            <a:ext cx="2743200" cy="530860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09603" y="273048"/>
            <a:ext cx="8077196" cy="530860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449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lstStyle>
            <a:lvl1pP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algn="ctr">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1DE71AE8-053B-4584-AFDC-B7B2CF201565}" type="slidenum">
              <a:t>‹#›</a:t>
            </a:fld>
            <a:endParaRPr lang="en-US"/>
          </a:p>
        </p:txBody>
      </p:sp>
    </p:spTree>
    <p:extLst>
      <p:ext uri="{BB962C8B-B14F-4D97-AF65-F5344CB8AC3E}">
        <p14:creationId xmlns:p14="http://schemas.microsoft.com/office/powerpoint/2010/main" val="3042711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6B6025A-5A91-44EB-B8AC-158282FBBFD8}" type="slidenum">
              <a:t>‹#›</a:t>
            </a:fld>
            <a:endParaRPr lang="en-US"/>
          </a:p>
        </p:txBody>
      </p:sp>
    </p:spTree>
    <p:extLst>
      <p:ext uri="{BB962C8B-B14F-4D97-AF65-F5344CB8AC3E}">
        <p14:creationId xmlns:p14="http://schemas.microsoft.com/office/powerpoint/2010/main" val="22100103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F0CB215-CF72-4FC2-B752-5809DA7E11C7}" type="slidenum">
              <a:t>‹#›</a:t>
            </a:fld>
            <a:endParaRPr lang="en-US"/>
          </a:p>
        </p:txBody>
      </p:sp>
    </p:spTree>
    <p:extLst>
      <p:ext uri="{BB962C8B-B14F-4D97-AF65-F5344CB8AC3E}">
        <p14:creationId xmlns:p14="http://schemas.microsoft.com/office/powerpoint/2010/main" val="2295138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09603"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86EBF4CF-7DC5-4428-B43D-53AA881E317E}" type="slidenum">
              <a:t>‹#›</a:t>
            </a:fld>
            <a:endParaRPr lang="en-US"/>
          </a:p>
        </p:txBody>
      </p:sp>
    </p:spTree>
    <p:extLst>
      <p:ext uri="{BB962C8B-B14F-4D97-AF65-F5344CB8AC3E}">
        <p14:creationId xmlns:p14="http://schemas.microsoft.com/office/powerpoint/2010/main" val="13677865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784" y="1681160"/>
            <a:ext cx="5157782" cy="823910"/>
          </a:xfrm>
        </p:spPr>
        <p:txBody>
          <a:bodyPr anchor="b"/>
          <a:lstStyle>
            <a:lvl1pPr>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172200" y="1681160"/>
            <a:ext cx="5183184" cy="823910"/>
          </a:xfrm>
        </p:spPr>
        <p:txBody>
          <a:bodyPr anchor="b"/>
          <a:lstStyle>
            <a:lvl1pPr>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F37A4714-A443-4A6A-B3A7-F7C49F1627FD}" type="slidenum">
              <a:t>‹#›</a:t>
            </a:fld>
            <a:endParaRPr lang="en-US"/>
          </a:p>
        </p:txBody>
      </p:sp>
    </p:spTree>
    <p:extLst>
      <p:ext uri="{BB962C8B-B14F-4D97-AF65-F5344CB8AC3E}">
        <p14:creationId xmlns:p14="http://schemas.microsoft.com/office/powerpoint/2010/main" val="4041665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D04107E6-2B5D-4A3B-9122-F0E08119955B}" type="slidenum">
              <a:t>‹#›</a:t>
            </a:fld>
            <a:endParaRPr lang="en-US"/>
          </a:p>
        </p:txBody>
      </p:sp>
    </p:spTree>
    <p:extLst>
      <p:ext uri="{BB962C8B-B14F-4D97-AF65-F5344CB8AC3E}">
        <p14:creationId xmlns:p14="http://schemas.microsoft.com/office/powerpoint/2010/main" val="2547802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09603"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7734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94712732-C1E6-4F79-A198-9C78C42CE1E0}" type="slidenum">
              <a:t>‹#›</a:t>
            </a:fld>
            <a:endParaRPr lang="en-US"/>
          </a:p>
        </p:txBody>
      </p:sp>
    </p:spTree>
    <p:extLst>
      <p:ext uri="{BB962C8B-B14F-4D97-AF65-F5344CB8AC3E}">
        <p14:creationId xmlns:p14="http://schemas.microsoft.com/office/powerpoint/2010/main" val="1593920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B03EE5E-100C-47D9-B87E-0CF4BF906D67}" type="slidenum">
              <a:t>‹#›</a:t>
            </a:fld>
            <a:endParaRPr lang="en-US"/>
          </a:p>
        </p:txBody>
      </p:sp>
    </p:spTree>
    <p:extLst>
      <p:ext uri="{BB962C8B-B14F-4D97-AF65-F5344CB8AC3E}">
        <p14:creationId xmlns:p14="http://schemas.microsoft.com/office/powerpoint/2010/main" val="266768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a:defRPr/>
            </a:lvl1pPr>
          </a:lstStyle>
          <a:p>
            <a:pPr lvl="0"/>
            <a:endParaRPr lang="en-US"/>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3D22338F-3317-4206-A9EF-E3C93EC123C5}" type="slidenum">
              <a:t>‹#›</a:t>
            </a:fld>
            <a:endParaRPr lang="en-US"/>
          </a:p>
        </p:txBody>
      </p:sp>
    </p:spTree>
    <p:extLst>
      <p:ext uri="{BB962C8B-B14F-4D97-AF65-F5344CB8AC3E}">
        <p14:creationId xmlns:p14="http://schemas.microsoft.com/office/powerpoint/2010/main" val="11834105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F4B502B-67A3-472E-B7C9-0960AF4B048D}" type="slidenum">
              <a:t>‹#›</a:t>
            </a:fld>
            <a:endParaRPr lang="en-US"/>
          </a:p>
        </p:txBody>
      </p:sp>
    </p:spTree>
    <p:extLst>
      <p:ext uri="{BB962C8B-B14F-4D97-AF65-F5344CB8AC3E}">
        <p14:creationId xmlns:p14="http://schemas.microsoft.com/office/powerpoint/2010/main" val="2549764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3" y="273048"/>
            <a:ext cx="2743200" cy="530860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09603" y="273048"/>
            <a:ext cx="8077196" cy="530860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85BECE2-9044-4D0B-9615-FEC02BD16F02}" type="slidenum">
              <a:t>‹#›</a:t>
            </a:fld>
            <a:endParaRPr lang="en-US"/>
          </a:p>
        </p:txBody>
      </p:sp>
    </p:spTree>
    <p:extLst>
      <p:ext uri="{BB962C8B-B14F-4D97-AF65-F5344CB8AC3E}">
        <p14:creationId xmlns:p14="http://schemas.microsoft.com/office/powerpoint/2010/main" val="23759622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lstStyle>
            <a:lvl1pP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algn="ctr">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5A77B0F-BE78-4C7E-BFE8-4A265306FB49}" type="slidenum">
              <a:t>‹#›</a:t>
            </a:fld>
            <a:endParaRPr lang="en-US"/>
          </a:p>
        </p:txBody>
      </p:sp>
    </p:spTree>
    <p:extLst>
      <p:ext uri="{BB962C8B-B14F-4D97-AF65-F5344CB8AC3E}">
        <p14:creationId xmlns:p14="http://schemas.microsoft.com/office/powerpoint/2010/main" val="832772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4310449-D439-4BFF-B11B-C6CCC8ECC3EE}" type="slidenum">
              <a:t>‹#›</a:t>
            </a:fld>
            <a:endParaRPr lang="en-US"/>
          </a:p>
        </p:txBody>
      </p:sp>
    </p:spTree>
    <p:extLst>
      <p:ext uri="{BB962C8B-B14F-4D97-AF65-F5344CB8AC3E}">
        <p14:creationId xmlns:p14="http://schemas.microsoft.com/office/powerpoint/2010/main" val="944041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57EBDCFC-C301-4331-A593-D0D62399A489}" type="slidenum">
              <a:t>‹#›</a:t>
            </a:fld>
            <a:endParaRPr lang="en-US"/>
          </a:p>
        </p:txBody>
      </p:sp>
    </p:spTree>
    <p:extLst>
      <p:ext uri="{BB962C8B-B14F-4D97-AF65-F5344CB8AC3E}">
        <p14:creationId xmlns:p14="http://schemas.microsoft.com/office/powerpoint/2010/main" val="3128999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09603"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1604964"/>
            <a:ext cx="5410203" cy="397668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59FB747F-CD64-43A7-9BDF-822D9A6F0AC0}" type="slidenum">
              <a:t>‹#›</a:t>
            </a:fld>
            <a:endParaRPr lang="en-US"/>
          </a:p>
        </p:txBody>
      </p:sp>
    </p:spTree>
    <p:extLst>
      <p:ext uri="{BB962C8B-B14F-4D97-AF65-F5344CB8AC3E}">
        <p14:creationId xmlns:p14="http://schemas.microsoft.com/office/powerpoint/2010/main" val="3812681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784" y="1681160"/>
            <a:ext cx="5157782" cy="823910"/>
          </a:xfrm>
        </p:spPr>
        <p:txBody>
          <a:bodyPr anchor="b"/>
          <a:lstStyle>
            <a:lvl1pPr>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172200" y="1681160"/>
            <a:ext cx="5183184" cy="823910"/>
          </a:xfrm>
        </p:spPr>
        <p:txBody>
          <a:bodyPr anchor="b"/>
          <a:lstStyle>
            <a:lvl1pPr>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AE18140A-4018-4C3C-AF8E-463D7CC65236}" type="slidenum">
              <a:t>‹#›</a:t>
            </a:fld>
            <a:endParaRPr lang="en-US"/>
          </a:p>
        </p:txBody>
      </p:sp>
    </p:spTree>
    <p:extLst>
      <p:ext uri="{BB962C8B-B14F-4D97-AF65-F5344CB8AC3E}">
        <p14:creationId xmlns:p14="http://schemas.microsoft.com/office/powerpoint/2010/main" val="2943751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784" y="1681160"/>
            <a:ext cx="5157782" cy="823910"/>
          </a:xfrm>
        </p:spPr>
        <p:txBody>
          <a:bodyPr anchor="b"/>
          <a:lstStyle>
            <a:lvl1pPr>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172200" y="1681160"/>
            <a:ext cx="5183184" cy="823910"/>
          </a:xfrm>
        </p:spPr>
        <p:txBody>
          <a:bodyPr anchor="b"/>
          <a:lstStyle>
            <a:lvl1pPr>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494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31883E7C-A71E-4175-BFA4-585DF362F0DA}" type="slidenum">
              <a:t>‹#›</a:t>
            </a:fld>
            <a:endParaRPr lang="en-US"/>
          </a:p>
        </p:txBody>
      </p:sp>
    </p:spTree>
    <p:extLst>
      <p:ext uri="{BB962C8B-B14F-4D97-AF65-F5344CB8AC3E}">
        <p14:creationId xmlns:p14="http://schemas.microsoft.com/office/powerpoint/2010/main" val="323304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C8105072-B668-4F11-AEF5-7A4A6B5306BC}" type="slidenum">
              <a:t>‹#›</a:t>
            </a:fld>
            <a:endParaRPr lang="en-US"/>
          </a:p>
        </p:txBody>
      </p:sp>
    </p:spTree>
    <p:extLst>
      <p:ext uri="{BB962C8B-B14F-4D97-AF65-F5344CB8AC3E}">
        <p14:creationId xmlns:p14="http://schemas.microsoft.com/office/powerpoint/2010/main" val="3605093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AD7B5958-E196-4BF5-9AD5-6E739D058C13}" type="slidenum">
              <a:t>‹#›</a:t>
            </a:fld>
            <a:endParaRPr lang="en-US"/>
          </a:p>
        </p:txBody>
      </p:sp>
    </p:spTree>
    <p:extLst>
      <p:ext uri="{BB962C8B-B14F-4D97-AF65-F5344CB8AC3E}">
        <p14:creationId xmlns:p14="http://schemas.microsoft.com/office/powerpoint/2010/main" val="758430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a:defRPr/>
            </a:lvl1pPr>
          </a:lstStyle>
          <a:p>
            <a:pPr lvl="0"/>
            <a:endParaRPr lang="en-US"/>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6B360800-3AD0-43AA-929F-AED01C8CFC94}" type="slidenum">
              <a:t>‹#›</a:t>
            </a:fld>
            <a:endParaRPr lang="en-US"/>
          </a:p>
        </p:txBody>
      </p:sp>
    </p:spTree>
    <p:extLst>
      <p:ext uri="{BB962C8B-B14F-4D97-AF65-F5344CB8AC3E}">
        <p14:creationId xmlns:p14="http://schemas.microsoft.com/office/powerpoint/2010/main" val="2186503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66F43CB-F4BC-4FBE-98E9-E6E52485CD09}" type="slidenum">
              <a:t>‹#›</a:t>
            </a:fld>
            <a:endParaRPr lang="en-US"/>
          </a:p>
        </p:txBody>
      </p:sp>
    </p:spTree>
    <p:extLst>
      <p:ext uri="{BB962C8B-B14F-4D97-AF65-F5344CB8AC3E}">
        <p14:creationId xmlns:p14="http://schemas.microsoft.com/office/powerpoint/2010/main" val="4622003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3" y="273048"/>
            <a:ext cx="2743200" cy="530860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09603" y="273048"/>
            <a:ext cx="8077196" cy="530860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D17E7E5B-B06E-4627-A452-5CD09C49D290}" type="slidenum">
              <a:t>‹#›</a:t>
            </a:fld>
            <a:endParaRPr lang="en-US"/>
          </a:p>
        </p:txBody>
      </p:sp>
    </p:spTree>
    <p:extLst>
      <p:ext uri="{BB962C8B-B14F-4D97-AF65-F5344CB8AC3E}">
        <p14:creationId xmlns:p14="http://schemas.microsoft.com/office/powerpoint/2010/main" val="3447706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Tree>
    <p:extLst>
      <p:ext uri="{BB962C8B-B14F-4D97-AF65-F5344CB8AC3E}">
        <p14:creationId xmlns:p14="http://schemas.microsoft.com/office/powerpoint/2010/main" val="29398192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3306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4243778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a:defRPr/>
            </a:lvl1pPr>
          </a:lstStyle>
          <a:p>
            <a:pPr lvl="0"/>
            <a:endParaRPr lang="en-US"/>
          </a:p>
        </p:txBody>
      </p:sp>
      <p:sp>
        <p:nvSpPr>
          <p:cNvPr id="4" name="Text Placeholder 3"/>
          <p:cNvSpPr txBox="1">
            <a:spLocks noGrp="1"/>
          </p:cNvSpPr>
          <p:nvPr>
            <p:ph type="body" idx="2"/>
          </p:nvPr>
        </p:nvSpPr>
        <p:spPr>
          <a:xfrm>
            <a:off x="839784" y="2057400"/>
            <a:ext cx="3932240" cy="3811584"/>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346260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484" y="273597"/>
            <a:ext cx="10972443" cy="1144801"/>
          </a:xfrm>
          <a:prstGeom prst="rect">
            <a:avLst/>
          </a:prstGeom>
          <a:noFill/>
          <a:ln>
            <a:noFill/>
          </a:ln>
        </p:spPr>
        <p:txBody>
          <a:bodyPr vert="horz" wrap="square" lIns="0" tIns="0" rIns="0" bIns="0" anchor="ctr" anchorCtr="1" compatLnSpc="1">
            <a:noAutofit/>
          </a:bodyPr>
          <a:lstStyle/>
          <a:p>
            <a:pPr lvl="0"/>
            <a:endParaRPr lang="en-US"/>
          </a:p>
        </p:txBody>
      </p:sp>
      <p:sp>
        <p:nvSpPr>
          <p:cNvPr id="3" name="Text Placeholder 2"/>
          <p:cNvSpPr txBox="1">
            <a:spLocks noGrp="1"/>
          </p:cNvSpPr>
          <p:nvPr>
            <p:ph type="body" idx="1"/>
          </p:nvPr>
        </p:nvSpPr>
        <p:spPr>
          <a:xfrm>
            <a:off x="609484" y="1604515"/>
            <a:ext cx="10972443" cy="3977283"/>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Liberation Sans" pitchFamily="18"/>
        </a:defRPr>
      </a:lvl1pPr>
    </p:titleStyle>
    <p:bodyStyle>
      <a:lvl1pPr marL="0" marR="0" lvl="0" indent="0" defTabSz="914400" rtl="0" fontAlgn="auto" hangingPunct="0">
        <a:lnSpc>
          <a:spcPct val="100000"/>
        </a:lnSpc>
        <a:spcBef>
          <a:spcPts val="0"/>
        </a:spcBef>
        <a:spcAft>
          <a:spcPts val="1415"/>
        </a:spcAft>
        <a:buNone/>
        <a:tabLst/>
        <a:defRPr lang="en-US" sz="3200" b="0" i="0" u="none" strike="noStrike" kern="1200" cap="none" spc="0" baseline="0">
          <a:solidFill>
            <a:srgbClr val="000000"/>
          </a:solidFill>
          <a:uFillTx/>
          <a:latin typeface="Liberation Sans" pitchFamily="18"/>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484" y="273597"/>
            <a:ext cx="10972443" cy="1144801"/>
          </a:xfrm>
          <a:prstGeom prst="rect">
            <a:avLst/>
          </a:prstGeom>
          <a:noFill/>
          <a:ln>
            <a:noFill/>
          </a:ln>
        </p:spPr>
        <p:txBody>
          <a:bodyPr vert="horz" wrap="square" lIns="0" tIns="0" rIns="0" bIns="0" anchor="ctr" anchorCtr="1" compatLnSpc="1">
            <a:noAutofit/>
          </a:bodyPr>
          <a:lstStyle/>
          <a:p>
            <a:pPr lvl="0"/>
            <a:endParaRPr lang="en-US"/>
          </a:p>
        </p:txBody>
      </p:sp>
      <p:sp>
        <p:nvSpPr>
          <p:cNvPr id="3" name="Text Placeholder 2"/>
          <p:cNvSpPr txBox="1">
            <a:spLocks noGrp="1"/>
          </p:cNvSpPr>
          <p:nvPr>
            <p:ph type="body" idx="1"/>
          </p:nvPr>
        </p:nvSpPr>
        <p:spPr>
          <a:xfrm>
            <a:off x="609484" y="1604515"/>
            <a:ext cx="10972443" cy="3977283"/>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Liberation Sans" pitchFamily="18"/>
        </a:defRPr>
      </a:lvl1pPr>
    </p:titleStyle>
    <p:bodyStyle>
      <a:lvl1pPr marL="0" marR="0" lvl="0" indent="0" defTabSz="914400" rtl="0" fontAlgn="auto" hangingPunct="0">
        <a:lnSpc>
          <a:spcPct val="100000"/>
        </a:lnSpc>
        <a:spcBef>
          <a:spcPts val="0"/>
        </a:spcBef>
        <a:spcAft>
          <a:spcPts val="1415"/>
        </a:spcAft>
        <a:buNone/>
        <a:tabLst/>
        <a:defRPr lang="en-US" sz="3200" b="0" i="0" u="none" strike="noStrike" kern="1200" cap="none" spc="0" baseline="0">
          <a:solidFill>
            <a:srgbClr val="000000"/>
          </a:solidFill>
          <a:uFillTx/>
          <a:latin typeface="Liberation Sans" pitchFamily="18"/>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484" y="273597"/>
            <a:ext cx="10972443" cy="1144801"/>
          </a:xfrm>
          <a:prstGeom prst="rect">
            <a:avLst/>
          </a:prstGeom>
          <a:noFill/>
          <a:ln>
            <a:noFill/>
          </a:ln>
        </p:spPr>
        <p:txBody>
          <a:bodyPr vert="horz" wrap="square" lIns="0" tIns="0" rIns="0" bIns="0" anchor="ctr" anchorCtr="1" compatLnSpc="1">
            <a:noAutofit/>
          </a:bodyPr>
          <a:lstStyle/>
          <a:p>
            <a:pPr lvl="0"/>
            <a:endParaRPr lang="en-US"/>
          </a:p>
        </p:txBody>
      </p:sp>
      <p:sp>
        <p:nvSpPr>
          <p:cNvPr id="3" name="Text Placeholder 2"/>
          <p:cNvSpPr txBox="1">
            <a:spLocks noGrp="1"/>
          </p:cNvSpPr>
          <p:nvPr>
            <p:ph type="body" idx="1"/>
          </p:nvPr>
        </p:nvSpPr>
        <p:spPr>
          <a:xfrm>
            <a:off x="609484" y="1604515"/>
            <a:ext cx="10972443" cy="3977283"/>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Liberation Sans" pitchFamily="18"/>
        </a:defRPr>
      </a:lvl1pPr>
    </p:titleStyle>
    <p:bodyStyle>
      <a:lvl1pPr marL="0" marR="0" lvl="0" indent="0" defTabSz="914400" rtl="0" fontAlgn="auto" hangingPunct="0">
        <a:lnSpc>
          <a:spcPct val="100000"/>
        </a:lnSpc>
        <a:spcBef>
          <a:spcPts val="0"/>
        </a:spcBef>
        <a:spcAft>
          <a:spcPts val="1415"/>
        </a:spcAft>
        <a:buNone/>
        <a:tabLst/>
        <a:defRPr lang="en-US" sz="3200" b="0" i="0" u="none" strike="noStrike" kern="1200" cap="none" spc="0" baseline="0">
          <a:solidFill>
            <a:srgbClr val="000000"/>
          </a:solidFill>
          <a:uFillTx/>
          <a:latin typeface="Liberation Sans" pitchFamily="18"/>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484" y="273597"/>
            <a:ext cx="10972443" cy="1144801"/>
          </a:xfrm>
          <a:prstGeom prst="rect">
            <a:avLst/>
          </a:prstGeom>
          <a:noFill/>
          <a:ln>
            <a:noFill/>
          </a:ln>
        </p:spPr>
        <p:txBody>
          <a:bodyPr vert="horz" wrap="square" lIns="0" tIns="0" rIns="0" bIns="0" anchor="ctr" anchorCtr="1" compatLnSpc="1">
            <a:noAutofit/>
          </a:bodyPr>
          <a:lstStyle/>
          <a:p>
            <a:pPr lvl="0"/>
            <a:endParaRPr lang="en-US"/>
          </a:p>
        </p:txBody>
      </p:sp>
      <p:sp>
        <p:nvSpPr>
          <p:cNvPr id="3" name="Text Placeholder 2"/>
          <p:cNvSpPr txBox="1">
            <a:spLocks noGrp="1"/>
          </p:cNvSpPr>
          <p:nvPr>
            <p:ph type="body" idx="1"/>
          </p:nvPr>
        </p:nvSpPr>
        <p:spPr>
          <a:xfrm>
            <a:off x="609484" y="1604515"/>
            <a:ext cx="10972443" cy="3977283"/>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609484" y="6247436"/>
            <a:ext cx="2840400" cy="472680"/>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5" name="Footer Placeholder 4"/>
          <p:cNvSpPr txBox="1">
            <a:spLocks noGrp="1"/>
          </p:cNvSpPr>
          <p:nvPr>
            <p:ph type="ftr" sz="quarter" idx="3"/>
          </p:nvPr>
        </p:nvSpPr>
        <p:spPr>
          <a:xfrm>
            <a:off x="4169517" y="6247436"/>
            <a:ext cx="3864236" cy="472680"/>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6" name="Slide Number Placeholder 5"/>
          <p:cNvSpPr txBox="1">
            <a:spLocks noGrp="1"/>
          </p:cNvSpPr>
          <p:nvPr>
            <p:ph type="sldNum" sz="quarter" idx="4"/>
          </p:nvPr>
        </p:nvSpPr>
        <p:spPr>
          <a:xfrm>
            <a:off x="8741517" y="6247436"/>
            <a:ext cx="2840400" cy="472680"/>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fld id="{AA52E2D6-38E7-441A-94BE-D10A45583ED5}" type="slidenum">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Liberation Sans" pitchFamily="18"/>
        </a:defRPr>
      </a:lvl1pPr>
    </p:titleStyle>
    <p:bodyStyle>
      <a:lvl1pPr marL="0" marR="0" lvl="0" indent="0" defTabSz="914400" rtl="0" fontAlgn="auto" hangingPunct="0">
        <a:lnSpc>
          <a:spcPct val="100000"/>
        </a:lnSpc>
        <a:spcBef>
          <a:spcPts val="0"/>
        </a:spcBef>
        <a:spcAft>
          <a:spcPts val="1415"/>
        </a:spcAft>
        <a:buNone/>
        <a:tabLst/>
        <a:defRPr lang="en-US" sz="3200" b="0" i="0" u="none" strike="noStrike" kern="1200" cap="none" spc="0" baseline="0">
          <a:solidFill>
            <a:srgbClr val="000000"/>
          </a:solidFill>
          <a:uFillTx/>
          <a:latin typeface="Liberation Sans" pitchFamily="18"/>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484" y="273597"/>
            <a:ext cx="10972443" cy="1144801"/>
          </a:xfrm>
          <a:prstGeom prst="rect">
            <a:avLst/>
          </a:prstGeom>
          <a:noFill/>
          <a:ln>
            <a:noFill/>
          </a:ln>
        </p:spPr>
        <p:txBody>
          <a:bodyPr vert="horz" wrap="square" lIns="0" tIns="0" rIns="0" bIns="0" anchor="ctr" anchorCtr="1" compatLnSpc="1">
            <a:noAutofit/>
          </a:bodyPr>
          <a:lstStyle/>
          <a:p>
            <a:pPr lvl="0"/>
            <a:endParaRPr lang="en-US"/>
          </a:p>
        </p:txBody>
      </p:sp>
      <p:sp>
        <p:nvSpPr>
          <p:cNvPr id="3" name="Text Placeholder 2"/>
          <p:cNvSpPr txBox="1">
            <a:spLocks noGrp="1"/>
          </p:cNvSpPr>
          <p:nvPr>
            <p:ph type="body" idx="1"/>
          </p:nvPr>
        </p:nvSpPr>
        <p:spPr>
          <a:xfrm>
            <a:off x="609484" y="1604515"/>
            <a:ext cx="10972443" cy="3977639"/>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609484" y="6247436"/>
            <a:ext cx="2840400" cy="472680"/>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5" name="Footer Placeholder 4"/>
          <p:cNvSpPr txBox="1">
            <a:spLocks noGrp="1"/>
          </p:cNvSpPr>
          <p:nvPr>
            <p:ph type="ftr" sz="quarter" idx="3"/>
          </p:nvPr>
        </p:nvSpPr>
        <p:spPr>
          <a:xfrm>
            <a:off x="4169517" y="6247436"/>
            <a:ext cx="3864236" cy="472680"/>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6" name="Slide Number Placeholder 5"/>
          <p:cNvSpPr txBox="1">
            <a:spLocks noGrp="1"/>
          </p:cNvSpPr>
          <p:nvPr>
            <p:ph type="sldNum" sz="quarter" idx="4"/>
          </p:nvPr>
        </p:nvSpPr>
        <p:spPr>
          <a:xfrm>
            <a:off x="8741517" y="6247436"/>
            <a:ext cx="2840400" cy="472680"/>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fld id="{03A72D1E-AE28-4C87-B7A0-574D51F1AF08}" type="slidenum">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Liberation Sans" pitchFamily="18"/>
          <a:ea typeface="DejaVu Sans" pitchFamily="2"/>
          <a:cs typeface="DejaVu Sans" pitchFamily="2"/>
        </a:defRPr>
      </a:lvl1pPr>
    </p:titleStyle>
    <p:bodyStyle>
      <a:lvl1pPr marL="0" marR="0" lvl="0" indent="0" defTabSz="914400" rtl="0" fontAlgn="auto" hangingPunct="0">
        <a:lnSpc>
          <a:spcPct val="100000"/>
        </a:lnSpc>
        <a:spcBef>
          <a:spcPts val="0"/>
        </a:spcBef>
        <a:spcAft>
          <a:spcPts val="1415"/>
        </a:spcAft>
        <a:buNone/>
        <a:tabLst/>
        <a:defRPr lang="en-US" sz="3200" b="0" i="0" u="none" strike="noStrike" kern="1200" cap="none" spc="0" baseline="0">
          <a:solidFill>
            <a:srgbClr val="000000"/>
          </a:solidFill>
          <a:uFillTx/>
          <a:latin typeface="Liberation Sans" pitchFamily="18"/>
          <a:ea typeface="DejaVu Sans" pitchFamily="2"/>
          <a:cs typeface="DejaVu Sans"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lstStyle/>
          <a:p>
            <a:pPr lvl="0"/>
            <a:r>
              <a:rPr lang="en-US" dirty="0"/>
              <a:t>ZCE 111</a:t>
            </a:r>
            <a:br>
              <a:rPr lang="en-US" dirty="0"/>
            </a:br>
            <a:r>
              <a:rPr lang="en-US" dirty="0"/>
              <a:t>Assignment 11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09484" y="273241"/>
            <a:ext cx="10972443" cy="1144801"/>
          </a:xfrm>
        </p:spPr>
        <p:txBody>
          <a:bodyPr/>
          <a:lstStyle/>
          <a:p>
            <a:pPr lvl="0"/>
            <a:r>
              <a:rPr lang="en-US" dirty="0"/>
              <a:t>Q1: </a:t>
            </a:r>
            <a:r>
              <a:rPr lang="en-US" dirty="0" smtClean="0"/>
              <a:t>Euler’s method for 1</a:t>
            </a:r>
            <a:r>
              <a:rPr lang="en-US" baseline="30000" dirty="0" smtClean="0"/>
              <a:t>st</a:t>
            </a:r>
            <a:r>
              <a:rPr lang="en-US" dirty="0" smtClean="0"/>
              <a:t> order DE</a:t>
            </a:r>
            <a:br>
              <a:rPr lang="en-US" dirty="0" smtClean="0"/>
            </a:br>
            <a:r>
              <a:rPr lang="en-US" dirty="0" smtClean="0"/>
              <a:t>Free </a:t>
            </a:r>
            <a:r>
              <a:rPr lang="en-US" dirty="0"/>
              <a:t>fall with drag force</a:t>
            </a:r>
          </a:p>
        </p:txBody>
      </p:sp>
      <p:sp>
        <p:nvSpPr>
          <p:cNvPr id="3" name="Text Placeholder 2"/>
          <p:cNvSpPr txBox="1">
            <a:spLocks noGrp="1"/>
          </p:cNvSpPr>
          <p:nvPr>
            <p:ph type="body" idx="4294967295"/>
          </p:nvPr>
        </p:nvSpPr>
        <p:spPr>
          <a:xfrm>
            <a:off x="182880" y="1645920"/>
            <a:ext cx="11887200" cy="5029200"/>
          </a:xfrm>
        </p:spPr>
        <p:txBody>
          <a:bodyPr/>
          <a:lstStyle/>
          <a:p>
            <a:pPr lvl="0"/>
            <a:r>
              <a:rPr lang="en-US" sz="2600" dirty="0"/>
              <a:t>A freely falling object through a fluid medium can alternatively be modeled such that the drag force is proportional to the square of its speed. The first order differential equation for such an object is given by</a:t>
            </a:r>
          </a:p>
          <a:p>
            <a:pPr lvl="0"/>
            <a:endParaRPr lang="en-US" sz="2600" dirty="0"/>
          </a:p>
          <a:p>
            <a:pPr lvl="0"/>
            <a:r>
              <a:rPr lang="en-US" sz="2600" dirty="0"/>
              <a:t>Let </a:t>
            </a:r>
            <a:r>
              <a:rPr lang="en-US" sz="2600" i="1" dirty="0" smtClean="0"/>
              <a:t>k</a:t>
            </a:r>
            <a:r>
              <a:rPr lang="en-US" sz="2600" dirty="0" smtClean="0"/>
              <a:t>=0.01, </a:t>
            </a:r>
            <a:r>
              <a:rPr lang="en-US" sz="2600" dirty="0"/>
              <a:t>and the boundary condition is </a:t>
            </a:r>
            <a:r>
              <a:rPr lang="en-US" sz="2600" i="1" dirty="0"/>
              <a:t>v</a:t>
            </a:r>
            <a:r>
              <a:rPr lang="en-US" sz="2600" dirty="0"/>
              <a:t>(0) = -20 m/s.</a:t>
            </a:r>
          </a:p>
          <a:p>
            <a:pPr lvl="0"/>
            <a:r>
              <a:rPr lang="en-US" sz="2600" dirty="0" smtClean="0"/>
              <a:t>Develop </a:t>
            </a:r>
            <a:r>
              <a:rPr lang="en-US" sz="2600" dirty="0"/>
              <a:t>a code that implements Euler's method to numerically solve the equation for </a:t>
            </a:r>
            <a:r>
              <a:rPr lang="en-US" sz="2600" dirty="0" err="1"/>
              <a:t>tfinal</a:t>
            </a:r>
            <a:r>
              <a:rPr lang="en-US" sz="2600" dirty="0"/>
              <a:t>=20.0s</a:t>
            </a:r>
            <a:r>
              <a:rPr lang="en-US" sz="2600" dirty="0" smtClean="0"/>
              <a:t>.</a:t>
            </a:r>
          </a:p>
          <a:p>
            <a:r>
              <a:rPr lang="en-US" sz="2600" dirty="0" smtClean="0"/>
              <a:t>Use </a:t>
            </a:r>
            <a:r>
              <a:rPr lang="en-US" sz="2600" b="1" dirty="0" err="1" smtClean="0"/>
              <a:t>Dsolve</a:t>
            </a:r>
            <a:r>
              <a:rPr lang="en-US" sz="2600" b="1" dirty="0" smtClean="0"/>
              <a:t>[]</a:t>
            </a:r>
            <a:r>
              <a:rPr lang="en-US" sz="2600" dirty="0" smtClean="0"/>
              <a:t> to obtain the analytical solution for </a:t>
            </a:r>
            <a:r>
              <a:rPr lang="en-US" sz="2600" i="1" dirty="0" smtClean="0"/>
              <a:t>v</a:t>
            </a:r>
            <a:r>
              <a:rPr lang="en-US" sz="2600" dirty="0" smtClean="0"/>
              <a:t>(</a:t>
            </a:r>
            <a:r>
              <a:rPr lang="en-US" sz="2600" i="1" dirty="0" smtClean="0"/>
              <a:t>t</a:t>
            </a:r>
            <a:r>
              <a:rPr lang="en-US" sz="2600" dirty="0" smtClean="0"/>
              <a:t>).</a:t>
            </a:r>
          </a:p>
          <a:p>
            <a:pPr lvl="0"/>
            <a:r>
              <a:rPr lang="en-US" sz="2600" dirty="0" smtClean="0"/>
              <a:t>Overlap </a:t>
            </a:r>
            <a:r>
              <a:rPr lang="en-US" sz="2600" dirty="0"/>
              <a:t>your numerical solution on top of the analytically obtained plot. Both should agree to each other.</a:t>
            </a:r>
          </a:p>
        </p:txBody>
      </p:sp>
      <mc:AlternateContent xmlns:mc="http://schemas.openxmlformats.org/markup-compatibility/2006">
        <mc:Choice xmlns:a14="http://schemas.microsoft.com/office/drawing/2010/main" Requires="a14">
          <p:sp>
            <p:nvSpPr>
              <p:cNvPr id="4" name="TextBox 3"/>
              <p:cNvSpPr txBox="1"/>
              <p:nvPr/>
            </p:nvSpPr>
            <p:spPr>
              <a:xfrm>
                <a:off x="4558509" y="2698229"/>
                <a:ext cx="2320564" cy="822960"/>
              </a:xfrm>
              <a:prstGeom prst="rect">
                <a:avLst/>
              </a:prstGeom>
              <a:noFill/>
              <a:ln cap="flat">
                <a:noFill/>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n-US" sz="2800">
                              <a:latin typeface="Cambria Math" panose="02040503050406030204" pitchFamily="18" charset="0"/>
                            </a:rPr>
                          </m:ctrlPr>
                        </m:fPr>
                        <m:num>
                          <m:r>
                            <a:rPr lang="en-US" sz="2800" i="1">
                              <a:latin typeface="Cambria Math" panose="02040503050406030204" pitchFamily="18" charset="0"/>
                            </a:rPr>
                            <m:t>𝑑𝑣</m:t>
                          </m:r>
                        </m:num>
                        <m:den>
                          <m:r>
                            <a:rPr lang="en-US" sz="2800" i="1">
                              <a:latin typeface="Cambria Math" panose="02040503050406030204" pitchFamily="18" charset="0"/>
                            </a:rPr>
                            <m:t>𝑑𝑡</m:t>
                          </m:r>
                        </m:den>
                      </m:f>
                      <m:r>
                        <a:rPr lang="en-US" sz="2800" i="0">
                          <a:latin typeface="Cambria Math" panose="02040503050406030204" pitchFamily="18" charset="0"/>
                        </a:rPr>
                        <m:t>=−</m:t>
                      </m:r>
                      <m:r>
                        <a:rPr lang="en-US" sz="2800" i="1">
                          <a:latin typeface="Cambria Math" panose="02040503050406030204" pitchFamily="18" charset="0"/>
                        </a:rPr>
                        <m:t>𝑔</m:t>
                      </m:r>
                      <m:r>
                        <a:rPr lang="en-US" sz="2800" i="0">
                          <a:latin typeface="Cambria Math" panose="02040503050406030204" pitchFamily="18" charset="0"/>
                        </a:rPr>
                        <m:t>+</m:t>
                      </m:r>
                      <m:r>
                        <a:rPr lang="en-US" sz="2800" i="1">
                          <a:latin typeface="Cambria Math" panose="02040503050406030204" pitchFamily="18" charset="0"/>
                        </a:rPr>
                        <m:t>𝑘</m:t>
                      </m:r>
                      <m:sSup>
                        <m:sSupPr>
                          <m:ctrlPr>
                            <a:rPr lang="en-US" sz="2800" i="1">
                              <a:latin typeface="Cambria Math" panose="02040503050406030204" pitchFamily="18" charset="0"/>
                            </a:rPr>
                          </m:ctrlPr>
                        </m:sSupPr>
                        <m:e>
                          <m:r>
                            <a:rPr lang="en-US" sz="2800" i="1">
                              <a:latin typeface="Cambria Math" panose="02040503050406030204" pitchFamily="18" charset="0"/>
                            </a:rPr>
                            <m:t>𝑣</m:t>
                          </m:r>
                        </m:e>
                        <m:sup>
                          <m:r>
                            <a:rPr lang="en-US" sz="2800" i="0">
                              <a:latin typeface="Cambria Math" panose="02040503050406030204" pitchFamily="18" charset="0"/>
                            </a:rPr>
                            <m:t>2</m:t>
                          </m:r>
                        </m:sup>
                      </m:sSup>
                    </m:oMath>
                  </m:oMathPara>
                </a14:m>
                <a:endParaRPr lang="en-US" sz="2800" b="0" i="0" u="none" strike="noStrike" kern="1200" cap="none" spc="0" baseline="0" dirty="0">
                  <a:solidFill>
                    <a:srgbClr val="000000"/>
                  </a:solidFill>
                  <a:uFillTx/>
                  <a:latin typeface="Liberation Sans" pitchFamily="18"/>
                </a:endParaRPr>
              </a:p>
            </p:txBody>
          </p:sp>
        </mc:Choice>
        <mc:Fallback>
          <p:sp>
            <p:nvSpPr>
              <p:cNvPr id="4" name="TextBox 3"/>
              <p:cNvSpPr txBox="1">
                <a:spLocks noRot="1" noChangeAspect="1" noMove="1" noResize="1" noEditPoints="1" noAdjustHandles="1" noChangeArrowheads="1" noChangeShapeType="1" noTextEdit="1"/>
              </p:cNvSpPr>
              <p:nvPr/>
            </p:nvSpPr>
            <p:spPr>
              <a:xfrm>
                <a:off x="4558509" y="2698229"/>
                <a:ext cx="2320564" cy="822960"/>
              </a:xfrm>
              <a:prstGeom prst="rect">
                <a:avLst/>
              </a:prstGeom>
              <a:blipFill rotWithShape="0">
                <a:blip r:embed="rId3"/>
                <a:stretch>
                  <a:fillRect r="-5000"/>
                </a:stretch>
              </a:blipFill>
              <a:ln cap="flat">
                <a:noFill/>
              </a:ln>
            </p:spPr>
            <p:txBody>
              <a:bodyPr/>
              <a:lstStyle/>
              <a:p>
                <a:r>
                  <a:rPr lang="en-US">
                    <a:noFill/>
                  </a:rPr>
                  <a:t> </a:t>
                </a:r>
              </a:p>
            </p:txBody>
          </p:sp>
        </mc:Fallback>
      </mc:AlternateContent>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09484" y="273241"/>
            <a:ext cx="10972443" cy="1144801"/>
          </a:xfrm>
        </p:spPr>
        <p:txBody>
          <a:bodyPr/>
          <a:lstStyle/>
          <a:p>
            <a:pPr lvl="0"/>
            <a:r>
              <a:rPr lang="en-US" dirty="0" smtClean="0">
                <a:latin typeface="Arial" pitchFamily="34"/>
              </a:rPr>
              <a:t>Q2: </a:t>
            </a:r>
            <a:r>
              <a:rPr lang="en-US" dirty="0">
                <a:latin typeface="Arial" pitchFamily="34"/>
              </a:rPr>
              <a:t>Forced pendulum</a:t>
            </a:r>
            <a:endParaRPr lang="en-US" dirty="0"/>
          </a:p>
        </p:txBody>
      </p:sp>
      <mc:AlternateContent xmlns:mc="http://schemas.openxmlformats.org/markup-compatibility/2006">
        <mc:Choice xmlns:a14="http://schemas.microsoft.com/office/drawing/2010/main" Requires="a14">
          <p:sp>
            <p:nvSpPr>
              <p:cNvPr id="3" name="Text Placeholder 2"/>
              <p:cNvSpPr txBox="1">
                <a:spLocks noGrp="1"/>
              </p:cNvSpPr>
              <p:nvPr>
                <p:ph type="body" idx="4294967295"/>
              </p:nvPr>
            </p:nvSpPr>
            <p:spPr>
              <a:xfrm>
                <a:off x="182880" y="1645920"/>
                <a:ext cx="11887200" cy="5029200"/>
              </a:xfrm>
            </p:spPr>
            <p:txBody>
              <a:bodyPr/>
              <a:lstStyle/>
              <a:p>
                <a:pPr lvl="0"/>
                <a:r>
                  <a:rPr lang="en-US" sz="2800" dirty="0"/>
                  <a:t>Use </a:t>
                </a:r>
                <a:r>
                  <a:rPr lang="en-US" sz="2800" b="1" dirty="0" err="1" smtClean="0"/>
                  <a:t>Dsolve</a:t>
                </a:r>
                <a:r>
                  <a:rPr lang="en-US" sz="2800" b="1" dirty="0" smtClean="0"/>
                  <a:t>[]</a:t>
                </a:r>
                <a:r>
                  <a:rPr lang="en-US" sz="2800" dirty="0" smtClean="0"/>
                  <a:t> </a:t>
                </a:r>
                <a:r>
                  <a:rPr lang="en-US" sz="2800" dirty="0"/>
                  <a:t>to solve the forced oscillator. Plot on the same graph the analytical solutions of </a:t>
                </a:r>
                <a:r>
                  <a:rPr lang="en-US" sz="2800" i="1" dirty="0">
                    <a:latin typeface="Symbol" pitchFamily="18"/>
                  </a:rPr>
                  <a:t>q</a:t>
                </a:r>
                <a:r>
                  <a:rPr lang="en-US" sz="2800" dirty="0"/>
                  <a:t>(</a:t>
                </a:r>
                <a:r>
                  <a:rPr lang="en-US" sz="2800" i="1" dirty="0"/>
                  <a:t>t</a:t>
                </a:r>
                <a:r>
                  <a:rPr lang="en-US" sz="2800" dirty="0"/>
                  <a:t>) for </a:t>
                </a:r>
                <a:r>
                  <a:rPr lang="en-US" sz="2800" i="1" dirty="0"/>
                  <a:t>t</a:t>
                </a:r>
                <a:r>
                  <a:rPr lang="en-US" sz="2800" dirty="0"/>
                  <a:t> from 0 to 10 T</a:t>
                </a:r>
                <a:r>
                  <a:rPr lang="en-US" sz="2800" i="1" dirty="0"/>
                  <a:t> , </a:t>
                </a:r>
                <a:r>
                  <a:rPr lang="en-US" sz="2800" dirty="0"/>
                  <a:t>where</a:t>
                </a:r>
                <a:r>
                  <a:rPr lang="en-US" sz="2800" i="1" dirty="0"/>
                  <a:t> </a:t>
                </a:r>
                <a:r>
                  <a:rPr lang="en-US" sz="2800" dirty="0"/>
                  <a:t>T= </a:t>
                </a:r>
                <a:r>
                  <a:rPr lang="en-US" sz="2800" dirty="0" smtClean="0"/>
                  <a:t>2</a:t>
                </a:r>
                <a:r>
                  <a:rPr lang="en-US" sz="2800" i="1" dirty="0" smtClean="0">
                    <a:latin typeface="Symbol" pitchFamily="18"/>
                  </a:rPr>
                  <a:t>p </a:t>
                </a:r>
                <a:r>
                  <a:rPr lang="en-US" sz="2800" dirty="0" smtClean="0"/>
                  <a:t>/ </a:t>
                </a:r>
                <a14:m>
                  <m:oMath xmlns:m="http://schemas.openxmlformats.org/officeDocument/2006/math">
                    <m:r>
                      <m:rPr>
                        <m:sty m:val="p"/>
                      </m:rPr>
                      <a:rPr lang="en-US" i="0">
                        <a:latin typeface="Cambria Math" panose="02040503050406030204" pitchFamily="18" charset="0"/>
                      </a:rPr>
                      <m:t>Ω</m:t>
                    </m:r>
                  </m:oMath>
                </a14:m>
                <a:r>
                  <a:rPr lang="en-US" sz="2800" dirty="0"/>
                  <a:t>, </a:t>
                </a:r>
                <a14:m>
                  <m:oMath xmlns:m="http://schemas.openxmlformats.org/officeDocument/2006/math">
                    <m:r>
                      <m:rPr>
                        <m:sty m:val="p"/>
                      </m:rPr>
                      <a:rPr lang="en-US" i="0">
                        <a:latin typeface="Cambria Math" panose="02040503050406030204" pitchFamily="18" charset="0"/>
                      </a:rPr>
                      <m:t>Ω</m:t>
                    </m:r>
                    <m:r>
                      <a:rPr lang="en-US">
                        <a:latin typeface="Cambria Math" panose="02040503050406030204" pitchFamily="18" charset="0"/>
                      </a:rPr>
                      <m:t> </m:t>
                    </m:r>
                  </m:oMath>
                </a14:m>
                <a:r>
                  <a:rPr lang="en-US" sz="2800" dirty="0"/>
                  <a:t>=</a:t>
                </a:r>
                <a14:m>
                  <m:oMath xmlns:m="http://schemas.openxmlformats.org/officeDocument/2006/math">
                    <m:rad>
                      <m:radPr>
                        <m:degHide m:val="on"/>
                        <m:ctrlPr>
                          <a:rPr lang="en-US">
                            <a:latin typeface="Cambria Math" panose="02040503050406030204" pitchFamily="18" charset="0"/>
                          </a:rPr>
                        </m:ctrlPr>
                      </m:radPr>
                      <m:deg/>
                      <m:e>
                        <m:f>
                          <m:fPr>
                            <m:type m:val="lin"/>
                            <m:ctrlPr>
                              <a:rPr lang="en-US">
                                <a:latin typeface="Cambria Math" panose="02040503050406030204" pitchFamily="18" charset="0"/>
                              </a:rPr>
                            </m:ctrlPr>
                          </m:fPr>
                          <m:num>
                            <m:r>
                              <a:rPr lang="en-US" i="1">
                                <a:latin typeface="Cambria Math" panose="02040503050406030204" pitchFamily="18" charset="0"/>
                              </a:rPr>
                              <m:t>𝑔</m:t>
                            </m:r>
                          </m:num>
                          <m:den>
                            <m:r>
                              <a:rPr lang="en-US" i="1">
                                <a:latin typeface="Cambria Math" panose="02040503050406030204" pitchFamily="18" charset="0"/>
                              </a:rPr>
                              <m:t>𝑙</m:t>
                            </m:r>
                          </m:den>
                        </m:f>
                      </m:e>
                    </m:rad>
                  </m:oMath>
                </a14:m>
                <a:r>
                  <a:rPr lang="en-US" sz="2800" dirty="0"/>
                  <a:t>, for </a:t>
                </a:r>
                <a14:m>
                  <m:oMath xmlns:m="http://schemas.openxmlformats.org/officeDocument/2006/math">
                    <m:sSub>
                      <m:sSubPr>
                        <m:ctrlPr>
                          <a:rPr lang="en-US">
                            <a:latin typeface="Cambria Math" panose="02040503050406030204" pitchFamily="18" charset="0"/>
                          </a:rPr>
                        </m:ctrlPr>
                      </m:sSubPr>
                      <m:e>
                        <m:r>
                          <m:rPr>
                            <m:sty m:val="p"/>
                          </m:rPr>
                          <a:rPr lang="en-US" i="0">
                            <a:latin typeface="Cambria Math" panose="02040503050406030204" pitchFamily="18" charset="0"/>
                          </a:rPr>
                          <m:t>Ω</m:t>
                        </m:r>
                      </m:e>
                      <m:sub>
                        <m:r>
                          <m:rPr>
                            <m:sty m:val="p"/>
                          </m:rPr>
                          <a:rPr lang="en-US" i="0">
                            <a:latin typeface="Cambria Math" panose="02040503050406030204" pitchFamily="18" charset="0"/>
                          </a:rPr>
                          <m:t>D</m:t>
                        </m:r>
                      </m:sub>
                    </m:sSub>
                    <m:r>
                      <a:rPr lang="en-US">
                        <a:latin typeface="Cambria Math" panose="02040503050406030204" pitchFamily="18" charset="0"/>
                      </a:rPr>
                      <m:t>=</m:t>
                    </m:r>
                    <m:r>
                      <a:rPr lang="en-US">
                        <a:latin typeface="Cambria Math" panose="02040503050406030204" pitchFamily="18" charset="0"/>
                      </a:rPr>
                      <m:t>0</m:t>
                    </m:r>
                    <m:r>
                      <a:rPr lang="en-US">
                        <a:latin typeface="Cambria Math" panose="02040503050406030204" pitchFamily="18" charset="0"/>
                      </a:rPr>
                      <m:t>.</m:t>
                    </m:r>
                    <m:r>
                      <a:rPr lang="en-US">
                        <a:latin typeface="Cambria Math" panose="02040503050406030204" pitchFamily="18" charset="0"/>
                      </a:rPr>
                      <m:t>01</m:t>
                    </m:r>
                    <m:r>
                      <m:rPr>
                        <m:sty m:val="p"/>
                      </m:rPr>
                      <a:rPr lang="en-US" i="0">
                        <a:latin typeface="Cambria Math" panose="02040503050406030204" pitchFamily="18" charset="0"/>
                      </a:rPr>
                      <m:t>Ω</m:t>
                    </m:r>
                  </m:oMath>
                </a14:m>
                <a:r>
                  <a:rPr lang="en-US" sz="2800" dirty="0">
                    <a:latin typeface="Symbol" pitchFamily="18"/>
                  </a:rPr>
                  <a:t>, </a:t>
                </a:r>
                <a14:m>
                  <m:oMath xmlns:m="http://schemas.openxmlformats.org/officeDocument/2006/math">
                    <m:r>
                      <a:rPr lang="en-US">
                        <a:latin typeface="Cambria Math" panose="02040503050406030204" pitchFamily="18" charset="0"/>
                      </a:rPr>
                      <m:t>0</m:t>
                    </m:r>
                    <m:r>
                      <a:rPr lang="en-US">
                        <a:latin typeface="Cambria Math" panose="02040503050406030204" pitchFamily="18" charset="0"/>
                      </a:rPr>
                      <m:t>.</m:t>
                    </m:r>
                    <m:r>
                      <a:rPr lang="en-US">
                        <a:latin typeface="Cambria Math" panose="02040503050406030204" pitchFamily="18" charset="0"/>
                      </a:rPr>
                      <m:t>5</m:t>
                    </m:r>
                    <m:r>
                      <m:rPr>
                        <m:sty m:val="p"/>
                      </m:rPr>
                      <a:rPr lang="en-US" i="0">
                        <a:latin typeface="Cambria Math" panose="02040503050406030204" pitchFamily="18" charset="0"/>
                      </a:rPr>
                      <m:t>Ω</m:t>
                    </m:r>
                  </m:oMath>
                </a14:m>
                <a:r>
                  <a:rPr lang="en-US" sz="2800" dirty="0">
                    <a:latin typeface="Symbol" pitchFamily="18"/>
                  </a:rPr>
                  <a:t>, </a:t>
                </a:r>
                <a14:m>
                  <m:oMath xmlns:m="http://schemas.openxmlformats.org/officeDocument/2006/math">
                    <m:r>
                      <a:rPr lang="en-US">
                        <a:latin typeface="Cambria Math" panose="02040503050406030204" pitchFamily="18" charset="0"/>
                      </a:rPr>
                      <m:t>1</m:t>
                    </m:r>
                    <m:r>
                      <a:rPr lang="en-US">
                        <a:latin typeface="Cambria Math" panose="02040503050406030204" pitchFamily="18" charset="0"/>
                      </a:rPr>
                      <m:t>.</m:t>
                    </m:r>
                    <m:r>
                      <a:rPr lang="en-US">
                        <a:latin typeface="Cambria Math" panose="02040503050406030204" pitchFamily="18" charset="0"/>
                      </a:rPr>
                      <m:t>0</m:t>
                    </m:r>
                    <m:r>
                      <m:rPr>
                        <m:sty m:val="p"/>
                      </m:rPr>
                      <a:rPr lang="en-US" i="0">
                        <a:latin typeface="Cambria Math" panose="02040503050406030204" pitchFamily="18" charset="0"/>
                      </a:rPr>
                      <m:t>Ω</m:t>
                    </m:r>
                  </m:oMath>
                </a14:m>
                <a:r>
                  <a:rPr lang="en-US" sz="2800" dirty="0">
                    <a:latin typeface="Symbol" pitchFamily="18"/>
                  </a:rPr>
                  <a:t>, </a:t>
                </a:r>
                <a14:m>
                  <m:oMath xmlns:m="http://schemas.openxmlformats.org/officeDocument/2006/math">
                    <m:r>
                      <a:rPr lang="en-US">
                        <a:latin typeface="Cambria Math" panose="02040503050406030204" pitchFamily="18" charset="0"/>
                      </a:rPr>
                      <m:t>1</m:t>
                    </m:r>
                    <m:r>
                      <a:rPr lang="en-US">
                        <a:latin typeface="Cambria Math" panose="02040503050406030204" pitchFamily="18" charset="0"/>
                      </a:rPr>
                      <m:t>.</m:t>
                    </m:r>
                    <m:r>
                      <a:rPr lang="en-US">
                        <a:latin typeface="Cambria Math" panose="02040503050406030204" pitchFamily="18" charset="0"/>
                      </a:rPr>
                      <m:t>5</m:t>
                    </m:r>
                    <m:r>
                      <m:rPr>
                        <m:sty m:val="p"/>
                      </m:rPr>
                      <a:rPr lang="en-US" i="0">
                        <a:latin typeface="Cambria Math" panose="02040503050406030204" pitchFamily="18" charset="0"/>
                      </a:rPr>
                      <m:t>Ω</m:t>
                    </m:r>
                  </m:oMath>
                </a14:m>
                <a:r>
                  <a:rPr lang="en-US" sz="2800" dirty="0">
                    <a:latin typeface="Symbol" pitchFamily="18"/>
                  </a:rPr>
                  <a:t>, </a:t>
                </a:r>
                <a14:m>
                  <m:oMath xmlns:m="http://schemas.openxmlformats.org/officeDocument/2006/math">
                    <m:r>
                      <a:rPr lang="en-US">
                        <a:latin typeface="Cambria Math" panose="02040503050406030204" pitchFamily="18" charset="0"/>
                      </a:rPr>
                      <m:t>4</m:t>
                    </m:r>
                    <m:r>
                      <m:rPr>
                        <m:sty m:val="p"/>
                      </m:rPr>
                      <a:rPr lang="en-US" i="0">
                        <a:latin typeface="Cambria Math" panose="02040503050406030204" pitchFamily="18" charset="0"/>
                      </a:rPr>
                      <m:t>Ω</m:t>
                    </m:r>
                  </m:oMath>
                </a14:m>
                <a:r>
                  <a:rPr lang="en-US" sz="2800" dirty="0">
                    <a:latin typeface="Symbol" pitchFamily="18"/>
                  </a:rPr>
                  <a:t>. </a:t>
                </a:r>
                <a14:m>
                  <m:oMath xmlns:m="http://schemas.openxmlformats.org/officeDocument/2006/math">
                    <m:r>
                      <m:rPr>
                        <m:sty m:val="p"/>
                      </m:rPr>
                      <a:rPr lang="en-US">
                        <a:latin typeface="Cambria Math" panose="02040503050406030204" pitchFamily="18" charset="0"/>
                      </a:rPr>
                      <m:t>Assume</m:t>
                    </m:r>
                    <m:r>
                      <a:rPr lang="en-US">
                        <a:latin typeface="Cambria Math" panose="02040503050406030204" pitchFamily="18" charset="0"/>
                      </a:rPr>
                      <m:t> </m:t>
                    </m:r>
                    <m:r>
                      <m:rPr>
                        <m:sty m:val="p"/>
                      </m:rPr>
                      <a:rPr lang="en-US">
                        <a:latin typeface="Cambria Math" panose="02040503050406030204" pitchFamily="18" charset="0"/>
                      </a:rPr>
                      <m:t>the</m:t>
                    </m:r>
                    <m:r>
                      <a:rPr lang="en-US">
                        <a:latin typeface="Cambria Math" panose="02040503050406030204" pitchFamily="18" charset="0"/>
                      </a:rPr>
                      <m:t> </m:t>
                    </m:r>
                    <m:r>
                      <m:rPr>
                        <m:sty m:val="p"/>
                      </m:rPr>
                      <a:rPr lang="en-US">
                        <a:latin typeface="Cambria Math" panose="02040503050406030204" pitchFamily="18" charset="0"/>
                      </a:rPr>
                      <m:t>boundary</m:t>
                    </m:r>
                    <m:r>
                      <a:rPr lang="en-US">
                        <a:latin typeface="Cambria Math" panose="02040503050406030204" pitchFamily="18" charset="0"/>
                      </a:rPr>
                      <m:t> </m:t>
                    </m:r>
                    <m:r>
                      <m:rPr>
                        <m:sty m:val="p"/>
                      </m:rPr>
                      <a:rPr lang="en-US">
                        <a:latin typeface="Cambria Math" panose="02040503050406030204" pitchFamily="18" charset="0"/>
                      </a:rPr>
                      <m:t>conditions</m:t>
                    </m:r>
                    <m:r>
                      <a:rPr lang="en-US">
                        <a:latin typeface="Cambria Math" panose="02040503050406030204" pitchFamily="18" charset="0"/>
                      </a:rPr>
                      <m:t> </m:t>
                    </m:r>
                  </m:oMath>
                </a14:m>
                <a:r>
                  <a:rPr lang="en-US" sz="2800" i="1" dirty="0">
                    <a:latin typeface="Symbol" pitchFamily="18"/>
                  </a:rPr>
                  <a:t>q</a:t>
                </a:r>
                <a:r>
                  <a:rPr lang="en-US" sz="2800" dirty="0"/>
                  <a:t>(</a:t>
                </a:r>
                <a:r>
                  <a:rPr lang="en-US" sz="2800" i="1" dirty="0"/>
                  <a:t>t=0</a:t>
                </a:r>
                <a:r>
                  <a:rPr lang="en-US" sz="2800" dirty="0"/>
                  <a:t>)=0; </a:t>
                </a:r>
                <a:r>
                  <a:rPr lang="en-US" sz="2800" dirty="0" err="1"/>
                  <a:t>d</a:t>
                </a:r>
                <a:r>
                  <a:rPr lang="en-US" sz="2800" i="1" dirty="0" err="1">
                    <a:latin typeface="Symbol" pitchFamily="18"/>
                  </a:rPr>
                  <a:t>q</a:t>
                </a:r>
                <a:r>
                  <a:rPr lang="en-US" sz="2800" dirty="0"/>
                  <a:t>/</a:t>
                </a:r>
                <a:r>
                  <a:rPr lang="en-US" sz="2800" dirty="0" err="1"/>
                  <a:t>d</a:t>
                </a:r>
                <a:r>
                  <a:rPr lang="en-US" sz="2800" i="1" dirty="0" err="1"/>
                  <a:t>t</a:t>
                </a:r>
                <a:r>
                  <a:rPr lang="en-US" sz="2800" dirty="0"/>
                  <a:t>(</a:t>
                </a:r>
                <a:r>
                  <a:rPr lang="en-US" sz="2800" i="1" dirty="0"/>
                  <a:t>t=0</a:t>
                </a:r>
                <a:r>
                  <a:rPr lang="en-US" sz="2800" dirty="0"/>
                  <a:t>)=0; </a:t>
                </a:r>
                <a:r>
                  <a:rPr lang="en-US" sz="2800" i="1" dirty="0"/>
                  <a:t>m=l=F</a:t>
                </a:r>
                <a:r>
                  <a:rPr lang="en-US" sz="2800" i="1" baseline="-25000" dirty="0"/>
                  <a:t>D</a:t>
                </a:r>
                <a:r>
                  <a:rPr lang="en-US" sz="2800" i="1" dirty="0"/>
                  <a:t>=</a:t>
                </a:r>
                <a:r>
                  <a:rPr lang="en-US" sz="2800" dirty="0"/>
                  <a:t>1; </a:t>
                </a:r>
                <a:r>
                  <a:rPr lang="en-US" sz="2800" i="1" dirty="0"/>
                  <a:t>q</a:t>
                </a:r>
                <a:r>
                  <a:rPr lang="en-US" sz="2800" dirty="0"/>
                  <a:t>=0. </a:t>
                </a:r>
              </a:p>
            </p:txBody>
          </p:sp>
        </mc:Choice>
        <mc:Fallback>
          <p:sp>
            <p:nvSpPr>
              <p:cNvPr id="3" name="Text Placeholder 2"/>
              <p:cNvSpPr txBox="1">
                <a:spLocks noGrp="1" noRot="1" noChangeAspect="1" noMove="1" noResize="1" noEditPoints="1" noAdjustHandles="1" noChangeArrowheads="1" noChangeShapeType="1" noTextEdit="1"/>
              </p:cNvSpPr>
              <p:nvPr>
                <p:ph type="body" idx="4294967295"/>
              </p:nvPr>
            </p:nvSpPr>
            <p:spPr>
              <a:xfrm>
                <a:off x="182880" y="1645920"/>
                <a:ext cx="11887200" cy="5029200"/>
              </a:xfrm>
              <a:blipFill rotWithShape="0">
                <a:blip r:embed="rId4"/>
                <a:stretch>
                  <a:fillRect l="-1795" t="-2182" r="-2103"/>
                </a:stretch>
              </a:blipFill>
            </p:spPr>
            <p:txBody>
              <a:bodyPr/>
              <a:lstStyle/>
              <a:p>
                <a:r>
                  <a:rPr lang="en-US">
                    <a:noFill/>
                  </a:rPr>
                  <a:t> </a:t>
                </a:r>
              </a:p>
            </p:txBody>
          </p:sp>
        </mc:Fallback>
      </mc:AlternateContent>
      <p:graphicFrame>
        <p:nvGraphicFramePr>
          <p:cNvPr id="4" name="Object 31"/>
          <p:cNvGraphicFramePr/>
          <p:nvPr/>
        </p:nvGraphicFramePr>
        <p:xfrm>
          <a:off x="3476466" y="3894941"/>
          <a:ext cx="4557717" cy="936629"/>
        </p:xfrm>
        <a:graphic>
          <a:graphicData uri="http://schemas.openxmlformats.org/presentationml/2006/ole">
            <mc:AlternateContent xmlns:mc="http://schemas.openxmlformats.org/markup-compatibility/2006">
              <mc:Choice xmlns:v="urn:schemas-microsoft-com:vml" Requires="v">
                <p:oleObj spid="_x0000_s1040" r:id="rId5" imgW="41476474" imgH="8522563" progId="">
                  <p:embed/>
                </p:oleObj>
              </mc:Choice>
              <mc:Fallback>
                <p:oleObj r:id="rId5" imgW="41476474" imgH="8522563" progId="">
                  <p:embed/>
                  <p:pic>
                    <p:nvPicPr>
                      <p:cNvPr id="0" name=""/>
                      <p:cNvPicPr/>
                      <p:nvPr/>
                    </p:nvPicPr>
                    <p:blipFill>
                      <a:blip r:embed="rId6"/>
                      <a:stretch>
                        <a:fillRect/>
                      </a:stretch>
                    </p:blipFill>
                    <p:spPr>
                      <a:xfrm>
                        <a:off x="3476466" y="3894941"/>
                        <a:ext cx="4557717" cy="936629"/>
                      </a:xfrm>
                      <a:prstGeom prst="rect">
                        <a:avLst/>
                      </a:prstGeom>
                      <a:noFill/>
                      <a:ln cap="flat">
                        <a:noFill/>
                      </a:ln>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09484" y="273241"/>
            <a:ext cx="10972443" cy="1144801"/>
          </a:xfrm>
        </p:spPr>
        <p:txBody>
          <a:bodyPr/>
          <a:lstStyle/>
          <a:p>
            <a:pPr lvl="0"/>
            <a:r>
              <a:rPr lang="en-US" dirty="0" smtClean="0">
                <a:latin typeface="Arial" pitchFamily="34"/>
              </a:rPr>
              <a:t>Q3: </a:t>
            </a:r>
            <a:r>
              <a:rPr lang="en-US" dirty="0">
                <a:latin typeface="Arial" pitchFamily="34"/>
              </a:rPr>
              <a:t>Forced pendulum, again</a:t>
            </a:r>
            <a:endParaRPr lang="en-US" dirty="0"/>
          </a:p>
        </p:txBody>
      </p:sp>
      <mc:AlternateContent xmlns:mc="http://schemas.openxmlformats.org/markup-compatibility/2006">
        <mc:Choice xmlns:a14="http://schemas.microsoft.com/office/drawing/2010/main" Requires="a14">
          <p:sp>
            <p:nvSpPr>
              <p:cNvPr id="3" name="Text Placeholder 2"/>
              <p:cNvSpPr txBox="1">
                <a:spLocks noGrp="1"/>
              </p:cNvSpPr>
              <p:nvPr>
                <p:ph type="body" idx="4294967295"/>
              </p:nvPr>
            </p:nvSpPr>
            <p:spPr>
              <a:xfrm>
                <a:off x="182880" y="1645920"/>
                <a:ext cx="11887200" cy="5029200"/>
              </a:xfrm>
            </p:spPr>
            <p:txBody>
              <a:bodyPr/>
              <a:lstStyle/>
              <a:p>
                <a:pPr lvl="0"/>
                <a:r>
                  <a:rPr lang="en-US" sz="2800" dirty="0"/>
                  <a:t>Use </a:t>
                </a:r>
                <a:r>
                  <a:rPr lang="en-US" sz="2800" b="1" dirty="0" err="1" smtClean="0"/>
                  <a:t>Dsolve</a:t>
                </a:r>
                <a:r>
                  <a:rPr lang="en-US" sz="2800" b="1" dirty="0" smtClean="0"/>
                  <a:t>[]</a:t>
                </a:r>
                <a:r>
                  <a:rPr lang="en-US" sz="2800" dirty="0" smtClean="0"/>
                  <a:t> </a:t>
                </a:r>
                <a:r>
                  <a:rPr lang="en-US" sz="2800" dirty="0"/>
                  <a:t>to solve the forced oscillator. Plot on the same graph the analytical solutions of </a:t>
                </a:r>
                <a:r>
                  <a:rPr lang="en-US" sz="2800" i="1" dirty="0">
                    <a:latin typeface="Symbol" pitchFamily="18"/>
                  </a:rPr>
                  <a:t>q</a:t>
                </a:r>
                <a:r>
                  <a:rPr lang="en-US" sz="2800" dirty="0"/>
                  <a:t>(</a:t>
                </a:r>
                <a:r>
                  <a:rPr lang="en-US" sz="2800" i="1" dirty="0"/>
                  <a:t>t</a:t>
                </a:r>
                <a:r>
                  <a:rPr lang="en-US" sz="2800" dirty="0"/>
                  <a:t>) for </a:t>
                </a:r>
                <a:r>
                  <a:rPr lang="en-US" sz="2800" i="1" dirty="0"/>
                  <a:t>t</a:t>
                </a:r>
                <a:r>
                  <a:rPr lang="en-US" sz="2800" dirty="0"/>
                  <a:t> from 0 to 10 </a:t>
                </a:r>
                <a:r>
                  <a:rPr lang="en-US" sz="2800" i="1" dirty="0"/>
                  <a:t>T , </a:t>
                </a:r>
                <a:r>
                  <a:rPr lang="en-US" sz="2800" dirty="0"/>
                  <a:t>where</a:t>
                </a:r>
                <a:r>
                  <a:rPr lang="en-US" sz="2800" i="1" dirty="0"/>
                  <a:t> T</a:t>
                </a:r>
                <a:r>
                  <a:rPr lang="en-US" sz="2800" dirty="0"/>
                  <a:t>= 2</a:t>
                </a:r>
                <a:r>
                  <a:rPr lang="en-US" sz="2800" i="1" dirty="0">
                    <a:latin typeface="Symbol" pitchFamily="18"/>
                  </a:rPr>
                  <a:t>p</a:t>
                </a:r>
                <a:r>
                  <a:rPr lang="en-US" sz="2800" dirty="0"/>
                  <a:t>/</a:t>
                </a:r>
                <a14:m>
                  <m:oMath xmlns:m="http://schemas.openxmlformats.org/officeDocument/2006/math">
                    <m:r>
                      <m:rPr>
                        <m:sty m:val="p"/>
                      </m:rPr>
                      <a:rPr lang="en-US" i="0">
                        <a:latin typeface="Cambria Math" panose="02040503050406030204" pitchFamily="18" charset="0"/>
                      </a:rPr>
                      <m:t>Ω</m:t>
                    </m:r>
                  </m:oMath>
                </a14:m>
                <a:r>
                  <a:rPr lang="en-US" sz="2800" dirty="0"/>
                  <a:t>, </a:t>
                </a:r>
                <a14:m>
                  <m:oMath xmlns:m="http://schemas.openxmlformats.org/officeDocument/2006/math">
                    <m:r>
                      <m:rPr>
                        <m:sty m:val="p"/>
                      </m:rPr>
                      <a:rPr lang="en-US" i="0">
                        <a:latin typeface="Cambria Math" panose="02040503050406030204" pitchFamily="18" charset="0"/>
                      </a:rPr>
                      <m:t>Ω</m:t>
                    </m:r>
                    <m:r>
                      <a:rPr lang="en-US">
                        <a:latin typeface="Cambria Math" panose="02040503050406030204" pitchFamily="18" charset="0"/>
                      </a:rPr>
                      <m:t> </m:t>
                    </m:r>
                  </m:oMath>
                </a14:m>
                <a:r>
                  <a:rPr lang="en-US" sz="2800" dirty="0"/>
                  <a:t>=</a:t>
                </a:r>
                <a14:m>
                  <m:oMath xmlns:m="http://schemas.openxmlformats.org/officeDocument/2006/math">
                    <m:rad>
                      <m:radPr>
                        <m:degHide m:val="on"/>
                        <m:ctrlPr>
                          <a:rPr lang="en-US">
                            <a:latin typeface="Cambria Math" panose="02040503050406030204" pitchFamily="18" charset="0"/>
                          </a:rPr>
                        </m:ctrlPr>
                      </m:radPr>
                      <m:deg/>
                      <m:e>
                        <m:f>
                          <m:fPr>
                            <m:type m:val="lin"/>
                            <m:ctrlPr>
                              <a:rPr lang="en-US">
                                <a:latin typeface="Cambria Math" panose="02040503050406030204" pitchFamily="18" charset="0"/>
                              </a:rPr>
                            </m:ctrlPr>
                          </m:fPr>
                          <m:num>
                            <m:r>
                              <a:rPr lang="en-US" i="1">
                                <a:latin typeface="Cambria Math" panose="02040503050406030204" pitchFamily="18" charset="0"/>
                              </a:rPr>
                              <m:t>𝑔</m:t>
                            </m:r>
                          </m:num>
                          <m:den>
                            <m:r>
                              <a:rPr lang="en-US" i="1">
                                <a:latin typeface="Cambria Math" panose="02040503050406030204" pitchFamily="18" charset="0"/>
                              </a:rPr>
                              <m:t>𝑙</m:t>
                            </m:r>
                          </m:den>
                        </m:f>
                      </m:e>
                    </m:rad>
                  </m:oMath>
                </a14:m>
                <a:r>
                  <a:rPr lang="en-US" sz="2800" dirty="0"/>
                  <a:t>, for </a:t>
                </a:r>
                <a14:m>
                  <m:oMath xmlns:m="http://schemas.openxmlformats.org/officeDocument/2006/math">
                    <m:sSub>
                      <m:sSubPr>
                        <m:ctrlPr>
                          <a:rPr lang="en-US">
                            <a:latin typeface="Cambria Math" panose="02040503050406030204" pitchFamily="18" charset="0"/>
                          </a:rPr>
                        </m:ctrlPr>
                      </m:sSubPr>
                      <m:e>
                        <m:r>
                          <m:rPr>
                            <m:sty m:val="p"/>
                          </m:rPr>
                          <a:rPr lang="en-US" i="0">
                            <a:latin typeface="Cambria Math" panose="02040503050406030204" pitchFamily="18" charset="0"/>
                          </a:rPr>
                          <m:t>Ω</m:t>
                        </m:r>
                      </m:e>
                      <m:sub>
                        <m:r>
                          <m:rPr>
                            <m:sty m:val="p"/>
                          </m:rPr>
                          <a:rPr lang="en-US" i="0">
                            <a:latin typeface="Cambria Math" panose="02040503050406030204" pitchFamily="18" charset="0"/>
                          </a:rPr>
                          <m:t>D</m:t>
                        </m:r>
                      </m:sub>
                    </m:sSub>
                    <m:r>
                      <a:rPr lang="en-US">
                        <a:latin typeface="Cambria Math" panose="02040503050406030204" pitchFamily="18" charset="0"/>
                      </a:rPr>
                      <m:t>=</m:t>
                    </m:r>
                    <m:r>
                      <a:rPr lang="en-US">
                        <a:latin typeface="Cambria Math" panose="02040503050406030204" pitchFamily="18" charset="0"/>
                      </a:rPr>
                      <m:t>1</m:t>
                    </m:r>
                    <m:r>
                      <a:rPr lang="en-US">
                        <a:latin typeface="Cambria Math" panose="02040503050406030204" pitchFamily="18" charset="0"/>
                      </a:rPr>
                      <m:t>.</m:t>
                    </m:r>
                    <m:r>
                      <a:rPr lang="en-US">
                        <a:latin typeface="Cambria Math" panose="02040503050406030204" pitchFamily="18" charset="0"/>
                      </a:rPr>
                      <m:t>0</m:t>
                    </m:r>
                    <m:r>
                      <m:rPr>
                        <m:sty m:val="p"/>
                      </m:rPr>
                      <a:rPr lang="en-US" i="0">
                        <a:latin typeface="Cambria Math" panose="02040503050406030204" pitchFamily="18" charset="0"/>
                      </a:rPr>
                      <m:t>Ω</m:t>
                    </m:r>
                  </m:oMath>
                </a14:m>
                <a:r>
                  <a:rPr lang="en-US" sz="2800" dirty="0">
                    <a:latin typeface="Symbol" pitchFamily="18"/>
                  </a:rPr>
                  <a:t>, </a:t>
                </a:r>
                <a:r>
                  <a:rPr lang="en-US" sz="2800" i="1" dirty="0"/>
                  <a:t>q</a:t>
                </a:r>
                <a:r>
                  <a:rPr lang="en-US" sz="2800" dirty="0"/>
                  <a:t>=0.01,</a:t>
                </a:r>
                <a:r>
                  <a:rPr lang="en-US" sz="2800" i="1" dirty="0"/>
                  <a:t> </a:t>
                </a:r>
                <a:r>
                  <a:rPr lang="en-US" sz="2800" dirty="0"/>
                  <a:t>0.1, 1.0.</a:t>
                </a:r>
                <a:r>
                  <a:rPr lang="en-US" sz="2800" dirty="0">
                    <a:latin typeface="Symbol" pitchFamily="18"/>
                  </a:rPr>
                  <a:t> </a:t>
                </a:r>
                <a14:m>
                  <m:oMath xmlns:m="http://schemas.openxmlformats.org/officeDocument/2006/math">
                    <m:r>
                      <m:rPr>
                        <m:sty m:val="p"/>
                      </m:rPr>
                      <a:rPr lang="en-US">
                        <a:latin typeface="Cambria Math" panose="02040503050406030204" pitchFamily="18" charset="0"/>
                      </a:rPr>
                      <m:t>Assume</m:t>
                    </m:r>
                    <m:r>
                      <a:rPr lang="en-US">
                        <a:latin typeface="Cambria Math" panose="02040503050406030204" pitchFamily="18" charset="0"/>
                      </a:rPr>
                      <m:t> </m:t>
                    </m:r>
                    <m:r>
                      <m:rPr>
                        <m:sty m:val="p"/>
                      </m:rPr>
                      <a:rPr lang="en-US">
                        <a:latin typeface="Cambria Math" panose="02040503050406030204" pitchFamily="18" charset="0"/>
                      </a:rPr>
                      <m:t>the</m:t>
                    </m:r>
                    <m:r>
                      <a:rPr lang="en-US">
                        <a:latin typeface="Cambria Math" panose="02040503050406030204" pitchFamily="18" charset="0"/>
                      </a:rPr>
                      <m:t> </m:t>
                    </m:r>
                    <m:r>
                      <m:rPr>
                        <m:sty m:val="p"/>
                      </m:rPr>
                      <a:rPr lang="en-US">
                        <a:latin typeface="Cambria Math" panose="02040503050406030204" pitchFamily="18" charset="0"/>
                      </a:rPr>
                      <m:t>boundary</m:t>
                    </m:r>
                    <m:r>
                      <a:rPr lang="en-US">
                        <a:latin typeface="Cambria Math" panose="02040503050406030204" pitchFamily="18" charset="0"/>
                      </a:rPr>
                      <m:t> </m:t>
                    </m:r>
                    <m:r>
                      <m:rPr>
                        <m:sty m:val="p"/>
                      </m:rPr>
                      <a:rPr lang="en-US">
                        <a:latin typeface="Cambria Math" panose="02040503050406030204" pitchFamily="18" charset="0"/>
                      </a:rPr>
                      <m:t>conditions</m:t>
                    </m:r>
                    <m:r>
                      <a:rPr lang="en-US">
                        <a:latin typeface="Cambria Math" panose="02040503050406030204" pitchFamily="18" charset="0"/>
                      </a:rPr>
                      <m:t> </m:t>
                    </m:r>
                  </m:oMath>
                </a14:m>
                <a:r>
                  <a:rPr lang="en-US" sz="2800" i="1" dirty="0">
                    <a:latin typeface="Symbol" pitchFamily="18"/>
                  </a:rPr>
                  <a:t>q</a:t>
                </a:r>
                <a:r>
                  <a:rPr lang="en-US" sz="2800" dirty="0"/>
                  <a:t>(</a:t>
                </a:r>
                <a:r>
                  <a:rPr lang="en-US" sz="2800" i="1" dirty="0"/>
                  <a:t>t=0</a:t>
                </a:r>
                <a:r>
                  <a:rPr lang="en-US" sz="2800" dirty="0"/>
                  <a:t>)=0; </a:t>
                </a:r>
                <a:r>
                  <a:rPr lang="en-US" sz="2800" dirty="0" err="1"/>
                  <a:t>d</a:t>
                </a:r>
                <a:r>
                  <a:rPr lang="en-US" sz="2800" i="1" dirty="0" err="1">
                    <a:latin typeface="Symbol" pitchFamily="18"/>
                  </a:rPr>
                  <a:t>q</a:t>
                </a:r>
                <a:r>
                  <a:rPr lang="en-US" sz="2800" dirty="0"/>
                  <a:t>/</a:t>
                </a:r>
                <a:r>
                  <a:rPr lang="en-US" sz="2800" dirty="0" err="1"/>
                  <a:t>d</a:t>
                </a:r>
                <a:r>
                  <a:rPr lang="en-US" sz="2800" i="1" dirty="0" err="1"/>
                  <a:t>t</a:t>
                </a:r>
                <a:r>
                  <a:rPr lang="en-US" sz="2800" dirty="0"/>
                  <a:t>(</a:t>
                </a:r>
                <a:r>
                  <a:rPr lang="en-US" sz="2800" i="1" dirty="0"/>
                  <a:t>t=0</a:t>
                </a:r>
                <a:r>
                  <a:rPr lang="en-US" sz="2800" dirty="0"/>
                  <a:t>)=0; </a:t>
                </a:r>
                <a:r>
                  <a:rPr lang="en-US" sz="2800" i="1" dirty="0"/>
                  <a:t>m=l=F</a:t>
                </a:r>
                <a:r>
                  <a:rPr lang="en-US" sz="2800" i="1" baseline="-25000" dirty="0"/>
                  <a:t>D</a:t>
                </a:r>
                <a:r>
                  <a:rPr lang="en-US" sz="2800" i="1" dirty="0"/>
                  <a:t>=</a:t>
                </a:r>
                <a:r>
                  <a:rPr lang="en-US" sz="2800" dirty="0"/>
                  <a:t>1; </a:t>
                </a:r>
              </a:p>
            </p:txBody>
          </p:sp>
        </mc:Choice>
        <mc:Fallback>
          <p:sp>
            <p:nvSpPr>
              <p:cNvPr id="3" name="Text Placeholder 2"/>
              <p:cNvSpPr txBox="1">
                <a:spLocks noGrp="1" noRot="1" noChangeAspect="1" noMove="1" noResize="1" noEditPoints="1" noAdjustHandles="1" noChangeArrowheads="1" noChangeShapeType="1" noTextEdit="1"/>
              </p:cNvSpPr>
              <p:nvPr>
                <p:ph type="body" idx="4294967295"/>
              </p:nvPr>
            </p:nvSpPr>
            <p:spPr>
              <a:xfrm>
                <a:off x="182880" y="1645920"/>
                <a:ext cx="11887200" cy="5029200"/>
              </a:xfrm>
              <a:blipFill rotWithShape="0">
                <a:blip r:embed="rId4"/>
                <a:stretch>
                  <a:fillRect l="-1795" t="-2182" r="-2308"/>
                </a:stretch>
              </a:blipFill>
            </p:spPr>
            <p:txBody>
              <a:bodyPr/>
              <a:lstStyle/>
              <a:p>
                <a:r>
                  <a:rPr lang="en-US">
                    <a:noFill/>
                  </a:rPr>
                  <a:t> </a:t>
                </a:r>
              </a:p>
            </p:txBody>
          </p:sp>
        </mc:Fallback>
      </mc:AlternateContent>
      <p:graphicFrame>
        <p:nvGraphicFramePr>
          <p:cNvPr id="4" name="Object 31"/>
          <p:cNvGraphicFramePr/>
          <p:nvPr/>
        </p:nvGraphicFramePr>
        <p:xfrm>
          <a:off x="3476466" y="3894941"/>
          <a:ext cx="4557717" cy="936629"/>
        </p:xfrm>
        <a:graphic>
          <a:graphicData uri="http://schemas.openxmlformats.org/presentationml/2006/ole">
            <mc:AlternateContent xmlns:mc="http://schemas.openxmlformats.org/markup-compatibility/2006">
              <mc:Choice xmlns:v="urn:schemas-microsoft-com:vml" Requires="v">
                <p:oleObj spid="_x0000_s2062" r:id="rId5" imgW="41476474" imgH="8522563" progId="">
                  <p:embed/>
                </p:oleObj>
              </mc:Choice>
              <mc:Fallback>
                <p:oleObj r:id="rId5" imgW="41476474" imgH="8522563" progId="">
                  <p:embed/>
                  <p:pic>
                    <p:nvPicPr>
                      <p:cNvPr id="0" name=""/>
                      <p:cNvPicPr/>
                      <p:nvPr/>
                    </p:nvPicPr>
                    <p:blipFill>
                      <a:blip r:embed="rId6"/>
                      <a:stretch>
                        <a:fillRect/>
                      </a:stretch>
                    </p:blipFill>
                    <p:spPr>
                      <a:xfrm>
                        <a:off x="3476466" y="3894941"/>
                        <a:ext cx="4557717" cy="936629"/>
                      </a:xfrm>
                      <a:prstGeom prst="rect">
                        <a:avLst/>
                      </a:prstGeom>
                      <a:noFill/>
                      <a:ln cap="flat">
                        <a:noFill/>
                      </a:ln>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09484" y="273241"/>
            <a:ext cx="10972443" cy="1144801"/>
          </a:xfrm>
        </p:spPr>
        <p:txBody>
          <a:bodyPr/>
          <a:lstStyle/>
          <a:p>
            <a:pPr lvl="0"/>
            <a:r>
              <a:rPr lang="en-US" dirty="0" smtClean="0">
                <a:latin typeface="Arial" pitchFamily="34"/>
              </a:rPr>
              <a:t>Q4: </a:t>
            </a:r>
            <a:r>
              <a:rPr lang="en-US" dirty="0">
                <a:latin typeface="Arial" pitchFamily="34"/>
              </a:rPr>
              <a:t>Forced pendulum, using </a:t>
            </a:r>
            <a:r>
              <a:rPr lang="en-US" b="1" dirty="0" err="1">
                <a:latin typeface="Arial" pitchFamily="34"/>
              </a:rPr>
              <a:t>NDSolve</a:t>
            </a:r>
            <a:endParaRPr lang="en-US" b="1" dirty="0"/>
          </a:p>
        </p:txBody>
      </p:sp>
      <p:sp>
        <p:nvSpPr>
          <p:cNvPr id="3" name="Text Placeholder 2"/>
          <p:cNvSpPr txBox="1">
            <a:spLocks noGrp="1"/>
          </p:cNvSpPr>
          <p:nvPr>
            <p:ph type="body" idx="4294967295"/>
          </p:nvPr>
        </p:nvSpPr>
        <p:spPr>
          <a:xfrm>
            <a:off x="2001886" y="2458382"/>
            <a:ext cx="7277023" cy="509668"/>
          </a:xfrm>
        </p:spPr>
        <p:txBody>
          <a:bodyPr/>
          <a:lstStyle/>
          <a:p>
            <a:pPr lvl="0"/>
            <a:r>
              <a:rPr lang="en-US" sz="2800" dirty="0"/>
              <a:t>Repeat </a:t>
            </a:r>
            <a:r>
              <a:rPr lang="en-US" sz="2800" dirty="0" smtClean="0"/>
              <a:t>Q3, </a:t>
            </a:r>
            <a:r>
              <a:rPr lang="en-US" sz="2800" dirty="0"/>
              <a:t>but use </a:t>
            </a:r>
            <a:r>
              <a:rPr lang="en-US" sz="2800" b="1" dirty="0" err="1" smtClean="0"/>
              <a:t>NDSolve</a:t>
            </a:r>
            <a:r>
              <a:rPr lang="en-US" sz="2800" b="1" dirty="0" smtClean="0"/>
              <a:t>[] </a:t>
            </a:r>
            <a:r>
              <a:rPr lang="en-US" sz="2800" dirty="0"/>
              <a:t>(instead of </a:t>
            </a:r>
            <a:r>
              <a:rPr lang="en-US" sz="2800" b="1" dirty="0" err="1" smtClean="0"/>
              <a:t>Dsolve</a:t>
            </a:r>
            <a:r>
              <a:rPr lang="en-US" sz="2800" b="1" dirty="0" smtClean="0"/>
              <a:t>[]</a:t>
            </a:r>
            <a:r>
              <a:rPr lang="en-US" sz="2800" dirty="0" smtClean="0"/>
              <a:t>).</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Blank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efault 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efault 7">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215</Words>
  <Application>Microsoft Office PowerPoint</Application>
  <PresentationFormat>Widescreen</PresentationFormat>
  <Paragraphs>19</Paragraphs>
  <Slides>5</Slides>
  <Notes>4</Notes>
  <HiddenSlides>0</HiddenSlides>
  <MMClips>0</MMClips>
  <ScaleCrop>false</ScaleCrop>
  <HeadingPairs>
    <vt:vector size="8" baseType="variant">
      <vt:variant>
        <vt:lpstr>Fonts Used</vt:lpstr>
      </vt:variant>
      <vt:variant>
        <vt:i4>9</vt:i4>
      </vt:variant>
      <vt:variant>
        <vt:lpstr>Theme</vt:lpstr>
      </vt:variant>
      <vt:variant>
        <vt:i4>5</vt:i4>
      </vt:variant>
      <vt:variant>
        <vt:lpstr>Embedded OLE Servers</vt:lpstr>
      </vt:variant>
      <vt:variant>
        <vt:i4>0</vt:i4>
      </vt:variant>
      <vt:variant>
        <vt:lpstr>Slide Titles</vt:lpstr>
      </vt:variant>
      <vt:variant>
        <vt:i4>5</vt:i4>
      </vt:variant>
    </vt:vector>
  </HeadingPairs>
  <TitlesOfParts>
    <vt:vector size="19" baseType="lpstr">
      <vt:lpstr>DejaVu Sans</vt:lpstr>
      <vt:lpstr>Droid Sans Fallback</vt:lpstr>
      <vt:lpstr>FreeSans</vt:lpstr>
      <vt:lpstr>Liberation Sans</vt:lpstr>
      <vt:lpstr>Liberation Serif</vt:lpstr>
      <vt:lpstr>Arial</vt:lpstr>
      <vt:lpstr>Calibri</vt:lpstr>
      <vt:lpstr>Cambria Math</vt:lpstr>
      <vt:lpstr>Symbol</vt:lpstr>
      <vt:lpstr>Blank Slide</vt:lpstr>
      <vt:lpstr>Default</vt:lpstr>
      <vt:lpstr>Default 1</vt:lpstr>
      <vt:lpstr>Default 4</vt:lpstr>
      <vt:lpstr>Default 7</vt:lpstr>
      <vt:lpstr>ZCE 111 Assignment 11</vt:lpstr>
      <vt:lpstr>Q1: Euler’s method for 1st order DE Free fall with drag force</vt:lpstr>
      <vt:lpstr>Q2: Forced pendulum</vt:lpstr>
      <vt:lpstr>Q3: Forced pendulum, again</vt:lpstr>
      <vt:lpstr>Q4: Forced pendulum, using NDSolve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ZCE 111 Assignment 11</dc:title>
  <dc:creator>tlyoon</dc:creator>
  <cp:lastModifiedBy>tlyoon</cp:lastModifiedBy>
  <cp:revision>81</cp:revision>
  <dcterms:modified xsi:type="dcterms:W3CDTF">2016-05-11T08:28:50Z</dcterms:modified>
</cp:coreProperties>
</file>