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handoutMasterIdLst>
    <p:handoutMasterId r:id="rId9"/>
  </p:handoutMasterIdLst>
  <p:sldIdLst>
    <p:sldId id="256" r:id="rId3"/>
    <p:sldId id="261" r:id="rId4"/>
    <p:sldId id="260" r:id="rId5"/>
    <p:sldId id="257" r:id="rId6"/>
    <p:sldId id="258" r:id="rId7"/>
  </p:sldIdLst>
  <p:sldSz cx="12192000" cy="6858000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9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Droid Sans Fallback" pitchFamily="2"/>
              <a:cs typeface="FreeSans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Droid Sans Fallback" pitchFamily="2"/>
              <a:cs typeface="FreeSans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Droid Sans Fallback" pitchFamily="2"/>
              <a:cs typeface="FreeSans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98E15AE-608F-42BE-8E0E-712D5FB449EB}" type="slidenum">
              <a:t>‹#›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Droid Sans Fallback" pitchFamily="2"/>
              <a:cs typeface="Free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0419731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2655D6EF-91BE-4738-BE36-5F49CB1D42D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57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n-US" sz="2000" b="0" i="0" u="none" strike="noStrike" kern="1200" cap="none" spc="0" baseline="0">
        <a:solidFill>
          <a:srgbClr val="000000"/>
        </a:solidFill>
        <a:uFillTx/>
        <a:latin typeface="Liberation Sans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141288" y="768350"/>
            <a:ext cx="6819900" cy="3836988"/>
          </a:xfrm>
          <a:ln w="9528">
            <a:solidFill>
              <a:srgbClr val="000000"/>
            </a:solidFill>
            <a:prstDash val="solid"/>
            <a:miter/>
          </a:ln>
        </p:spPr>
      </p:sp>
      <p:sp>
        <p:nvSpPr>
          <p:cNvPr id="3" name="Rectangle 3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32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751C4AD-C6A4-49DB-AD71-F0A05A70FFF4}" type="slidenum">
              <a:t>4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3111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289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4E572AA-0622-4146-81E3-227B44458B6D}" type="slidenum">
              <a:t>5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3111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702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29720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89145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8839203" y="273048"/>
            <a:ext cx="2743200" cy="530860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609603" y="273048"/>
            <a:ext cx="8077196" cy="530860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06034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74024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3700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3624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609603" y="1604964"/>
            <a:ext cx="5410203" cy="397668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172200" y="1604964"/>
            <a:ext cx="5410203" cy="397668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02079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65456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94947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4928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90146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04919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9433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75696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8839203" y="273048"/>
            <a:ext cx="2743200" cy="530860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609603" y="273048"/>
            <a:ext cx="8077196" cy="530860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98556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0863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609603" y="1604964"/>
            <a:ext cx="5410203" cy="397668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172200" y="1604964"/>
            <a:ext cx="5410203" cy="397668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33100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3633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42774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684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922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12837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609484" y="273597"/>
            <a:ext cx="10972443" cy="114480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09484" y="1604515"/>
            <a:ext cx="10972443" cy="397728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Liberation Sans" pitchFamily="18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1200" cap="none" spc="0" baseline="0">
          <a:solidFill>
            <a:srgbClr val="000000"/>
          </a:solidFill>
          <a:uFillTx/>
          <a:latin typeface="Liberation Sans" pitchFamily="18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609484" y="273597"/>
            <a:ext cx="10972443" cy="114480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09484" y="1604515"/>
            <a:ext cx="10972443" cy="397728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Liberation Sans" pitchFamily="18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1200" cap="none" spc="0" baseline="0">
          <a:solidFill>
            <a:srgbClr val="000000"/>
          </a:solidFill>
          <a:uFillTx/>
          <a:latin typeface="Liberation Sans" pitchFamily="18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n-US"/>
              <a:t>ZCE 111</a:t>
            </a:r>
            <a:br>
              <a:rPr lang="en-US"/>
            </a:br>
            <a:r>
              <a:rPr lang="en-US"/>
              <a:t>Assignment 12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1"/>
          <p:cNvGraphicFramePr/>
          <p:nvPr/>
        </p:nvGraphicFramePr>
        <p:xfrm>
          <a:off x="2943929" y="4630713"/>
          <a:ext cx="6303553" cy="12954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r:id="rId3" imgW="41476474" imgH="8522563" progId="">
                  <p:embed/>
                </p:oleObj>
              </mc:Choice>
              <mc:Fallback>
                <p:oleObj r:id="rId3" imgW="41476474" imgH="8522563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43929" y="4630713"/>
                        <a:ext cx="6303553" cy="1295403"/>
                      </a:xfrm>
                      <a:prstGeom prst="rect">
                        <a:avLst/>
                      </a:prstGeom>
                      <a:noFill/>
                      <a:ln cap="flat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Q1: </a:t>
            </a:r>
            <a:r>
              <a:rPr lang="en-US" dirty="0" smtClean="0"/>
              <a:t>RK2 </a:t>
            </a:r>
            <a:r>
              <a:rPr lang="en-US" dirty="0"/>
              <a:t>code for forced pendulum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2"/>
              <p:cNvSpPr txBox="1">
                <a:spLocks noGrp="1"/>
              </p:cNvSpPr>
              <p:nvPr>
                <p:ph idx="1"/>
              </p:nvPr>
            </p:nvSpPr>
            <p:spPr>
              <a:xfrm>
                <a:off x="865955" y="1587764"/>
                <a:ext cx="10972443" cy="3977283"/>
              </a:xfrm>
            </p:spPr>
            <p:txBody>
              <a:bodyPr/>
              <a:lstStyle/>
              <a:p>
                <a:pPr lvl="0">
                  <a:spcAft>
                    <a:spcPts val="0"/>
                  </a:spcAft>
                </a:pPr>
                <a:r>
                  <a:rPr lang="en-US" dirty="0" smtClean="0"/>
                  <a:t>Develop a code to implement RK2 </a:t>
                </a:r>
                <a:r>
                  <a:rPr lang="en-US" dirty="0"/>
                  <a:t>for the case of a forced pendulum experiencing no drag force but a driving force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sin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i="0">
                                <a:latin typeface="Cambria Math" panose="02040503050406030204" pitchFamily="18" charset="0"/>
                              </a:rPr>
                              <m:t>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dirty="0"/>
                  <a:t>, </a:t>
                </a:r>
                <a:r>
                  <a:rPr lang="en-US" dirty="0">
                    <a:latin typeface="Symbol" pitchFamily="18"/>
                  </a:rPr>
                  <a:t>W=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type m:val="li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𝑙</m:t>
                            </m:r>
                          </m:den>
                        </m:f>
                      </m:e>
                    </m:rad>
                    <m:r>
                      <a:rPr lang="en-US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dirty="0"/>
                  <a:t>.0 m, </a:t>
                </a:r>
                <a:r>
                  <a:rPr lang="en-US" i="1" dirty="0"/>
                  <a:t>m</a:t>
                </a:r>
                <a:r>
                  <a:rPr lang="en-US" dirty="0"/>
                  <a:t>=1kg;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D</m:t>
                        </m:r>
                      </m:sub>
                    </m:sSub>
                    <m:r>
                      <a:rPr lang="en-US">
                        <a:latin typeface="Cambria Math" panose="02040503050406030204" pitchFamily="18" charset="0"/>
                      </a:rPr>
                      <m:t>=1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N</m:t>
                    </m:r>
                    <m:r>
                      <a:rPr lang="en-US">
                        <a:latin typeface="Cambria Math" panose="02040503050406030204" pitchFamily="18" charset="0"/>
                      </a:rPr>
                      <m:t>;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Ω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D</m:t>
                        </m:r>
                      </m:sub>
                    </m:sSub>
                  </m:oMath>
                </a14:m>
                <a:r>
                  <a:rPr lang="en-US" dirty="0"/>
                  <a:t>=0.99</a:t>
                </a:r>
                <a:r>
                  <a:rPr lang="en-US" dirty="0">
                    <a:latin typeface="Symbol" pitchFamily="18"/>
                  </a:rPr>
                  <a:t> W;</a:t>
                </a:r>
                <a:r>
                  <a:rPr lang="en-US" dirty="0"/>
                  <a:t> </a:t>
                </a:r>
              </a:p>
              <a:p>
                <a:pPr lvl="0">
                  <a:spcAft>
                    <a:spcPts val="0"/>
                  </a:spcAft>
                </a:pPr>
                <a:r>
                  <a:rPr lang="en-US" dirty="0"/>
                  <a:t>Boundary conditions: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>
                        <a:latin typeface="Cambria Math" panose="02040503050406030204" pitchFamily="18" charset="0"/>
                      </a:rPr>
                      <m:t>=0.0;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𝜔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>
                            <a:latin typeface="Cambria Math" panose="02040503050406030204" pitchFamily="18" charset="0"/>
                          </a:rPr>
                          <m:t>=0</m:t>
                        </m:r>
                      </m:e>
                    </m:d>
                    <m:r>
                      <a:rPr lang="en-US">
                        <a:latin typeface="Cambria Math" panose="02040503050406030204" pitchFamily="18" charset="0"/>
                      </a:rPr>
                      <m:t>=0;</m:t>
                    </m:r>
                  </m:oMath>
                </a14:m>
                <a:endParaRPr lang="en-US" dirty="0"/>
              </a:p>
              <a:p>
                <a:pPr lvl="0"/>
                <a:endParaRPr lang="en-US" dirty="0"/>
              </a:p>
            </p:txBody>
          </p:sp>
        </mc:Choice>
        <mc:Fallback>
          <p:sp>
            <p:nvSpPr>
              <p:cNvPr id="4" name="Conten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65955" y="1587764"/>
                <a:ext cx="10972443" cy="3977283"/>
              </a:xfrm>
              <a:blipFill rotWithShape="0">
                <a:blip r:embed="rId5"/>
                <a:stretch>
                  <a:fillRect l="-2222" t="-3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xfrm>
            <a:off x="2297375" y="653247"/>
            <a:ext cx="7886700" cy="671507"/>
          </a:xfrm>
        </p:spPr>
        <p:txBody>
          <a:bodyPr lIns="91440" tIns="45720" rIns="91440" bIns="45720"/>
          <a:lstStyle/>
          <a:p>
            <a:pPr lvl="0"/>
            <a:r>
              <a:rPr lang="en-US" sz="4000">
                <a:latin typeface="Constantia" pitchFamily="18"/>
              </a:rPr>
              <a:t>Q2: Stability of the total energy a SHO in RK2.</a:t>
            </a:r>
            <a:endParaRPr lang="en-MY" sz="4000">
              <a:latin typeface="Constantia" pitchFamily="18"/>
            </a:endParaRPr>
          </a:p>
        </p:txBody>
      </p:sp>
      <p:pic>
        <p:nvPicPr>
          <p:cNvPr id="3" name="Picture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2048813" y="1841025"/>
            <a:ext cx="7320037" cy="3160925"/>
          </a:xfrm>
          <a:prstGeom prst="rect">
            <a:avLst/>
          </a:prstGeom>
          <a:noFill/>
          <a:ln cap="flat"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5"/>
              <p:cNvSpPr txBox="1"/>
              <p:nvPr/>
            </p:nvSpPr>
            <p:spPr>
              <a:xfrm>
                <a:off x="399446" y="742136"/>
                <a:ext cx="10043412" cy="1600373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0" tIns="0" rIns="0" bIns="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US" sz="30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  <a:ea typeface="Cambria Math" pitchFamily="18"/>
                </a:endParaRP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𝜔</m:t>
                    </m:r>
                    <m:r>
                      <a:rPr lang="en-US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sz="3000" b="0" i="0" u="none" strike="noStrike" kern="1200" cap="none" spc="0" baseline="0">
                    <a:solidFill>
                      <a:srgbClr val="000000"/>
                    </a:solidFill>
                    <a:uFillTx/>
                    <a:latin typeface="Calibri"/>
                    <a:ea typeface="Cambria Math" pitchFamily="18"/>
                  </a:rPr>
                  <a:t>, angular velocity. </a:t>
                </a:r>
                <a:r>
                  <a:rPr lang="en-US" sz="3000" b="0" i="1" u="none" strike="noStrike" kern="1200" cap="none" spc="0" baseline="0">
                    <a:solidFill>
                      <a:srgbClr val="000000"/>
                    </a:solidFill>
                    <a:uFillTx/>
                    <a:latin typeface="Calibri"/>
                    <a:ea typeface="Cambria Math" pitchFamily="18"/>
                  </a:rPr>
                  <a:t>m</a:t>
                </a:r>
                <a:r>
                  <a:rPr lang="en-US" sz="3000" b="0" i="0" u="none" strike="noStrike" kern="1200" cap="none" spc="0" baseline="0">
                    <a:solidFill>
                      <a:srgbClr val="000000"/>
                    </a:solidFill>
                    <a:uFillTx/>
                    <a:latin typeface="Calibri"/>
                    <a:ea typeface="Cambria Math" pitchFamily="18"/>
                  </a:rPr>
                  <a:t>=1kg; </a:t>
                </a:r>
                <a:r>
                  <a:rPr lang="en-US" sz="3000" b="0" i="1" u="none" strike="noStrike" kern="1200" cap="none" spc="0" baseline="0">
                    <a:solidFill>
                      <a:srgbClr val="000000"/>
                    </a:solidFill>
                    <a:uFillTx/>
                    <a:latin typeface="Calibri"/>
                    <a:ea typeface="Cambria Math" pitchFamily="18"/>
                  </a:rPr>
                  <a:t>l</a:t>
                </a:r>
                <a:r>
                  <a:rPr lang="en-US" sz="3000" b="0" i="0" u="none" strike="noStrike" kern="1200" cap="none" spc="0" baseline="0">
                    <a:solidFill>
                      <a:srgbClr val="000000"/>
                    </a:solidFill>
                    <a:uFillTx/>
                    <a:latin typeface="Calibri"/>
                    <a:ea typeface="Cambria Math" pitchFamily="18"/>
                  </a:rPr>
                  <a:t>=1m. </a:t>
                </a: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en-US" sz="30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mc:Choice>
        <mc:Fallback xmlns="">
          <p:sp>
            <p:nvSpPr>
              <p:cNvPr id="4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446" y="742136"/>
                <a:ext cx="10043412" cy="160037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cap="flat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6"/>
              <p:cNvSpPr txBox="1"/>
              <p:nvPr/>
            </p:nvSpPr>
            <p:spPr>
              <a:xfrm>
                <a:off x="224850" y="4916774"/>
                <a:ext cx="11572408" cy="1477328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30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User your RK2 code to track the total energy for </a:t>
                </a:r>
                <a:r>
                  <a:rPr lang="en-US" sz="3000" b="0" i="1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t</a:t>
                </a:r>
                <a:r>
                  <a:rPr lang="en-US" sz="30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 running from </a:t>
                </a:r>
                <a:r>
                  <a:rPr lang="en-US" sz="3000" b="0" i="1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t=</a:t>
                </a:r>
                <a:r>
                  <a:rPr lang="en-US" sz="3000" b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0</a:t>
                </a:r>
                <a:r>
                  <a:rPr lang="en-US" sz="30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 till t=25</a:t>
                </a:r>
                <a:r>
                  <a:rPr lang="en-US" sz="3000" b="0" i="1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T</a:t>
                </a:r>
                <a:r>
                  <a:rPr lang="en-US" sz="30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; </a:t>
                </a:r>
                <a:r>
                  <a:rPr lang="en-US" sz="3000" b="0" i="1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T</a:t>
                </a:r>
                <a:r>
                  <a:rPr lang="en-US" sz="30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type m:val="li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𝑙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sz="30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. Boundary conditions:                             . Check that indeed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30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 should remain constant throughout all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30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Calibri"/>
                  </a:rPr>
                  <a:t>. </a:t>
                </a:r>
              </a:p>
            </p:txBody>
          </p:sp>
        </mc:Choice>
        <mc:Fallback>
          <p:sp>
            <p:nvSpPr>
              <p:cNvPr id="5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850" y="4916774"/>
                <a:ext cx="11572408" cy="1477328"/>
              </a:xfrm>
              <a:prstGeom prst="rect">
                <a:avLst/>
              </a:prstGeom>
              <a:blipFill rotWithShape="0">
                <a:blip r:embed="rId6"/>
                <a:stretch>
                  <a:fillRect l="-1264" t="-4959" b="-12397"/>
                </a:stretch>
              </a:blipFill>
              <a:ln cap="flat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bject 7"/>
          <p:cNvGraphicFramePr/>
          <p:nvPr>
            <p:extLst>
              <p:ext uri="{D42A27DB-BD31-4B8C-83A1-F6EECF244321}">
                <p14:modId xmlns:p14="http://schemas.microsoft.com/office/powerpoint/2010/main" val="963274795"/>
              </p:ext>
            </p:extLst>
          </p:nvPr>
        </p:nvGraphicFramePr>
        <p:xfrm>
          <a:off x="5708831" y="5217300"/>
          <a:ext cx="2513841" cy="8835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r:id="rId7" imgW="25283604" imgH="8806649" progId="">
                  <p:embed/>
                </p:oleObj>
              </mc:Choice>
              <mc:Fallback>
                <p:oleObj r:id="rId7" imgW="25283604" imgH="8806649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708831" y="5217300"/>
                        <a:ext cx="2513841" cy="883539"/>
                      </a:xfrm>
                      <a:prstGeom prst="rect">
                        <a:avLst/>
                      </a:prstGeom>
                      <a:noFill/>
                      <a:ln cap="flat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02798" y="-142289"/>
            <a:ext cx="10972443" cy="1144801"/>
          </a:xfrm>
        </p:spPr>
        <p:txBody>
          <a:bodyPr/>
          <a:lstStyle/>
          <a:p>
            <a:pPr lvl="0"/>
            <a:r>
              <a:rPr lang="en-US" sz="2400"/>
              <a:t>Q3: Planetary motion in polar coordinates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304796" y="776417"/>
            <a:ext cx="11887200" cy="5528389"/>
          </a:xfrm>
        </p:spPr>
        <p:txBody>
          <a:bodyPr/>
          <a:lstStyle/>
          <a:p>
            <a:pPr lvl="0"/>
            <a:r>
              <a:rPr lang="en-US" sz="2400"/>
              <a:t>The Earth (E) moves in an elliptical orbit around the Sun (S). In polar coordinate, the equation of motions for the radial and angular coordinate (</a:t>
            </a:r>
            <a:r>
              <a:rPr lang="en-US" sz="2400" i="1"/>
              <a:t>r</a:t>
            </a:r>
            <a:r>
              <a:rPr lang="en-US" sz="2400"/>
              <a:t>,</a:t>
            </a:r>
            <a:r>
              <a:rPr lang="en-US" sz="2400" i="1">
                <a:latin typeface="Symbol" pitchFamily="18"/>
              </a:rPr>
              <a:t>q</a:t>
            </a:r>
            <a:r>
              <a:rPr lang="en-US" sz="2400"/>
              <a:t>) of E with respect to the Sun, are given by </a:t>
            </a:r>
          </a:p>
          <a:p>
            <a:pPr lvl="0"/>
            <a:endParaRPr lang="en-US" sz="2400"/>
          </a:p>
        </p:txBody>
      </p:sp>
      <p:grpSp>
        <p:nvGrpSpPr>
          <p:cNvPr id="4" name="Group 32"/>
          <p:cNvGrpSpPr/>
          <p:nvPr/>
        </p:nvGrpSpPr>
        <p:grpSpPr>
          <a:xfrm>
            <a:off x="4762085" y="1294113"/>
            <a:ext cx="7931486" cy="3793608"/>
            <a:chOff x="4762085" y="1294113"/>
            <a:chExt cx="7931486" cy="3793608"/>
          </a:xfrm>
        </p:grpSpPr>
        <p:cxnSp>
          <p:nvCxnSpPr>
            <p:cNvPr id="5" name="Straight Arrow Connector 5"/>
            <p:cNvCxnSpPr/>
            <p:nvPr/>
          </p:nvCxnSpPr>
          <p:spPr>
            <a:xfrm flipV="1">
              <a:off x="4762085" y="3474116"/>
              <a:ext cx="6970425" cy="44970"/>
            </a:xfrm>
            <a:prstGeom prst="straightConnector1">
              <a:avLst/>
            </a:prstGeom>
            <a:noFill/>
            <a:ln w="6345" cap="flat">
              <a:solidFill>
                <a:srgbClr val="5B9BD5"/>
              </a:solidFill>
              <a:prstDash val="solid"/>
              <a:miter/>
              <a:tailEnd type="arrow"/>
            </a:ln>
          </p:spPr>
        </p:cxnSp>
        <p:cxnSp>
          <p:nvCxnSpPr>
            <p:cNvPr id="6" name="Straight Arrow Connector 7"/>
            <p:cNvCxnSpPr/>
            <p:nvPr/>
          </p:nvCxnSpPr>
          <p:spPr>
            <a:xfrm flipH="1" flipV="1">
              <a:off x="8567086" y="1498354"/>
              <a:ext cx="17118" cy="3589367"/>
            </a:xfrm>
            <a:prstGeom prst="straightConnector1">
              <a:avLst/>
            </a:prstGeom>
            <a:noFill/>
            <a:ln w="6345" cap="flat">
              <a:solidFill>
                <a:srgbClr val="5B9BD5"/>
              </a:solidFill>
              <a:prstDash val="solid"/>
              <a:miter/>
              <a:tailEnd type="arrow"/>
            </a:ln>
          </p:spPr>
        </p:cxnSp>
        <p:sp>
          <p:nvSpPr>
            <p:cNvPr id="7" name="Oval 8"/>
            <p:cNvSpPr/>
            <p:nvPr/>
          </p:nvSpPr>
          <p:spPr>
            <a:xfrm>
              <a:off x="5653625" y="2103284"/>
              <a:ext cx="5583088" cy="2741672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+- 2700000 f2 0"/>
                <a:gd name="f15" fmla="*/ f9 f1 1"/>
                <a:gd name="f16" fmla="*/ f10 f1 1"/>
                <a:gd name="f17" fmla="?: f11 f4 1"/>
                <a:gd name="f18" fmla="?: f12 f5 1"/>
                <a:gd name="f19" fmla="?: f13 f6 1"/>
                <a:gd name="f20" fmla="+- f14 0 f2"/>
                <a:gd name="f21" fmla="*/ f15 1 f3"/>
                <a:gd name="f22" fmla="*/ f16 1 f3"/>
                <a:gd name="f23" fmla="*/ f17 1 21600"/>
                <a:gd name="f24" fmla="*/ f18 1 21600"/>
                <a:gd name="f25" fmla="*/ 21600 f17 1"/>
                <a:gd name="f26" fmla="*/ 21600 f18 1"/>
                <a:gd name="f27" fmla="+- f20 f2 0"/>
                <a:gd name="f28" fmla="+- f21 0 f2"/>
                <a:gd name="f29" fmla="+- f22 0 f2"/>
                <a:gd name="f30" fmla="min f24 f23"/>
                <a:gd name="f31" fmla="*/ f25 1 f19"/>
                <a:gd name="f32" fmla="*/ f26 1 f19"/>
                <a:gd name="f33" fmla="*/ f27 f8 1"/>
                <a:gd name="f34" fmla="val f31"/>
                <a:gd name="f35" fmla="val f32"/>
                <a:gd name="f36" fmla="*/ f33 1 f1"/>
                <a:gd name="f37" fmla="*/ f7 f30 1"/>
                <a:gd name="f38" fmla="+- f35 0 f7"/>
                <a:gd name="f39" fmla="+- f34 0 f7"/>
                <a:gd name="f40" fmla="+- 0 0 f36"/>
                <a:gd name="f41" fmla="*/ f38 1 2"/>
                <a:gd name="f42" fmla="*/ f39 1 2"/>
                <a:gd name="f43" fmla="+- 0 0 f40"/>
                <a:gd name="f44" fmla="+- f7 f41 0"/>
                <a:gd name="f45" fmla="+- f7 f42 0"/>
                <a:gd name="f46" fmla="*/ f43 f1 1"/>
                <a:gd name="f47" fmla="*/ f42 f30 1"/>
                <a:gd name="f48" fmla="*/ f41 f30 1"/>
                <a:gd name="f49" fmla="*/ f46 1 f8"/>
                <a:gd name="f50" fmla="*/ f44 f30 1"/>
                <a:gd name="f51" fmla="+- f49 0 f2"/>
                <a:gd name="f52" fmla="cos 1 f51"/>
                <a:gd name="f53" fmla="sin 1 f51"/>
                <a:gd name="f54" fmla="+- 0 0 f52"/>
                <a:gd name="f55" fmla="+- 0 0 f53"/>
                <a:gd name="f56" fmla="+- 0 0 f54"/>
                <a:gd name="f57" fmla="+- 0 0 f55"/>
                <a:gd name="f58" fmla="val f56"/>
                <a:gd name="f59" fmla="val f57"/>
                <a:gd name="f60" fmla="*/ f58 f42 1"/>
                <a:gd name="f61" fmla="*/ f59 f41 1"/>
                <a:gd name="f62" fmla="+- f45 0 f60"/>
                <a:gd name="f63" fmla="+- f45 f60 0"/>
                <a:gd name="f64" fmla="+- f44 0 f61"/>
                <a:gd name="f65" fmla="+- f44 f61 0"/>
                <a:gd name="f66" fmla="*/ f62 f30 1"/>
                <a:gd name="f67" fmla="*/ f64 f30 1"/>
                <a:gd name="f68" fmla="*/ f63 f30 1"/>
                <a:gd name="f69" fmla="*/ f65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66" y="f67"/>
                </a:cxn>
                <a:cxn ang="f29">
                  <a:pos x="f66" y="f69"/>
                </a:cxn>
                <a:cxn ang="f29">
                  <a:pos x="f68" y="f69"/>
                </a:cxn>
                <a:cxn ang="f28">
                  <a:pos x="f68" y="f67"/>
                </a:cxn>
              </a:cxnLst>
              <a:rect l="f66" t="f67" r="f68" b="f69"/>
              <a:pathLst>
                <a:path>
                  <a:moveTo>
                    <a:pt x="f37" y="f50"/>
                  </a:moveTo>
                  <a:arcTo wR="f47" hR="f48" stAng="f1" swAng="f0"/>
                  <a:close/>
                </a:path>
              </a:pathLst>
            </a:custGeom>
            <a:noFill/>
            <a:ln w="12701" cap="flat">
              <a:solidFill>
                <a:srgbClr val="41719C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24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sp>
          <p:nvSpPr>
            <p:cNvPr id="8" name="Oval 10"/>
            <p:cNvSpPr/>
            <p:nvPr/>
          </p:nvSpPr>
          <p:spPr>
            <a:xfrm>
              <a:off x="10143558" y="3328708"/>
              <a:ext cx="359761" cy="290806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+- 2700000 f2 0"/>
                <a:gd name="f15" fmla="*/ f9 f1 1"/>
                <a:gd name="f16" fmla="*/ f10 f1 1"/>
                <a:gd name="f17" fmla="?: f11 f4 1"/>
                <a:gd name="f18" fmla="?: f12 f5 1"/>
                <a:gd name="f19" fmla="?: f13 f6 1"/>
                <a:gd name="f20" fmla="+- f14 0 f2"/>
                <a:gd name="f21" fmla="*/ f15 1 f3"/>
                <a:gd name="f22" fmla="*/ f16 1 f3"/>
                <a:gd name="f23" fmla="*/ f17 1 21600"/>
                <a:gd name="f24" fmla="*/ f18 1 21600"/>
                <a:gd name="f25" fmla="*/ 21600 f17 1"/>
                <a:gd name="f26" fmla="*/ 21600 f18 1"/>
                <a:gd name="f27" fmla="+- f20 f2 0"/>
                <a:gd name="f28" fmla="+- f21 0 f2"/>
                <a:gd name="f29" fmla="+- f22 0 f2"/>
                <a:gd name="f30" fmla="min f24 f23"/>
                <a:gd name="f31" fmla="*/ f25 1 f19"/>
                <a:gd name="f32" fmla="*/ f26 1 f19"/>
                <a:gd name="f33" fmla="*/ f27 f8 1"/>
                <a:gd name="f34" fmla="val f31"/>
                <a:gd name="f35" fmla="val f32"/>
                <a:gd name="f36" fmla="*/ f33 1 f1"/>
                <a:gd name="f37" fmla="*/ f7 f30 1"/>
                <a:gd name="f38" fmla="+- f35 0 f7"/>
                <a:gd name="f39" fmla="+- f34 0 f7"/>
                <a:gd name="f40" fmla="+- 0 0 f36"/>
                <a:gd name="f41" fmla="*/ f38 1 2"/>
                <a:gd name="f42" fmla="*/ f39 1 2"/>
                <a:gd name="f43" fmla="+- 0 0 f40"/>
                <a:gd name="f44" fmla="+- f7 f41 0"/>
                <a:gd name="f45" fmla="+- f7 f42 0"/>
                <a:gd name="f46" fmla="*/ f43 f1 1"/>
                <a:gd name="f47" fmla="*/ f42 f30 1"/>
                <a:gd name="f48" fmla="*/ f41 f30 1"/>
                <a:gd name="f49" fmla="*/ f46 1 f8"/>
                <a:gd name="f50" fmla="*/ f44 f30 1"/>
                <a:gd name="f51" fmla="+- f49 0 f2"/>
                <a:gd name="f52" fmla="cos 1 f51"/>
                <a:gd name="f53" fmla="sin 1 f51"/>
                <a:gd name="f54" fmla="+- 0 0 f52"/>
                <a:gd name="f55" fmla="+- 0 0 f53"/>
                <a:gd name="f56" fmla="+- 0 0 f54"/>
                <a:gd name="f57" fmla="+- 0 0 f55"/>
                <a:gd name="f58" fmla="val f56"/>
                <a:gd name="f59" fmla="val f57"/>
                <a:gd name="f60" fmla="*/ f58 f42 1"/>
                <a:gd name="f61" fmla="*/ f59 f41 1"/>
                <a:gd name="f62" fmla="+- f45 0 f60"/>
                <a:gd name="f63" fmla="+- f45 f60 0"/>
                <a:gd name="f64" fmla="+- f44 0 f61"/>
                <a:gd name="f65" fmla="+- f44 f61 0"/>
                <a:gd name="f66" fmla="*/ f62 f30 1"/>
                <a:gd name="f67" fmla="*/ f64 f30 1"/>
                <a:gd name="f68" fmla="*/ f63 f30 1"/>
                <a:gd name="f69" fmla="*/ f65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66" y="f67"/>
                </a:cxn>
                <a:cxn ang="f29">
                  <a:pos x="f66" y="f69"/>
                </a:cxn>
                <a:cxn ang="f29">
                  <a:pos x="f68" y="f69"/>
                </a:cxn>
                <a:cxn ang="f28">
                  <a:pos x="f68" y="f67"/>
                </a:cxn>
              </a:cxnLst>
              <a:rect l="f66" t="f67" r="f68" b="f69"/>
              <a:pathLst>
                <a:path>
                  <a:moveTo>
                    <a:pt x="f37" y="f50"/>
                  </a:moveTo>
                  <a:arcTo wR="f47" hR="f48" stAng="f1" swAng="f0"/>
                  <a:close/>
                </a:path>
              </a:pathLst>
            </a:custGeom>
            <a:solidFill>
              <a:srgbClr val="FF0000"/>
            </a:solidFill>
            <a:ln w="12701" cap="flat">
              <a:solidFill>
                <a:srgbClr val="41719C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24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sp>
          <p:nvSpPr>
            <p:cNvPr id="9" name="TextBox 11"/>
            <p:cNvSpPr txBox="1"/>
            <p:nvPr/>
          </p:nvSpPr>
          <p:spPr>
            <a:xfrm>
              <a:off x="9888723" y="3088468"/>
              <a:ext cx="869429" cy="461662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S</a:t>
              </a:r>
            </a:p>
          </p:txBody>
        </p:sp>
        <p:sp>
          <p:nvSpPr>
            <p:cNvPr id="10" name="TextBox 12"/>
            <p:cNvSpPr txBox="1"/>
            <p:nvPr/>
          </p:nvSpPr>
          <p:spPr>
            <a:xfrm>
              <a:off x="10801999" y="2268964"/>
              <a:ext cx="869429" cy="461662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E</a:t>
              </a:r>
            </a:p>
          </p:txBody>
        </p:sp>
        <p:sp>
          <p:nvSpPr>
            <p:cNvPr id="11" name="Oval 13"/>
            <p:cNvSpPr/>
            <p:nvPr/>
          </p:nvSpPr>
          <p:spPr>
            <a:xfrm>
              <a:off x="10675702" y="2625754"/>
              <a:ext cx="164893" cy="179880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+- 2700000 f2 0"/>
                <a:gd name="f15" fmla="*/ f9 f1 1"/>
                <a:gd name="f16" fmla="*/ f10 f1 1"/>
                <a:gd name="f17" fmla="?: f11 f4 1"/>
                <a:gd name="f18" fmla="?: f12 f5 1"/>
                <a:gd name="f19" fmla="?: f13 f6 1"/>
                <a:gd name="f20" fmla="+- f14 0 f2"/>
                <a:gd name="f21" fmla="*/ f15 1 f3"/>
                <a:gd name="f22" fmla="*/ f16 1 f3"/>
                <a:gd name="f23" fmla="*/ f17 1 21600"/>
                <a:gd name="f24" fmla="*/ f18 1 21600"/>
                <a:gd name="f25" fmla="*/ 21600 f17 1"/>
                <a:gd name="f26" fmla="*/ 21600 f18 1"/>
                <a:gd name="f27" fmla="+- f20 f2 0"/>
                <a:gd name="f28" fmla="+- f21 0 f2"/>
                <a:gd name="f29" fmla="+- f22 0 f2"/>
                <a:gd name="f30" fmla="min f24 f23"/>
                <a:gd name="f31" fmla="*/ f25 1 f19"/>
                <a:gd name="f32" fmla="*/ f26 1 f19"/>
                <a:gd name="f33" fmla="*/ f27 f8 1"/>
                <a:gd name="f34" fmla="val f31"/>
                <a:gd name="f35" fmla="val f32"/>
                <a:gd name="f36" fmla="*/ f33 1 f1"/>
                <a:gd name="f37" fmla="*/ f7 f30 1"/>
                <a:gd name="f38" fmla="+- f35 0 f7"/>
                <a:gd name="f39" fmla="+- f34 0 f7"/>
                <a:gd name="f40" fmla="+- 0 0 f36"/>
                <a:gd name="f41" fmla="*/ f38 1 2"/>
                <a:gd name="f42" fmla="*/ f39 1 2"/>
                <a:gd name="f43" fmla="+- 0 0 f40"/>
                <a:gd name="f44" fmla="+- f7 f41 0"/>
                <a:gd name="f45" fmla="+- f7 f42 0"/>
                <a:gd name="f46" fmla="*/ f43 f1 1"/>
                <a:gd name="f47" fmla="*/ f42 f30 1"/>
                <a:gd name="f48" fmla="*/ f41 f30 1"/>
                <a:gd name="f49" fmla="*/ f46 1 f8"/>
                <a:gd name="f50" fmla="*/ f44 f30 1"/>
                <a:gd name="f51" fmla="+- f49 0 f2"/>
                <a:gd name="f52" fmla="cos 1 f51"/>
                <a:gd name="f53" fmla="sin 1 f51"/>
                <a:gd name="f54" fmla="+- 0 0 f52"/>
                <a:gd name="f55" fmla="+- 0 0 f53"/>
                <a:gd name="f56" fmla="+- 0 0 f54"/>
                <a:gd name="f57" fmla="+- 0 0 f55"/>
                <a:gd name="f58" fmla="val f56"/>
                <a:gd name="f59" fmla="val f57"/>
                <a:gd name="f60" fmla="*/ f58 f42 1"/>
                <a:gd name="f61" fmla="*/ f59 f41 1"/>
                <a:gd name="f62" fmla="+- f45 0 f60"/>
                <a:gd name="f63" fmla="+- f45 f60 0"/>
                <a:gd name="f64" fmla="+- f44 0 f61"/>
                <a:gd name="f65" fmla="+- f44 f61 0"/>
                <a:gd name="f66" fmla="*/ f62 f30 1"/>
                <a:gd name="f67" fmla="*/ f64 f30 1"/>
                <a:gd name="f68" fmla="*/ f63 f30 1"/>
                <a:gd name="f69" fmla="*/ f65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66" y="f67"/>
                </a:cxn>
                <a:cxn ang="f29">
                  <a:pos x="f66" y="f69"/>
                </a:cxn>
                <a:cxn ang="f29">
                  <a:pos x="f68" y="f69"/>
                </a:cxn>
                <a:cxn ang="f28">
                  <a:pos x="f68" y="f67"/>
                </a:cxn>
              </a:cxnLst>
              <a:rect l="f66" t="f67" r="f68" b="f69"/>
              <a:pathLst>
                <a:path>
                  <a:moveTo>
                    <a:pt x="f37" y="f50"/>
                  </a:moveTo>
                  <a:arcTo wR="f47" hR="f48" stAng="f1" swAng="f0"/>
                  <a:close/>
                </a:path>
              </a:pathLst>
            </a:custGeom>
            <a:solidFill>
              <a:srgbClr val="5B9BD5"/>
            </a:solidFill>
            <a:ln w="12701" cap="flat">
              <a:solidFill>
                <a:srgbClr val="41719C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24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sp>
          <p:nvSpPr>
            <p:cNvPr id="12" name="TextBox 14"/>
            <p:cNvSpPr txBox="1"/>
            <p:nvPr/>
          </p:nvSpPr>
          <p:spPr>
            <a:xfrm>
              <a:off x="11824142" y="3328708"/>
              <a:ext cx="869429" cy="461662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2400" b="0" i="1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x</a:t>
              </a:r>
            </a:p>
          </p:txBody>
        </p:sp>
        <p:sp>
          <p:nvSpPr>
            <p:cNvPr id="13" name="TextBox 15"/>
            <p:cNvSpPr txBox="1"/>
            <p:nvPr/>
          </p:nvSpPr>
          <p:spPr>
            <a:xfrm>
              <a:off x="8567086" y="1294113"/>
              <a:ext cx="869429" cy="461662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2400" b="0" i="1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y</a:t>
              </a:r>
            </a:p>
          </p:txBody>
        </p:sp>
        <p:sp>
          <p:nvSpPr>
            <p:cNvPr id="14" name="TextBox 16"/>
            <p:cNvSpPr txBox="1"/>
            <p:nvPr/>
          </p:nvSpPr>
          <p:spPr>
            <a:xfrm>
              <a:off x="8149489" y="3512054"/>
              <a:ext cx="869429" cy="461662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O</a:t>
              </a:r>
            </a:p>
          </p:txBody>
        </p:sp>
        <p:cxnSp>
          <p:nvCxnSpPr>
            <p:cNvPr id="15" name="Straight Connector 18"/>
            <p:cNvCxnSpPr>
              <a:endCxn id="11" idx="7"/>
            </p:cNvCxnSpPr>
            <p:nvPr/>
          </p:nvCxnSpPr>
          <p:spPr>
            <a:xfrm flipV="1">
              <a:off x="10362035" y="2652098"/>
              <a:ext cx="454411" cy="739118"/>
            </a:xfrm>
            <a:prstGeom prst="straightConnector1">
              <a:avLst/>
            </a:prstGeom>
            <a:noFill/>
            <a:ln w="6345" cap="flat">
              <a:solidFill>
                <a:srgbClr val="5B9BD5"/>
              </a:solidFill>
              <a:prstDash val="solid"/>
              <a:miter/>
            </a:ln>
          </p:spPr>
        </p:cxnSp>
        <p:sp>
          <p:nvSpPr>
            <p:cNvPr id="16" name="Arc 20"/>
            <p:cNvSpPr/>
            <p:nvPr/>
          </p:nvSpPr>
          <p:spPr>
            <a:xfrm rot="4748234" flipH="1">
              <a:off x="10222187" y="3407393"/>
              <a:ext cx="812426" cy="238475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1"/>
                <a:gd name="f10" fmla="val 270"/>
                <a:gd name="f11" fmla="+- 0 0 -270"/>
                <a:gd name="f12" fmla="+- 0 0 -225"/>
                <a:gd name="f13" fmla="+- 0 0 -180"/>
                <a:gd name="f14" fmla="abs f4"/>
                <a:gd name="f15" fmla="abs f5"/>
                <a:gd name="f16" fmla="abs f6"/>
                <a:gd name="f17" fmla="+- 0 0 f3"/>
                <a:gd name="f18" fmla="+- 0 0 f10"/>
                <a:gd name="f19" fmla="*/ f11 f0 1"/>
                <a:gd name="f20" fmla="*/ f12 f0 1"/>
                <a:gd name="f21" fmla="*/ f13 f0 1"/>
                <a:gd name="f22" fmla="?: f14 f4 1"/>
                <a:gd name="f23" fmla="?: f15 f5 1"/>
                <a:gd name="f24" fmla="?: f16 f6 1"/>
                <a:gd name="f25" fmla="*/ f17 f0 1"/>
                <a:gd name="f26" fmla="*/ f18 f0 1"/>
                <a:gd name="f27" fmla="*/ f19 1 f3"/>
                <a:gd name="f28" fmla="*/ f20 1 f3"/>
                <a:gd name="f29" fmla="*/ f21 1 f3"/>
                <a:gd name="f30" fmla="*/ f22 1 21600"/>
                <a:gd name="f31" fmla="*/ f23 1 21600"/>
                <a:gd name="f32" fmla="*/ 21600 f22 1"/>
                <a:gd name="f33" fmla="*/ 21600 f23 1"/>
                <a:gd name="f34" fmla="*/ f25 1 f3"/>
                <a:gd name="f35" fmla="*/ f26 1 f3"/>
                <a:gd name="f36" fmla="+- f27 0 f1"/>
                <a:gd name="f37" fmla="+- f28 0 f1"/>
                <a:gd name="f38" fmla="+- f29 0 f1"/>
                <a:gd name="f39" fmla="min f31 f30"/>
                <a:gd name="f40" fmla="*/ f32 1 f24"/>
                <a:gd name="f41" fmla="*/ f33 1 f24"/>
                <a:gd name="f42" fmla="+- f34 0 f1"/>
                <a:gd name="f43" fmla="+- f35 0 f1"/>
                <a:gd name="f44" fmla="val f40"/>
                <a:gd name="f45" fmla="val f41"/>
                <a:gd name="f46" fmla="+- 0 0 f42"/>
                <a:gd name="f47" fmla="+- 0 0 f43"/>
                <a:gd name="f48" fmla="+- f45 0 f7"/>
                <a:gd name="f49" fmla="+- f44 0 f7"/>
                <a:gd name="f50" fmla="+- f47 0 f46"/>
                <a:gd name="f51" fmla="+- f46 f1 0"/>
                <a:gd name="f52" fmla="+- f47 f1 0"/>
                <a:gd name="f53" fmla="+- 21600000 0 f46"/>
                <a:gd name="f54" fmla="+- f1 0 f46"/>
                <a:gd name="f55" fmla="+- 27000000 0 f46"/>
                <a:gd name="f56" fmla="+- f0 0 f46"/>
                <a:gd name="f57" fmla="+- 32400000 0 f46"/>
                <a:gd name="f58" fmla="+- f2 0 f46"/>
                <a:gd name="f59" fmla="+- 37800000 0 f46"/>
                <a:gd name="f60" fmla="*/ f48 1 2"/>
                <a:gd name="f61" fmla="*/ f49 1 2"/>
                <a:gd name="f62" fmla="+- f50 21600000 0"/>
                <a:gd name="f63" fmla="?: f54 f54 f55"/>
                <a:gd name="f64" fmla="?: f56 f56 f57"/>
                <a:gd name="f65" fmla="?: f58 f58 f59"/>
                <a:gd name="f66" fmla="*/ f51 f8 1"/>
                <a:gd name="f67" fmla="*/ f52 f8 1"/>
                <a:gd name="f68" fmla="+- f7 f60 0"/>
                <a:gd name="f69" fmla="+- f7 f61 0"/>
                <a:gd name="f70" fmla="?: f50 f50 f62"/>
                <a:gd name="f71" fmla="*/ f66 1 f0"/>
                <a:gd name="f72" fmla="*/ f67 1 f0"/>
                <a:gd name="f73" fmla="*/ f61 f39 1"/>
                <a:gd name="f74" fmla="*/ f60 f39 1"/>
                <a:gd name="f75" fmla="+- f70 0 f53"/>
                <a:gd name="f76" fmla="+- f70 0 f63"/>
                <a:gd name="f77" fmla="+- f70 0 f64"/>
                <a:gd name="f78" fmla="+- f70 0 f65"/>
                <a:gd name="f79" fmla="+- 0 0 f71"/>
                <a:gd name="f80" fmla="+- 0 0 f72"/>
                <a:gd name="f81" fmla="*/ f69 f39 1"/>
                <a:gd name="f82" fmla="*/ f68 f39 1"/>
                <a:gd name="f83" fmla="+- 0 0 f79"/>
                <a:gd name="f84" fmla="+- 0 0 f80"/>
                <a:gd name="f85" fmla="*/ f83 f0 1"/>
                <a:gd name="f86" fmla="*/ f84 f0 1"/>
                <a:gd name="f87" fmla="*/ f85 1 f8"/>
                <a:gd name="f88" fmla="*/ f86 1 f8"/>
                <a:gd name="f89" fmla="+- f87 0 f1"/>
                <a:gd name="f90" fmla="+- f88 0 f1"/>
                <a:gd name="f91" fmla="sin 1 f89"/>
                <a:gd name="f92" fmla="cos 1 f89"/>
                <a:gd name="f93" fmla="sin 1 f90"/>
                <a:gd name="f94" fmla="cos 1 f90"/>
                <a:gd name="f95" fmla="+- 0 0 f91"/>
                <a:gd name="f96" fmla="+- 0 0 f92"/>
                <a:gd name="f97" fmla="+- 0 0 f93"/>
                <a:gd name="f98" fmla="+- 0 0 f94"/>
                <a:gd name="f99" fmla="+- 0 0 f95"/>
                <a:gd name="f100" fmla="+- 0 0 f96"/>
                <a:gd name="f101" fmla="+- 0 0 f97"/>
                <a:gd name="f102" fmla="+- 0 0 f98"/>
                <a:gd name="f103" fmla="val f99"/>
                <a:gd name="f104" fmla="val f100"/>
                <a:gd name="f105" fmla="val f101"/>
                <a:gd name="f106" fmla="val f102"/>
                <a:gd name="f107" fmla="*/ f103 f61 1"/>
                <a:gd name="f108" fmla="*/ f104 f60 1"/>
                <a:gd name="f109" fmla="*/ f105 f61 1"/>
                <a:gd name="f110" fmla="*/ f106 f60 1"/>
                <a:gd name="f111" fmla="+- 0 0 f108"/>
                <a:gd name="f112" fmla="+- 0 0 f107"/>
                <a:gd name="f113" fmla="+- 0 0 f110"/>
                <a:gd name="f114" fmla="+- 0 0 f109"/>
                <a:gd name="f115" fmla="+- 0 0 f111"/>
                <a:gd name="f116" fmla="+- 0 0 f112"/>
                <a:gd name="f117" fmla="+- 0 0 f113"/>
                <a:gd name="f118" fmla="+- 0 0 f114"/>
                <a:gd name="f119" fmla="at2 f115 f116"/>
                <a:gd name="f120" fmla="at2 f117 f118"/>
                <a:gd name="f121" fmla="+- f119 f1 0"/>
                <a:gd name="f122" fmla="+- f120 f1 0"/>
                <a:gd name="f123" fmla="*/ f121 f8 1"/>
                <a:gd name="f124" fmla="*/ f122 f8 1"/>
                <a:gd name="f125" fmla="*/ f123 1 f0"/>
                <a:gd name="f126" fmla="*/ f124 1 f0"/>
                <a:gd name="f127" fmla="+- 0 0 f125"/>
                <a:gd name="f128" fmla="+- 0 0 f126"/>
                <a:gd name="f129" fmla="val f127"/>
                <a:gd name="f130" fmla="val f128"/>
                <a:gd name="f131" fmla="+- 0 0 f129"/>
                <a:gd name="f132" fmla="+- 0 0 f130"/>
                <a:gd name="f133" fmla="*/ f131 f0 1"/>
                <a:gd name="f134" fmla="*/ f132 f0 1"/>
                <a:gd name="f135" fmla="*/ f133 1 f8"/>
                <a:gd name="f136" fmla="*/ f134 1 f8"/>
                <a:gd name="f137" fmla="+- f135 0 f1"/>
                <a:gd name="f138" fmla="+- f136 0 f1"/>
                <a:gd name="f139" fmla="+- f137 f1 0"/>
                <a:gd name="f140" fmla="+- f138 f1 0"/>
                <a:gd name="f141" fmla="*/ f139 f8 1"/>
                <a:gd name="f142" fmla="*/ f140 f8 1"/>
                <a:gd name="f143" fmla="*/ f141 1 f0"/>
                <a:gd name="f144" fmla="*/ f142 1 f0"/>
                <a:gd name="f145" fmla="+- 0 0 f143"/>
                <a:gd name="f146" fmla="+- 0 0 f144"/>
                <a:gd name="f147" fmla="+- 0 0 f145"/>
                <a:gd name="f148" fmla="+- 0 0 f146"/>
                <a:gd name="f149" fmla="*/ f147 f0 1"/>
                <a:gd name="f150" fmla="*/ f148 f0 1"/>
                <a:gd name="f151" fmla="*/ f149 1 f8"/>
                <a:gd name="f152" fmla="*/ f150 1 f8"/>
                <a:gd name="f153" fmla="+- f151 0 f1"/>
                <a:gd name="f154" fmla="+- f152 0 f1"/>
                <a:gd name="f155" fmla="cos 1 f153"/>
                <a:gd name="f156" fmla="sin 1 f153"/>
                <a:gd name="f157" fmla="cos 1 f154"/>
                <a:gd name="f158" fmla="sin 1 f154"/>
                <a:gd name="f159" fmla="+- 0 0 f155"/>
                <a:gd name="f160" fmla="+- 0 0 f156"/>
                <a:gd name="f161" fmla="+- 0 0 f157"/>
                <a:gd name="f162" fmla="+- 0 0 f158"/>
                <a:gd name="f163" fmla="+- 0 0 f159"/>
                <a:gd name="f164" fmla="+- 0 0 f160"/>
                <a:gd name="f165" fmla="+- 0 0 f161"/>
                <a:gd name="f166" fmla="+- 0 0 f162"/>
                <a:gd name="f167" fmla="val f163"/>
                <a:gd name="f168" fmla="val f164"/>
                <a:gd name="f169" fmla="val f165"/>
                <a:gd name="f170" fmla="val f166"/>
                <a:gd name="f171" fmla="+- 0 0 f167"/>
                <a:gd name="f172" fmla="+- 0 0 f168"/>
                <a:gd name="f173" fmla="+- 0 0 f169"/>
                <a:gd name="f174" fmla="+- 0 0 f170"/>
                <a:gd name="f175" fmla="*/ f9 f171 1"/>
                <a:gd name="f176" fmla="*/ f9 f172 1"/>
                <a:gd name="f177" fmla="*/ f9 f173 1"/>
                <a:gd name="f178" fmla="*/ f9 f174 1"/>
                <a:gd name="f179" fmla="*/ f175 f61 1"/>
                <a:gd name="f180" fmla="*/ f176 f60 1"/>
                <a:gd name="f181" fmla="*/ f177 f61 1"/>
                <a:gd name="f182" fmla="*/ f178 f60 1"/>
                <a:gd name="f183" fmla="+- f69 f179 0"/>
                <a:gd name="f184" fmla="+- f68 f180 0"/>
                <a:gd name="f185" fmla="+- f69 f181 0"/>
                <a:gd name="f186" fmla="+- f68 f182 0"/>
                <a:gd name="f187" fmla="max f183 f185"/>
                <a:gd name="f188" fmla="max f184 f186"/>
                <a:gd name="f189" fmla="min f183 f185"/>
                <a:gd name="f190" fmla="min f184 f186"/>
                <a:gd name="f191" fmla="*/ f183 f39 1"/>
                <a:gd name="f192" fmla="*/ f184 f39 1"/>
                <a:gd name="f193" fmla="*/ f185 f39 1"/>
                <a:gd name="f194" fmla="*/ f186 f39 1"/>
                <a:gd name="f195" fmla="?: f75 f44 f187"/>
                <a:gd name="f196" fmla="?: f76 f45 f188"/>
                <a:gd name="f197" fmla="?: f77 f7 f189"/>
                <a:gd name="f198" fmla="?: f78 f7 f190"/>
                <a:gd name="f199" fmla="*/ f197 f39 1"/>
                <a:gd name="f200" fmla="*/ f198 f39 1"/>
                <a:gd name="f201" fmla="*/ f195 f39 1"/>
                <a:gd name="f202" fmla="*/ f196 f3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6">
                  <a:pos x="f191" y="f192"/>
                </a:cxn>
                <a:cxn ang="f37">
                  <a:pos x="f81" y="f82"/>
                </a:cxn>
                <a:cxn ang="f38">
                  <a:pos x="f193" y="f194"/>
                </a:cxn>
              </a:cxnLst>
              <a:rect l="f199" t="f200" r="f201" b="f202"/>
              <a:pathLst>
                <a:path stroke="0">
                  <a:moveTo>
                    <a:pt x="f191" y="f192"/>
                  </a:moveTo>
                  <a:arcTo wR="f73" hR="f74" stAng="f46" swAng="f70"/>
                  <a:lnTo>
                    <a:pt x="f81" y="f82"/>
                  </a:lnTo>
                  <a:close/>
                </a:path>
                <a:path fill="none">
                  <a:moveTo>
                    <a:pt x="f191" y="f192"/>
                  </a:moveTo>
                  <a:arcTo wR="f73" hR="f74" stAng="f46" swAng="f70"/>
                </a:path>
              </a:pathLst>
            </a:custGeom>
            <a:noFill/>
            <a:ln w="6345" cap="flat">
              <a:solidFill>
                <a:srgbClr val="5B9BD5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7" name="TextBox 22"/>
            <p:cNvSpPr txBox="1"/>
            <p:nvPr/>
          </p:nvSpPr>
          <p:spPr>
            <a:xfrm>
              <a:off x="10658465" y="2972540"/>
              <a:ext cx="869429" cy="461662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2400" b="0" i="1" u="none" strike="noStrike" kern="1200" cap="none" spc="0" baseline="0">
                  <a:solidFill>
                    <a:srgbClr val="000000"/>
                  </a:solidFill>
                  <a:uFillTx/>
                  <a:latin typeface="Symbol" pitchFamily="18"/>
                </a:rPr>
                <a:t>q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23"/>
              <p:cNvSpPr txBox="1"/>
              <p:nvPr/>
            </p:nvSpPr>
            <p:spPr>
              <a:xfrm>
                <a:off x="194593" y="1997040"/>
                <a:ext cx="3725832" cy="772265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none" lIns="0" tIns="0" rIns="0" bIns="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𝑚</m:t>
                      </m:r>
                      <m:acc>
                        <m:accPr>
                          <m:chr m:val="̈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acc>
                      <m:r>
                        <a:rPr lang="en-US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𝑚𝑟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𝐺𝑀𝑚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mc:Choice>
        <mc:Fallback xmlns="">
          <p:sp>
            <p:nvSpPr>
              <p:cNvPr id="18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593" y="1997040"/>
                <a:ext cx="3725832" cy="7722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cap="flat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24"/>
              <p:cNvSpPr txBox="1"/>
              <p:nvPr/>
            </p:nvSpPr>
            <p:spPr>
              <a:xfrm>
                <a:off x="162872" y="2993864"/>
                <a:ext cx="1651196" cy="386452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0" tIns="0" rIns="0" bIns="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acc>
                        <m:accPr>
                          <m:chr m:val="̇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acc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n-US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mc:Choice>
        <mc:Fallback xmlns="">
          <p:sp>
            <p:nvSpPr>
              <p:cNvPr id="19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872" y="2993864"/>
                <a:ext cx="1651196" cy="386452"/>
              </a:xfrm>
              <a:prstGeom prst="rect">
                <a:avLst/>
              </a:prstGeom>
              <a:blipFill rotWithShape="0">
                <a:blip r:embed="rId4"/>
                <a:stretch>
                  <a:fillRect t="-7813"/>
                </a:stretch>
              </a:blipFill>
              <a:ln cap="flat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28"/>
          <p:cNvSpPr txBox="1"/>
          <p:nvPr/>
        </p:nvSpPr>
        <p:spPr>
          <a:xfrm>
            <a:off x="279650" y="3516224"/>
            <a:ext cx="5294842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Liberation Sans"/>
              </a:rPr>
              <a:t>where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9"/>
              <p:cNvSpPr txBox="1"/>
              <p:nvPr/>
            </p:nvSpPr>
            <p:spPr>
              <a:xfrm>
                <a:off x="278480" y="4008665"/>
                <a:ext cx="2298710" cy="741102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none" lIns="0" tIns="0" rIns="0" bIns="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acc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i="0">
                          <a:latin typeface="Cambria Math" panose="02040503050406030204" pitchFamily="18" charset="0"/>
                        </a:rPr>
                        <m:t>;</m:t>
                      </m:r>
                      <m:acc>
                        <m:accPr>
                          <m:chr m:val="̇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acc>
                      <m:r>
                        <a:rPr lang="en-US" i="0">
                          <a:latin typeface="Cambria Math" panose="02040503050406030204" pitchFamily="18" charset="0"/>
                        </a:rPr>
                        <m:t> 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US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mc:Choice>
        <mc:Fallback xmlns="">
          <p:sp>
            <p:nvSpPr>
              <p:cNvPr id="21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480" y="4008665"/>
                <a:ext cx="2298710" cy="74110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cap="flat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33"/>
              <p:cNvSpPr txBox="1"/>
              <p:nvPr/>
            </p:nvSpPr>
            <p:spPr>
              <a:xfrm>
                <a:off x="206626" y="4889918"/>
                <a:ext cx="11785500" cy="1394679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2400" b="0" i="1" u="none" strike="noStrike" kern="1200" cap="none" spc="0" baseline="0">
                    <a:solidFill>
                      <a:srgbClr val="000000"/>
                    </a:solidFill>
                    <a:uFillTx/>
                    <a:latin typeface="Liberation Sans"/>
                  </a:rPr>
                  <a:t>L</a:t>
                </a:r>
                <a:r>
                  <a:rPr lang="en-US" sz="2400" b="0" i="0" u="none" strike="noStrike" kern="1200" cap="none" spc="0" baseline="0">
                    <a:solidFill>
                      <a:srgbClr val="000000"/>
                    </a:solidFill>
                    <a:uFillTx/>
                    <a:latin typeface="Liberation Sans"/>
                  </a:rPr>
                  <a:t> is the angular moment of Earth about the Sun: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𝐺𝑀𝑎</m:t>
                        </m:r>
                        <m:r>
                          <a:rPr lang="en-US" i="0">
                            <a:latin typeface="Cambria Math" panose="02040503050406030204" pitchFamily="18" charset="0"/>
                          </a:rPr>
                          <m:t>(1−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𝜖</m:t>
                            </m:r>
                          </m:e>
                          <m:sup>
                            <m:r>
                              <a:rPr lang="en-US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rad>
                    <m:r>
                      <a:rPr lang="en-US" i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en-US" sz="2400" b="0" i="0" u="none" strike="noStrike" kern="1200" cap="none" spc="0" baseline="0">
                    <a:solidFill>
                      <a:srgbClr val="000000"/>
                    </a:solidFill>
                    <a:uFillTx/>
                    <a:latin typeface="Liberation Sans"/>
                    <a:ea typeface="Cambria Math" pitchFamily="18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0">
                        <a:latin typeface="Cambria Math" panose="02040503050406030204" pitchFamily="18" charset="0"/>
                      </a:rPr>
                      <m:t>=1.496×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i="0">
                            <a:latin typeface="Cambria Math" panose="02040503050406030204" pitchFamily="18" charset="0"/>
                          </a:rPr>
                          <m:t>11</m:t>
                        </m:r>
                      </m:sup>
                    </m:sSup>
                  </m:oMath>
                </a14:m>
                <a:r>
                  <a:rPr lang="en-US" sz="2400" b="0" i="0" u="none" strike="noStrike" kern="1200" cap="none" spc="0" baseline="0">
                    <a:solidFill>
                      <a:srgbClr val="000000"/>
                    </a:solidFill>
                    <a:uFillTx/>
                    <a:latin typeface="Liberation Sans"/>
                    <a:ea typeface="Cambria Math" pitchFamily="18"/>
                  </a:rPr>
                  <a:t>m (=1 A.U) (semimajor); </a:t>
                </a:r>
                <a:r>
                  <a:rPr lang="en-US" sz="2400" b="0" i="1" u="none" strike="noStrike" kern="1200" cap="none" spc="0" baseline="0">
                    <a:solidFill>
                      <a:srgbClr val="000000"/>
                    </a:solidFill>
                    <a:uFillTx/>
                    <a:latin typeface="Liberation Sans"/>
                    <a:ea typeface="Cambria Math" pitchFamily="18"/>
                  </a:rPr>
                  <a:t>m</a:t>
                </a:r>
                <a:r>
                  <a:rPr lang="en-US" sz="2400" b="0" i="0" u="none" strike="noStrike" kern="1200" cap="none" spc="0" baseline="0">
                    <a:solidFill>
                      <a:srgbClr val="000000"/>
                    </a:solidFill>
                    <a:uFillTx/>
                    <a:latin typeface="Liberation Sans"/>
                    <a:ea typeface="Cambria Math" pitchFamily="18"/>
                  </a:rPr>
                  <a:t>=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i="0">
                        <a:latin typeface="Cambria Math" panose="02040503050406030204" pitchFamily="18" charset="0"/>
                      </a:rPr>
                      <m:t>.97×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i="0">
                            <a:latin typeface="Cambria Math" panose="02040503050406030204" pitchFamily="18" charset="0"/>
                          </a:rPr>
                          <m:t>24</m:t>
                        </m:r>
                      </m:sup>
                    </m:sSup>
                  </m:oMath>
                </a14:m>
                <a:r>
                  <a:rPr lang="en-US" sz="2400" b="0" i="0" u="none" strike="noStrike" kern="1200" cap="none" spc="0" baseline="0">
                    <a:solidFill>
                      <a:srgbClr val="000000"/>
                    </a:solidFill>
                    <a:uFillTx/>
                    <a:latin typeface="Liberation Sans"/>
                    <a:ea typeface="Cambria Math" pitchFamily="18"/>
                  </a:rPr>
                  <a:t>kg, mass of Earth;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i="0">
                        <a:latin typeface="Cambria Math" panose="02040503050406030204" pitchFamily="18" charset="0"/>
                      </a:rPr>
                      <m:t>=1.987×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i="0">
                            <a:latin typeface="Cambria Math" panose="02040503050406030204" pitchFamily="18" charset="0"/>
                          </a:rPr>
                          <m:t>30</m:t>
                        </m:r>
                      </m:sup>
                    </m:sSup>
                  </m:oMath>
                </a14:m>
                <a:r>
                  <a:rPr lang="en-US" sz="2400" b="0" i="0" u="none" strike="noStrike" kern="0" cap="none" spc="0" baseline="0">
                    <a:solidFill>
                      <a:srgbClr val="000000"/>
                    </a:solidFill>
                    <a:uFillTx/>
                    <a:latin typeface="Liberation Sans"/>
                    <a:ea typeface="Cambria Math" pitchFamily="18"/>
                  </a:rPr>
                  <a:t>kg, Mass of the Sun; </a:t>
                </a: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i="0">
                        <a:latin typeface="Cambria Math" panose="02040503050406030204" pitchFamily="18" charset="0"/>
                      </a:rPr>
                      <m:t>=6.673×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i="0">
                            <a:latin typeface="Cambria Math" panose="02040503050406030204" pitchFamily="18" charset="0"/>
                          </a:rPr>
                          <m:t>−11</m:t>
                        </m:r>
                      </m:sup>
                    </m:sSup>
                  </m:oMath>
                </a14:m>
                <a:r>
                  <a:rPr lang="en-US" sz="2400" b="0" i="0" u="none" strike="noStrike" kern="1200" cap="none" spc="0" baseline="0">
                    <a:solidFill>
                      <a:srgbClr val="000000"/>
                    </a:solidFill>
                    <a:uFillTx/>
                    <a:latin typeface="Liberation Sans"/>
                    <a:ea typeface="Cambria Math" pitchFamily="18"/>
                  </a:rPr>
                  <a:t>Nm</a:t>
                </a:r>
                <a:r>
                  <a:rPr lang="en-US" sz="2400" b="0" i="0" u="none" strike="noStrike" kern="0" cap="none" spc="0" baseline="30000">
                    <a:solidFill>
                      <a:srgbClr val="000000"/>
                    </a:solidFill>
                    <a:uFillTx/>
                    <a:latin typeface="Liberation Sans"/>
                    <a:ea typeface="Cambria Math" pitchFamily="18"/>
                  </a:rPr>
                  <a:t>2</a:t>
                </a:r>
                <a:r>
                  <a:rPr lang="en-US" sz="2400" b="0" i="0" u="none" strike="noStrike" kern="1200" cap="none" spc="0" baseline="0">
                    <a:solidFill>
                      <a:srgbClr val="000000"/>
                    </a:solidFill>
                    <a:uFillTx/>
                    <a:latin typeface="Liberation Sans"/>
                    <a:ea typeface="Cambria Math" pitchFamily="18"/>
                  </a:rPr>
                  <a:t>/kg</a:t>
                </a:r>
                <a:r>
                  <a:rPr lang="en-US" sz="2400" b="0" i="0" u="none" strike="noStrike" kern="1200" cap="none" spc="0" baseline="30000">
                    <a:solidFill>
                      <a:srgbClr val="000000"/>
                    </a:solidFill>
                    <a:uFillTx/>
                    <a:latin typeface="Liberation Sans"/>
                    <a:ea typeface="Cambria Math" pitchFamily="18"/>
                  </a:rPr>
                  <a:t>2</a:t>
                </a:r>
                <a:r>
                  <a:rPr lang="en-US" sz="2400" b="0" i="0" u="none" strike="noStrike" kern="0" cap="none" spc="0" baseline="0">
                    <a:solidFill>
                      <a:srgbClr val="000000"/>
                    </a:solidFill>
                    <a:uFillTx/>
                    <a:latin typeface="Liberation Sans"/>
                    <a:ea typeface="Cambria Math" pitchFamily="18"/>
                  </a:rPr>
                  <a:t>;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US" i="0">
                        <a:latin typeface="Cambria Math" panose="02040503050406030204" pitchFamily="18" charset="0"/>
                      </a:rPr>
                      <m:t>=0.017</m:t>
                    </m:r>
                  </m:oMath>
                </a14:m>
                <a:r>
                  <a:rPr lang="en-US" sz="2400" b="0" i="1" u="none" strike="noStrike" kern="1200" cap="none" spc="0" baseline="0">
                    <a:solidFill>
                      <a:srgbClr val="000000"/>
                    </a:solidFill>
                    <a:uFillTx/>
                    <a:latin typeface="Liberation Sans"/>
                  </a:rPr>
                  <a:t> </a:t>
                </a:r>
                <a:r>
                  <a:rPr lang="en-US" sz="2400" b="0" i="0" u="none" strike="noStrike" kern="1200" cap="none" spc="0" baseline="0">
                    <a:solidFill>
                      <a:srgbClr val="000000"/>
                    </a:solidFill>
                    <a:uFillTx/>
                    <a:latin typeface="Liberation Sans"/>
                  </a:rPr>
                  <a:t>(eccentricity). The period is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i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𝜋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𝐺𝑀</m:t>
                            </m:r>
                          </m:den>
                        </m:f>
                      </m:e>
                    </m:rad>
                  </m:oMath>
                </a14:m>
                <a:endParaRPr lang="en-US" sz="2400" b="0" i="0" u="none" strike="noStrike" kern="1200" cap="none" spc="0" baseline="0">
                  <a:solidFill>
                    <a:srgbClr val="000000"/>
                  </a:solidFill>
                  <a:uFillTx/>
                  <a:latin typeface="Liberation Sans"/>
                </a:endParaRPr>
              </a:p>
            </p:txBody>
          </p:sp>
        </mc:Choice>
        <mc:Fallback xmlns="">
          <p:sp>
            <p:nvSpPr>
              <p:cNvPr id="22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626" y="4889918"/>
                <a:ext cx="11785500" cy="1394679"/>
              </a:xfrm>
              <a:prstGeom prst="rect">
                <a:avLst/>
              </a:prstGeom>
              <a:blipFill rotWithShape="0">
                <a:blip r:embed="rId6"/>
                <a:stretch>
                  <a:fillRect l="-828" t="-3493" b="-2183"/>
                </a:stretch>
              </a:blipFill>
              <a:ln cap="flat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65745" y="-139034"/>
            <a:ext cx="10972443" cy="1144801"/>
          </a:xfrm>
        </p:spPr>
        <p:txBody>
          <a:bodyPr/>
          <a:lstStyle/>
          <a:p>
            <a:pPr lvl="0"/>
            <a:r>
              <a:rPr lang="en-US" sz="3000"/>
              <a:t>Q3: Planetary motion in polar coordinates (cont.)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304796" y="776417"/>
                <a:ext cx="11887200" cy="5528389"/>
              </a:xfrm>
            </p:spPr>
            <p:txBody>
              <a:bodyPr/>
              <a:lstStyle/>
              <a:p>
                <a:pPr marL="514350" lvl="0" indent="-514350" algn="l">
                  <a:buSzPct val="100000"/>
                  <a:buAutoNum type="romanLcParenBoth"/>
                </a:pPr>
                <a:r>
                  <a:rPr lang="en-US" sz="2400"/>
                  <a:t>Solve the radial equation,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  <m:acc>
                      <m:accPr>
                        <m:chr m:val="̈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acc>
                    <m:r>
                      <a:rPr lang="en-US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𝑚𝑟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p>
                                    <m: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</m:e>
                      <m:sup>
                        <m:r>
                          <a:rPr lang="en-US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𝐺𝑀𝑚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400"/>
                  <a:t>, numerically using your RK2 code, so that you can plot the graph of </a:t>
                </a:r>
                <a:r>
                  <a:rPr lang="en-US" sz="2400" i="1"/>
                  <a:t>r</a:t>
                </a:r>
                <a:r>
                  <a:rPr lang="en-US" sz="2400"/>
                  <a:t> as a function of time for </a:t>
                </a:r>
                <a:r>
                  <a:rPr lang="en-US" sz="2400" i="1"/>
                  <a:t>t </a:t>
                </a:r>
                <a:r>
                  <a:rPr lang="en-US" sz="2400"/>
                  <a:t>from 0 to the period of the orbit, </a:t>
                </a:r>
                <a:r>
                  <a:rPr lang="en-US" sz="2400" i="1"/>
                  <a:t>T </a:t>
                </a:r>
                <a:r>
                  <a:rPr lang="en-US" sz="2400"/>
                  <a:t>(</a:t>
                </a:r>
                <a:r>
                  <a:rPr lang="en-US" sz="2400" i="1"/>
                  <a:t>= </a:t>
                </a:r>
                <a:r>
                  <a:rPr lang="en-US" sz="2400"/>
                  <a:t>1 year). Boundary conditions: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𝑟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p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𝐺𝑀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𝜖</m:t>
                            </m:r>
                          </m:e>
                        </m:d>
                      </m:den>
                    </m:f>
                    <m:r>
                      <a:rPr lang="en-US">
                        <a:latin typeface="Cambria Math" panose="02040503050406030204" pitchFamily="18" charset="0"/>
                      </a:rPr>
                      <m:t>,</m:t>
                    </m:r>
                    <m:acc>
                      <m:accPr>
                        <m:chr m:val="̇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acc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400"/>
                  <a:t>. </a:t>
                </a:r>
              </a:p>
              <a:p>
                <a:pPr marL="514350" lvl="0" indent="-514350" algn="l">
                  <a:buSzPct val="100000"/>
                  <a:buAutoNum type="romanLcParenBoth"/>
                </a:pPr>
                <a:r>
                  <a:rPr lang="en-US" sz="2400"/>
                  <a:t>Hence, plot the angular velocity function 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acc>
                  </m:oMath>
                </a14:m>
                <a:r>
                  <a:rPr lang="en-US" sz="2400">
                    <a:latin typeface="Symbol" pitchFamily="18"/>
                  </a:rPr>
                  <a:t>(</a:t>
                </a:r>
                <a:r>
                  <a:rPr lang="en-US" sz="2400" i="1"/>
                  <a:t>t</a:t>
                </a:r>
                <a:r>
                  <a:rPr lang="en-US" sz="2400">
                    <a:latin typeface="Symbol" pitchFamily="18"/>
                  </a:rPr>
                  <a:t>)</a:t>
                </a:r>
                <a:r>
                  <a:rPr lang="en-US" sz="2400"/>
                  <a:t> as the time varies throughout the year.</a:t>
                </a:r>
              </a:p>
              <a:p>
                <a:pPr marL="514350" lvl="0" indent="-514350" algn="l">
                  <a:buSzPct val="100000"/>
                  <a:buAutoNum type="romanLcParenBoth"/>
                </a:pPr>
                <a:r>
                  <a:rPr lang="en-US" sz="2400"/>
                  <a:t>Plot the normalised angular function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𝜃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num>
                      <m:den>
                        <m:r>
                          <a:rPr lang="en-US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den>
                    </m:f>
                  </m:oMath>
                </a14:m>
                <a:r>
                  <a:rPr lang="en-US" sz="2400"/>
                  <a:t> as the time varies throughout the whole period. (*Think carefully how you are going to do this using the prior knowledge you have acquired. Think Euler.)</a:t>
                </a:r>
              </a:p>
              <a:p>
                <a:pPr marL="514350" lvl="0" indent="-514350" algn="l">
                  <a:buSzPct val="100000"/>
                  <a:buAutoNum type="romanLcParenBoth"/>
                </a:pPr>
                <a:r>
                  <a:rPr lang="en-US" sz="2400"/>
                  <a:t>Visualise the evolution of the Earth’s location, (</a:t>
                </a:r>
                <a:r>
                  <a:rPr lang="en-US" sz="2400" i="1"/>
                  <a:t>x</a:t>
                </a:r>
                <a:r>
                  <a:rPr lang="en-US" sz="2400"/>
                  <a:t>(</a:t>
                </a:r>
                <a:r>
                  <a:rPr lang="en-US" sz="2400" i="1"/>
                  <a:t>t</a:t>
                </a:r>
                <a:r>
                  <a:rPr lang="en-US" sz="2400"/>
                  <a:t>),</a:t>
                </a:r>
                <a:r>
                  <a:rPr lang="en-US" sz="2400" i="1"/>
                  <a:t>y</a:t>
                </a:r>
                <a:r>
                  <a:rPr lang="en-US" sz="2400"/>
                  <a:t>(</a:t>
                </a:r>
                <a:r>
                  <a:rPr lang="en-US" sz="2400" i="1"/>
                  <a:t>t</a:t>
                </a:r>
                <a:r>
                  <a:rPr lang="en-US" sz="2400"/>
                  <a:t>)) on the orbit on a </a:t>
                </a:r>
                <a:r>
                  <a:rPr lang="en-US" sz="2400" i="1"/>
                  <a:t>x</a:t>
                </a:r>
                <a:r>
                  <a:rPr lang="en-US" sz="2400"/>
                  <a:t>-</a:t>
                </a:r>
                <a:r>
                  <a:rPr lang="en-US" sz="2400" i="1"/>
                  <a:t>y</a:t>
                </a:r>
                <a:r>
                  <a:rPr lang="en-US" sz="2400"/>
                  <a:t> plot using the Manipulate function. Your visualization should contain the origin, </a:t>
                </a:r>
                <a:r>
                  <a:rPr lang="en-US" sz="2400" i="1"/>
                  <a:t>x</a:t>
                </a:r>
                <a:r>
                  <a:rPr lang="en-US" sz="2400"/>
                  <a:t>- and </a:t>
                </a:r>
                <a:r>
                  <a:rPr lang="en-US" sz="2400" i="1"/>
                  <a:t>y</a:t>
                </a:r>
                <a:r>
                  <a:rPr lang="en-US" sz="2400"/>
                  <a:t>-axes.</a:t>
                </a: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304796" y="776417"/>
                <a:ext cx="11887200" cy="5528389"/>
              </a:xfrm>
              <a:blipFill rotWithShape="0">
                <a:blip r:embed="rId3"/>
                <a:stretch>
                  <a:fillRect l="-1436" r="-1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Blank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1250</TotalTime>
  <Words>158</Words>
  <Application>Microsoft Office PowerPoint</Application>
  <PresentationFormat>Widescreen</PresentationFormat>
  <Paragraphs>29</Paragraphs>
  <Slides>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5</vt:i4>
      </vt:variant>
    </vt:vector>
  </HeadingPairs>
  <TitlesOfParts>
    <vt:vector size="17" baseType="lpstr">
      <vt:lpstr>DejaVu Sans</vt:lpstr>
      <vt:lpstr>Droid Sans Fallback</vt:lpstr>
      <vt:lpstr>FreeSans</vt:lpstr>
      <vt:lpstr>Liberation Sans</vt:lpstr>
      <vt:lpstr>Liberation Serif</vt:lpstr>
      <vt:lpstr>Arial</vt:lpstr>
      <vt:lpstr>Calibri</vt:lpstr>
      <vt:lpstr>Cambria Math</vt:lpstr>
      <vt:lpstr>Constantia</vt:lpstr>
      <vt:lpstr>Symbol</vt:lpstr>
      <vt:lpstr>Blank Slide</vt:lpstr>
      <vt:lpstr>Default</vt:lpstr>
      <vt:lpstr>ZCE 111 Assignment 12</vt:lpstr>
      <vt:lpstr>Q1: RK2 code for forced pendulum</vt:lpstr>
      <vt:lpstr>Q2: Stability of the total energy a SHO in RK2.</vt:lpstr>
      <vt:lpstr>Q3: Planetary motion in polar coordinates</vt:lpstr>
      <vt:lpstr>Q3: Planetary motion in polar coordinates (cont.)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ZCE 111 Assignment 12</dc:title>
  <dc:creator>tlyoon</dc:creator>
  <cp:lastModifiedBy>tlyoon</cp:lastModifiedBy>
  <cp:revision>79</cp:revision>
  <dcterms:modified xsi:type="dcterms:W3CDTF">2016-05-19T04:12:17Z</dcterms:modified>
</cp:coreProperties>
</file>