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256" r:id="rId3"/>
    <p:sldId id="262" r:id="rId4"/>
    <p:sldId id="263" r:id="rId5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98E15AE-608F-42BE-8E0E-712D5FB449EB}" type="slidenum">
              <a:t>‹#›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41973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2655D6EF-91BE-4738-BE36-5F49CB1D42D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29720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9145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839203" y="273048"/>
            <a:ext cx="2743200" cy="530860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09603" y="273048"/>
            <a:ext cx="8077196" cy="530860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6034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74024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7004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3624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09603" y="1604964"/>
            <a:ext cx="5410203" cy="397668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604964"/>
            <a:ext cx="5410203" cy="397668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2079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5456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4947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4928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0146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04919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433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5696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839203" y="273048"/>
            <a:ext cx="2743200" cy="530860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09603" y="273048"/>
            <a:ext cx="8077196" cy="530860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8556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0863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09603" y="1604964"/>
            <a:ext cx="5410203" cy="397668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604964"/>
            <a:ext cx="5410203" cy="397668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3100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3633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42774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847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922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2837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609484" y="273597"/>
            <a:ext cx="10972443" cy="11448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09484" y="1604515"/>
            <a:ext cx="10972443" cy="39772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609484" y="273597"/>
            <a:ext cx="10972443" cy="11448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09484" y="1604515"/>
            <a:ext cx="10972443" cy="39772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2.fizik.usm.my/tlyoon/teaching/ZCE111/1415SEM2/notes/verlet_algorithm_2D_coulomb_scatterings.nb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/>
              <a:t>ZCE 111</a:t>
            </a:r>
            <a:br>
              <a:rPr lang="en-US" dirty="0"/>
            </a:br>
            <a:r>
              <a:rPr lang="en-US" dirty="0"/>
              <a:t>Assignment </a:t>
            </a:r>
            <a:r>
              <a:rPr lang="en-US" dirty="0" smtClean="0"/>
              <a:t>13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Q1: </a:t>
            </a:r>
            <a:r>
              <a:rPr lang="en-US" dirty="0"/>
              <a:t>Coulomb charge scattering in 3D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 txBox="1"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en-US"/>
                  <a:t>Develop a code based on velocity Verlet algorithm (see the sample code </a:t>
                </a:r>
                <a:r>
                  <a:rPr lang="en-US">
                    <a:hlinkClick r:id="rId2"/>
                  </a:rPr>
                  <a:t>verlet_algorithm_2D_coulomb_scatterings.nb</a:t>
                </a:r>
                <a:r>
                  <a:rPr lang="en-US"/>
                  <a:t> as a reference) to simulate the scattering process of a fixed charge </a:t>
                </a:r>
                <a:r>
                  <a:rPr lang="en-US" i="1"/>
                  <a:t>Q</a:t>
                </a:r>
                <a:r>
                  <a:rPr lang="en-US"/>
                  <a:t> = +1 unit,  located at (</a:t>
                </a:r>
                <a:r>
                  <a:rPr lang="en-US" i="1"/>
                  <a:t>r</a:t>
                </a:r>
                <a:r>
                  <a:rPr lang="en-US" baseline="-25000"/>
                  <a:t>20</a:t>
                </a:r>
                <a:r>
                  <a:rPr lang="en-US"/>
                  <a:t>sin</a:t>
                </a:r>
                <a:r>
                  <a:rPr lang="en-US" i="1">
                    <a:latin typeface="Symbol" pitchFamily="18"/>
                  </a:rPr>
                  <a:t>q</a:t>
                </a:r>
                <a:r>
                  <a:rPr lang="en-US" baseline="-25000"/>
                  <a:t>2</a:t>
                </a:r>
                <a:r>
                  <a:rPr lang="en-US"/>
                  <a:t>sin</a:t>
                </a:r>
                <a:r>
                  <a:rPr lang="en-US" i="1">
                    <a:latin typeface="Symbol" pitchFamily="18"/>
                  </a:rPr>
                  <a:t>f</a:t>
                </a:r>
                <a:r>
                  <a:rPr lang="en-US" baseline="-25000"/>
                  <a:t>2</a:t>
                </a:r>
                <a:r>
                  <a:rPr lang="en-US"/>
                  <a:t>, </a:t>
                </a:r>
                <a:r>
                  <a:rPr lang="en-US" i="1"/>
                  <a:t>r</a:t>
                </a:r>
                <a:r>
                  <a:rPr lang="en-US" baseline="-25000"/>
                  <a:t>20</a:t>
                </a:r>
                <a:r>
                  <a:rPr lang="en-US"/>
                  <a:t>cos</a:t>
                </a:r>
                <a:r>
                  <a:rPr lang="en-US" i="1">
                    <a:latin typeface="Symbol" pitchFamily="18"/>
                  </a:rPr>
                  <a:t>f</a:t>
                </a:r>
                <a:r>
                  <a:rPr lang="en-US" baseline="-25000"/>
                  <a:t>2</a:t>
                </a:r>
                <a:r>
                  <a:rPr lang="en-US"/>
                  <a:t>, </a:t>
                </a:r>
                <a:r>
                  <a:rPr lang="en-US" i="1"/>
                  <a:t>r</a:t>
                </a:r>
                <a:r>
                  <a:rPr lang="en-US" baseline="-25000"/>
                  <a:t>20</a:t>
                </a:r>
                <a:r>
                  <a:rPr lang="en-US"/>
                  <a:t>sin</a:t>
                </a:r>
                <a:r>
                  <a:rPr lang="en-US" i="1">
                    <a:latin typeface="Symbol" pitchFamily="18"/>
                  </a:rPr>
                  <a:t>q</a:t>
                </a:r>
                <a:r>
                  <a:rPr lang="en-US" baseline="-25000"/>
                  <a:t>2</a:t>
                </a:r>
                <a:r>
                  <a:rPr lang="en-US"/>
                  <a:t>cos</a:t>
                </a:r>
                <a:r>
                  <a:rPr lang="en-US" i="1">
                    <a:latin typeface="Symbol" pitchFamily="18"/>
                  </a:rPr>
                  <a:t>f</a:t>
                </a:r>
                <a:r>
                  <a:rPr lang="en-US" baseline="-25000"/>
                  <a:t>2</a:t>
                </a:r>
                <a:r>
                  <a:rPr lang="en-US"/>
                  <a:t>, by a moving charge </a:t>
                </a:r>
                <a:r>
                  <a:rPr lang="en-US" i="1"/>
                  <a:t>q=+</a:t>
                </a:r>
                <a:r>
                  <a:rPr lang="en-US"/>
                  <a:t>1 unit (with mass </a:t>
                </a:r>
                <a:r>
                  <a:rPr lang="en-US" i="1"/>
                  <a:t>m </a:t>
                </a:r>
                <a:r>
                  <a:rPr lang="en-US"/>
                  <a:t>= 1 unit), initially located at (0,0,0), and is shooting towards </a:t>
                </a:r>
                <a:r>
                  <a:rPr lang="en-US" i="1"/>
                  <a:t>Q</a:t>
                </a:r>
                <a:r>
                  <a:rPr lang="en-US"/>
                  <a:t> with an initial speed </a:t>
                </a:r>
                <a:r>
                  <a:rPr lang="en-US" i="1"/>
                  <a:t>v</a:t>
                </a:r>
                <a:r>
                  <a:rPr lang="en-US" baseline="-25000"/>
                  <a:t>0</a:t>
                </a:r>
                <a:r>
                  <a:rPr lang="en-US"/>
                  <a:t>=1 unit. In your simulation, set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=1, </m:t>
                    </m:r>
                    <m:r>
                      <m:rPr>
                        <m:nor/>
                      </m:rPr>
                      <a:rPr lang="en-US" i="1">
                        <a:latin typeface="Cambria Math" panose="02040503050406030204" pitchFamily="18" charset="0"/>
                      </a:rPr>
                      <m:t>r</m:t>
                    </m:r>
                    <m:r>
                      <m:rPr>
                        <m:nor/>
                      </m:rPr>
                      <a:rPr lang="en-US" i="1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n-US"/>
                  <a:t>= 1 unit, </a:t>
                </a:r>
                <a:r>
                  <a:rPr lang="en-US" i="1">
                    <a:latin typeface="Symbol" pitchFamily="18"/>
                  </a:rPr>
                  <a:t>q</a:t>
                </a:r>
                <a:r>
                  <a:rPr lang="en-US" baseline="-25000"/>
                  <a:t>2</a:t>
                </a:r>
                <a:r>
                  <a:rPr lang="en-US"/>
                  <a:t> = </a:t>
                </a:r>
                <a:r>
                  <a:rPr lang="en-US" i="1">
                    <a:latin typeface="Symbol" pitchFamily="18"/>
                  </a:rPr>
                  <a:t>f</a:t>
                </a:r>
                <a:r>
                  <a:rPr lang="en-US" baseline="-25000"/>
                  <a:t>2</a:t>
                </a:r>
                <a:r>
                  <a:rPr lang="en-US"/>
                  <a:t> = 45</a:t>
                </a:r>
                <a:r>
                  <a:rPr lang="en-US" baseline="30000">
                    <a:latin typeface="Times New Roman" pitchFamily="18"/>
                    <a:cs typeface="Times New Roman" pitchFamily="18"/>
                  </a:rPr>
                  <a:t>◦</a:t>
                </a:r>
                <a:r>
                  <a:rPr lang="en-US"/>
                  <a:t>.</a:t>
                </a:r>
              </a:p>
            </p:txBody>
          </p:sp>
        </mc:Choice>
        <mc:Fallback>
          <p:sp>
            <p:nvSpPr>
              <p:cNvPr id="3" name="Conten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2278" t="-3216" r="-1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Q2: </a:t>
            </a:r>
            <a:r>
              <a:rPr lang="en-US" dirty="0"/>
              <a:t>Charge moving in a magnetic field 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09484" y="1712534"/>
            <a:ext cx="10972443" cy="3977283"/>
          </a:xfrm>
        </p:spPr>
        <p:txBody>
          <a:bodyPr/>
          <a:lstStyle/>
          <a:p>
            <a:pPr lvl="0"/>
            <a:r>
              <a:rPr lang="en-US"/>
              <a:t>A charge (mass </a:t>
            </a:r>
            <a:r>
              <a:rPr lang="en-US" i="1"/>
              <a:t>m</a:t>
            </a:r>
            <a:r>
              <a:rPr lang="en-US"/>
              <a:t> and charge </a:t>
            </a:r>
            <a:r>
              <a:rPr lang="en-US" i="1"/>
              <a:t>q</a:t>
            </a:r>
            <a:r>
              <a:rPr lang="en-US"/>
              <a:t>) moving with velocity </a:t>
            </a:r>
            <a:r>
              <a:rPr lang="en-US" b="1"/>
              <a:t>v </a:t>
            </a:r>
            <a:r>
              <a:rPr lang="en-US"/>
              <a:t>=(</a:t>
            </a:r>
            <a:r>
              <a:rPr lang="en-US" i="1"/>
              <a:t>v</a:t>
            </a:r>
            <a:r>
              <a:rPr lang="en-US" i="1" baseline="-25000"/>
              <a:t>x</a:t>
            </a:r>
            <a:r>
              <a:rPr lang="en-US"/>
              <a:t>,</a:t>
            </a:r>
            <a:r>
              <a:rPr lang="en-US" i="1"/>
              <a:t> v</a:t>
            </a:r>
            <a:r>
              <a:rPr lang="en-US" i="1" baseline="-25000"/>
              <a:t>y</a:t>
            </a:r>
            <a:r>
              <a:rPr lang="en-US" i="1"/>
              <a:t>, v</a:t>
            </a:r>
            <a:r>
              <a:rPr lang="en-US" i="1" baseline="-25000"/>
              <a:t>z</a:t>
            </a:r>
            <a:r>
              <a:rPr lang="en-US"/>
              <a:t>) in a magnetic field </a:t>
            </a:r>
            <a:r>
              <a:rPr lang="en-US" b="1"/>
              <a:t>B</a:t>
            </a:r>
            <a:r>
              <a:rPr lang="en-US"/>
              <a:t>=(</a:t>
            </a:r>
            <a:r>
              <a:rPr lang="en-US" i="1"/>
              <a:t>B</a:t>
            </a:r>
            <a:r>
              <a:rPr lang="en-US" i="1" baseline="-25000"/>
              <a:t>x</a:t>
            </a:r>
            <a:r>
              <a:rPr lang="en-US"/>
              <a:t>,</a:t>
            </a:r>
            <a:r>
              <a:rPr lang="en-US" i="1"/>
              <a:t> B</a:t>
            </a:r>
            <a:r>
              <a:rPr lang="en-US" i="1" baseline="-25000"/>
              <a:t>y</a:t>
            </a:r>
            <a:r>
              <a:rPr lang="en-US" i="1"/>
              <a:t>, B</a:t>
            </a:r>
            <a:r>
              <a:rPr lang="en-US" i="1" baseline="-25000"/>
              <a:t>z</a:t>
            </a:r>
            <a:r>
              <a:rPr lang="en-US"/>
              <a:t>) experiences a velocity-dependent Lorentz force </a:t>
            </a:r>
            <a:r>
              <a:rPr lang="en-US" b="1"/>
              <a:t>F</a:t>
            </a:r>
            <a:r>
              <a:rPr lang="en-US"/>
              <a:t>=(</a:t>
            </a:r>
            <a:r>
              <a:rPr lang="en-US" i="1"/>
              <a:t>F</a:t>
            </a:r>
            <a:r>
              <a:rPr lang="en-US" i="1" baseline="-25000"/>
              <a:t>x</a:t>
            </a:r>
            <a:r>
              <a:rPr lang="en-US"/>
              <a:t>,</a:t>
            </a:r>
            <a:r>
              <a:rPr lang="en-US" i="1"/>
              <a:t> F</a:t>
            </a:r>
            <a:r>
              <a:rPr lang="en-US" i="1" baseline="-25000"/>
              <a:t>y</a:t>
            </a:r>
            <a:r>
              <a:rPr lang="en-US" i="1"/>
              <a:t>, F</a:t>
            </a:r>
            <a:r>
              <a:rPr lang="en-US" i="1" baseline="-25000"/>
              <a:t>z</a:t>
            </a:r>
            <a:r>
              <a:rPr lang="en-US"/>
              <a:t>) = </a:t>
            </a:r>
            <a:r>
              <a:rPr lang="en-US" i="1"/>
              <a:t>q</a:t>
            </a:r>
            <a:r>
              <a:rPr lang="en-US"/>
              <a:t> </a:t>
            </a:r>
            <a:r>
              <a:rPr lang="en-US" b="1"/>
              <a:t>v</a:t>
            </a:r>
            <a:r>
              <a:rPr lang="en-US"/>
              <a:t> × </a:t>
            </a:r>
            <a:r>
              <a:rPr lang="en-US" b="1"/>
              <a:t>B</a:t>
            </a:r>
            <a:r>
              <a:rPr lang="en-US" i="1"/>
              <a:t>. </a:t>
            </a:r>
            <a:r>
              <a:rPr lang="en-US"/>
              <a:t>Develop a code based on the Störmer-Verlet integration algorithm to simulate the dynamical path of the charge particle moving through the magnetic field. Assume: </a:t>
            </a:r>
            <a:r>
              <a:rPr lang="en-US" i="1"/>
              <a:t>q=+</a:t>
            </a:r>
            <a:r>
              <a:rPr lang="en-US"/>
              <a:t>1 unit, mass </a:t>
            </a:r>
            <a:r>
              <a:rPr lang="en-US" i="1"/>
              <a:t>m </a:t>
            </a:r>
            <a:r>
              <a:rPr lang="en-US"/>
              <a:t>= 1 unit, initially located at (0,0,0), initial velocity (</a:t>
            </a:r>
            <a:r>
              <a:rPr lang="en-US" i="1"/>
              <a:t>v</a:t>
            </a:r>
            <a:r>
              <a:rPr lang="en-US" baseline="-25000"/>
              <a:t>0</a:t>
            </a:r>
            <a:r>
              <a:rPr lang="en-US" i="1" baseline="-25000"/>
              <a:t>x</a:t>
            </a:r>
            <a:r>
              <a:rPr lang="en-US"/>
              <a:t>,</a:t>
            </a:r>
            <a:r>
              <a:rPr lang="en-US" i="1"/>
              <a:t>v</a:t>
            </a:r>
            <a:r>
              <a:rPr lang="en-US" baseline="-25000"/>
              <a:t>0</a:t>
            </a:r>
            <a:r>
              <a:rPr lang="en-US" i="1" baseline="-25000"/>
              <a:t>y</a:t>
            </a:r>
            <a:r>
              <a:rPr lang="en-US"/>
              <a:t>,</a:t>
            </a:r>
            <a:r>
              <a:rPr lang="en-US" i="1"/>
              <a:t> v</a:t>
            </a:r>
            <a:r>
              <a:rPr lang="en-US" baseline="-25000"/>
              <a:t>0</a:t>
            </a:r>
            <a:r>
              <a:rPr lang="en-US" i="1" baseline="-25000"/>
              <a:t>z</a:t>
            </a:r>
            <a:r>
              <a:rPr lang="en-US"/>
              <a:t>), </a:t>
            </a:r>
            <a:r>
              <a:rPr lang="en-US" i="1"/>
              <a:t>v</a:t>
            </a:r>
            <a:r>
              <a:rPr lang="en-US" baseline="-25000"/>
              <a:t>0</a:t>
            </a:r>
            <a:r>
              <a:rPr lang="en-US" i="1" baseline="-25000"/>
              <a:t>x</a:t>
            </a:r>
            <a:r>
              <a:rPr lang="en-US"/>
              <a:t>=</a:t>
            </a:r>
            <a:r>
              <a:rPr lang="en-US" i="1"/>
              <a:t>v</a:t>
            </a:r>
            <a:r>
              <a:rPr lang="en-US" baseline="-25000"/>
              <a:t>0</a:t>
            </a:r>
            <a:r>
              <a:rPr lang="en-US" i="1" baseline="-25000"/>
              <a:t>y</a:t>
            </a:r>
            <a:r>
              <a:rPr lang="en-US"/>
              <a:t>=0.1 unit, </a:t>
            </a:r>
            <a:r>
              <a:rPr lang="en-US" i="1"/>
              <a:t>v</a:t>
            </a:r>
            <a:r>
              <a:rPr lang="en-US" baseline="-25000"/>
              <a:t>0</a:t>
            </a:r>
            <a:r>
              <a:rPr lang="en-US" i="1" baseline="-25000"/>
              <a:t>z</a:t>
            </a:r>
            <a:r>
              <a:rPr lang="en-US"/>
              <a:t> =0.05 unit, </a:t>
            </a:r>
            <a:r>
              <a:rPr lang="en-US" b="1"/>
              <a:t>B</a:t>
            </a:r>
            <a:r>
              <a:rPr lang="en-US"/>
              <a:t>=(0,</a:t>
            </a:r>
            <a:r>
              <a:rPr lang="en-US" i="1"/>
              <a:t> </a:t>
            </a:r>
            <a:r>
              <a:rPr lang="en-US"/>
              <a:t>0</a:t>
            </a:r>
            <a:r>
              <a:rPr lang="en-US" i="1"/>
              <a:t>, B</a:t>
            </a:r>
            <a:r>
              <a:rPr lang="en-US" i="1" baseline="-25000"/>
              <a:t>z</a:t>
            </a:r>
            <a:r>
              <a:rPr lang="en-US"/>
              <a:t>),</a:t>
            </a:r>
            <a:r>
              <a:rPr lang="en-US" i="1"/>
              <a:t> B</a:t>
            </a:r>
            <a:r>
              <a:rPr lang="en-US" i="1" baseline="-25000"/>
              <a:t>z </a:t>
            </a:r>
            <a:r>
              <a:rPr lang="en-US"/>
              <a:t>= 0.1 unit. You should see a helical trajectory circulating about the </a:t>
            </a:r>
            <a:r>
              <a:rPr lang="en-US" i="1"/>
              <a:t>z</a:t>
            </a:r>
            <a:r>
              <a:rPr lang="en-US"/>
              <a:t>-direction.</a:t>
            </a:r>
          </a:p>
          <a:p>
            <a:pPr lvl="0"/>
            <a:r>
              <a:rPr lang="en-US"/>
              <a:t>(my code: verlet_algorithm_3D_coulomb_helix.nb)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</TotalTime>
  <Words>241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DejaVu Sans</vt:lpstr>
      <vt:lpstr>Droid Sans Fallback</vt:lpstr>
      <vt:lpstr>FreeSans</vt:lpstr>
      <vt:lpstr>Liberation Sans</vt:lpstr>
      <vt:lpstr>Liberation Serif</vt:lpstr>
      <vt:lpstr>Arial</vt:lpstr>
      <vt:lpstr>Calibri</vt:lpstr>
      <vt:lpstr>Cambria Math</vt:lpstr>
      <vt:lpstr>Symbol</vt:lpstr>
      <vt:lpstr>Times New Roman</vt:lpstr>
      <vt:lpstr>Blank Slide</vt:lpstr>
      <vt:lpstr>Default</vt:lpstr>
      <vt:lpstr>ZCE 111 Assignment 13</vt:lpstr>
      <vt:lpstr>Q1: Coulomb charge scattering in 3D </vt:lpstr>
      <vt:lpstr>Q2: Charge moving in a magnetic field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ZCE 111 Assignment 12</dc:title>
  <dc:creator>tlyoon</dc:creator>
  <cp:lastModifiedBy>tlyoon</cp:lastModifiedBy>
  <cp:revision>77</cp:revision>
  <dcterms:modified xsi:type="dcterms:W3CDTF">2016-05-19T00:41:49Z</dcterms:modified>
</cp:coreProperties>
</file>