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62" r:id="rId4"/>
    <p:sldId id="257" r:id="rId5"/>
    <p:sldId id="258" r:id="rId6"/>
  </p:sldIdLst>
  <p:sldSz cx="12192000" cy="6858000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4" autoAdjust="0"/>
    <p:restoredTop sz="94660"/>
  </p:normalViewPr>
  <p:slideViewPr>
    <p:cSldViewPr snapToGrid="0">
      <p:cViewPr varScale="1">
        <p:scale>
          <a:sx n="71" d="100"/>
          <a:sy n="71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8" name="Picture 37"/>
          <p:cNvPicPr/>
          <p:nvPr/>
        </p:nvPicPr>
        <p:blipFill>
          <a:blip r:embed="rId2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  <p:pic>
        <p:nvPicPr>
          <p:cNvPr id="39" name="Picture 38"/>
          <p:cNvPicPr/>
          <p:nvPr/>
        </p:nvPicPr>
        <p:blipFill>
          <a:blip r:embed="rId2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7" name="Picture 76"/>
          <p:cNvPicPr/>
          <p:nvPr/>
        </p:nvPicPr>
        <p:blipFill>
          <a:blip r:embed="rId2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  <p:pic>
        <p:nvPicPr>
          <p:cNvPr id="78" name="Picture 77"/>
          <p:cNvPicPr/>
          <p:nvPr/>
        </p:nvPicPr>
        <p:blipFill>
          <a:blip r:embed="rId2"/>
          <a:stretch/>
        </p:blipFill>
        <p:spPr>
          <a:xfrm>
            <a:off x="3368880" y="1825560"/>
            <a:ext cx="5452920" cy="4350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51C08-3605-4F99-BB73-6883902BD5A7}" type="datetimeFigureOut">
              <a:rPr lang="en-US" smtClean="0"/>
              <a:t>3/11/2016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98D2F-AEFA-4420-A9AD-891CE77C1C3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Click to edit Master title style</a:t>
            </a:r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lstStyle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the outline text format</a:t>
            </a:r>
            <a:endParaRPr/>
          </a:p>
          <a:p>
            <a:pPr marL="864000" lvl="1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Outline Level</a:t>
            </a:r>
            <a:endParaRPr/>
          </a:p>
          <a:p>
            <a:pPr marL="1296000" lvl="2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Outline Level</a:t>
            </a:r>
            <a:endParaRPr/>
          </a:p>
          <a:p>
            <a:pPr marL="1728000" lvl="3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Outline Level</a:t>
            </a:r>
            <a:endParaRPr/>
          </a:p>
          <a:p>
            <a:pPr marL="2160000" lvl="4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Outline Level</a:t>
            </a:r>
            <a:endParaRPr/>
          </a:p>
          <a:p>
            <a:pPr marL="2592000" lvl="5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Sixth Outline Level</a:t>
            </a:r>
            <a:endParaRPr/>
          </a:p>
          <a:p>
            <a:pPr marL="228600" indent="-228240">
              <a:lnSpc>
                <a:spcPct val="100000"/>
              </a:lnSpc>
              <a:buFont typeface="Arial"/>
              <a:buChar char="•"/>
            </a:pPr>
            <a:r>
              <a:rPr lang="en-US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Seventh Outline LevelClick to edit Master text styles</a:t>
            </a:r>
            <a:endParaRPr/>
          </a:p>
          <a:p>
            <a:pPr marL="685800" lvl="1" indent="-228240">
              <a:lnSpc>
                <a:spcPct val="100000"/>
              </a:lnSpc>
              <a:buFont typeface="Arial"/>
              <a:buChar char="•"/>
            </a:pPr>
            <a:r>
              <a:rPr lang="en-US" sz="24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level</a:t>
            </a:r>
            <a:endParaRPr/>
          </a:p>
          <a:p>
            <a:pPr marL="1143000" lvl="2" indent="-228240">
              <a:lnSpc>
                <a:spcPct val="100000"/>
              </a:lnSpc>
              <a:buFont typeface="Arial"/>
              <a:buChar char="•"/>
            </a:pPr>
            <a:r>
              <a:rPr lang="en-US" sz="2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level</a:t>
            </a:r>
            <a:endParaRPr/>
          </a:p>
          <a:p>
            <a:pPr marL="1600200" lvl="3" indent="-228240">
              <a:lnSpc>
                <a:spcPct val="100000"/>
              </a:lnSpc>
              <a:buFont typeface="Arial"/>
              <a:buChar char="•"/>
            </a:pPr>
            <a:r>
              <a:rPr lang="en-US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level</a:t>
            </a:r>
            <a:endParaRPr/>
          </a:p>
          <a:p>
            <a:pPr marL="2057400" lvl="4" indent="-228240">
              <a:lnSpc>
                <a:spcPct val="100000"/>
              </a:lnSpc>
              <a:buFont typeface="Arial"/>
              <a:buChar char="•"/>
            </a:pPr>
            <a:r>
              <a:rPr lang="en-US" sz="1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level</a:t>
            </a:r>
            <a:endParaRPr/>
          </a:p>
        </p:txBody>
      </p:sp>
      <p:sp>
        <p:nvSpPr>
          <p:cNvPr id="42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2/14/16</a:t>
            </a:r>
            <a:endParaRPr/>
          </a:p>
        </p:txBody>
      </p:sp>
      <p:sp>
        <p:nvSpPr>
          <p:cNvPr id="43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4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F5E06446-18A7-4B5F-AEE1-53B6F2B01FE2}" type="slidenum">
              <a:rPr lang="en-US" sz="120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Shape 1"/>
          <p:cNvSpPr txBox="1"/>
          <p:nvPr/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6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ZCE 111
Assignment 3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Q1. Concave lens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/>
              </p:nvPr>
            </p:nvSpPr>
            <p:spPr>
              <a:xfrm>
                <a:off x="761078" y="2164963"/>
                <a:ext cx="10375351" cy="364869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000" dirty="0" smtClean="0"/>
                  <a:t>Develop a code that reads in supplied values of </a:t>
                </a:r>
                <a:r>
                  <a:rPr lang="en-US" sz="2000" i="1" dirty="0" smtClean="0"/>
                  <a:t>f </a:t>
                </a:r>
                <a:r>
                  <a:rPr lang="en-US" sz="2000" dirty="0" smtClean="0"/>
                  <a:t>of a concave lens</a:t>
                </a:r>
                <a:r>
                  <a:rPr lang="en-US" sz="2000" i="1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US" sz="20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 smtClean="0"/>
                  <a:t>of an object and does the following:</a:t>
                </a:r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 err="1" smtClean="0"/>
                  <a:t>visualise</a:t>
                </a:r>
                <a:r>
                  <a:rPr lang="en-US" sz="2000" dirty="0" smtClean="0"/>
                  <a:t> the set-up, display the object, image, lens, focal point and optical axis graphically.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dirty="0" smtClean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 smtClean="0"/>
                  <a:t>form the image of the object via the geometrical </a:t>
                </a:r>
                <a:r>
                  <a:rPr lang="en-US" sz="2000" dirty="0"/>
                  <a:t>ray </a:t>
                </a:r>
                <a:r>
                  <a:rPr lang="en-US" sz="2000" dirty="0" smtClean="0"/>
                  <a:t>tracing method.</a:t>
                </a:r>
              </a:p>
              <a:p>
                <a:endParaRPr lang="en-US" sz="2000" dirty="0" smtClean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dirty="0" err="1" smtClean="0"/>
                  <a:t>Visualise</a:t>
                </a:r>
                <a:r>
                  <a:rPr lang="en-US" sz="2000" dirty="0" smtClean="0"/>
                  <a:t> your output 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US" sz="2000" dirty="0" smtClean="0"/>
                  <a:t>varies from 0.2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000" dirty="0" smtClean="0"/>
                  <a:t>till 3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000" dirty="0" smtClean="0"/>
                  <a:t>at an interval of 0.1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. </m:t>
                    </m:r>
                  </m:oMath>
                </a14:m>
                <a:endParaRPr lang="en-US" sz="2000" b="0" dirty="0" smtClean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b="0" dirty="0" smtClean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000" b="0" dirty="0" smtClean="0"/>
                  <a:t>Your code should also </a:t>
                </a:r>
                <a:r>
                  <a:rPr lang="en-US" sz="2000" dirty="0" smtClean="0"/>
                  <a:t>display the information (in the label of your Graphics[]) about the properties of the image, that whether it is virtual/real, inverted/erect and magnified/</a:t>
                </a:r>
                <a:r>
                  <a:rPr lang="en-US" sz="2000" dirty="0" err="1" smtClean="0"/>
                  <a:t>dimishined</a:t>
                </a:r>
                <a:r>
                  <a:rPr lang="en-US" sz="2000" dirty="0" smtClean="0"/>
                  <a:t>.</a:t>
                </a:r>
                <a:endParaRPr lang="en-US" sz="2000" dirty="0" smtClean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2000" b="0" dirty="0" smtClean="0"/>
              </a:p>
              <a:p>
                <a:endParaRPr lang="en-US" sz="2000" dirty="0" smtClean="0"/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/>
              </p:nvPr>
            </p:nvSpPr>
            <p:spPr>
              <a:xfrm>
                <a:off x="761078" y="2164963"/>
                <a:ext cx="10375351" cy="3648696"/>
              </a:xfrm>
              <a:blipFill rotWithShape="0">
                <a:blip r:embed="rId2"/>
                <a:stretch>
                  <a:fillRect l="-1528" t="-9182" r="-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782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Q2. </a:t>
            </a:r>
            <a:r>
              <a:rPr lang="en-US" sz="4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Two Projectiles</a:t>
            </a:r>
            <a:endParaRPr dirty="0"/>
          </a:p>
        </p:txBody>
      </p:sp>
      <p:sp>
        <p:nvSpPr>
          <p:cNvPr id="81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28600" indent="-228240">
              <a:lnSpc>
                <a:spcPct val="90000"/>
              </a:lnSpc>
              <a:buFont typeface="Arial"/>
              <a:buChar char="•"/>
            </a:pPr>
            <a:r>
              <a:rPr lang="en-US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Two projectile are launched. Projectile is launched at location (0,0) at </a:t>
            </a:r>
            <a:r>
              <a:rPr lang="en-US" sz="2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</a:t>
            </a:r>
            <a:r>
              <a:rPr lang="en-US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=0. Projectile 2 is launched at location (95,100.0) at </a:t>
            </a:r>
            <a:r>
              <a:rPr lang="en-US" sz="2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</a:t>
            </a:r>
            <a:r>
              <a:rPr lang="en-US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=8.5 seconds later. The initial speed and angle are for the first projectile are 18 m/s and 49 Degree above the +</a:t>
            </a:r>
            <a:r>
              <a:rPr lang="en-US" sz="2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x</a:t>
            </a:r>
            <a:r>
              <a:rPr lang="en-US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axes; while that for projectile 2 are 15 m/s and 56 Degree above the +</a:t>
            </a:r>
            <a:r>
              <a:rPr lang="en-US" sz="2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x</a:t>
            </a:r>
            <a:r>
              <a:rPr lang="en-US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axes. </a:t>
            </a:r>
            <a:endParaRPr/>
          </a:p>
          <a:p>
            <a:pPr marL="228600" indent="-228240">
              <a:lnSpc>
                <a:spcPct val="90000"/>
              </a:lnSpc>
              <a:buFont typeface="Arial"/>
              <a:buChar char="•"/>
            </a:pPr>
            <a:r>
              <a:rPr lang="en-US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(i) Write a code to display the simulation of the motion of these two particles. </a:t>
            </a:r>
            <a:endParaRPr/>
          </a:p>
          <a:p>
            <a:pPr marL="228600" indent="-228240">
              <a:lnSpc>
                <a:spcPct val="90000"/>
              </a:lnSpc>
              <a:buFont typeface="Arial"/>
              <a:buChar char="•"/>
            </a:pPr>
            <a:r>
              <a:rPr lang="en-US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(ii) Calculate the distance between these two projectiles as a function of time between </a:t>
            </a:r>
            <a:r>
              <a:rPr lang="en-US" sz="2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</a:t>
            </a:r>
            <a:r>
              <a:rPr lang="en-US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=0 until </a:t>
            </a:r>
            <a:r>
              <a:rPr lang="en-US" sz="2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</a:t>
            </a:r>
            <a:r>
              <a:rPr lang="en-US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=16 seconds. </a:t>
            </a:r>
            <a:endParaRPr/>
          </a:p>
          <a:p>
            <a:pPr marL="228600" indent="-228240">
              <a:lnSpc>
                <a:spcPct val="90000"/>
              </a:lnSpc>
              <a:buFont typeface="Arial"/>
              <a:buChar char="•"/>
            </a:pPr>
            <a:r>
              <a:rPr lang="en-US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(iii) What is the distance between them when </a:t>
            </a:r>
            <a:r>
              <a:rPr lang="en-US" sz="2800" i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</a:t>
            </a:r>
            <a:r>
              <a:rPr lang="en-US" sz="28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=7.9 s?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>
              <a:lnSpc>
                <a:spcPct val="90000"/>
              </a:lnSpc>
            </a:pPr>
            <a:r>
              <a:rPr lang="en-US" sz="4400" strike="noStrike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Q3. </a:t>
            </a:r>
            <a:r>
              <a:rPr lang="en-US" sz="4400" strike="noStrike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</a:rPr>
              <a:t>Two uncoupled pendulums</a:t>
            </a:r>
            <a:endParaRPr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3" name="TextShape 2"/>
              <p:cNvSpPr txBox="1"/>
              <p:nvPr/>
            </p:nvSpPr>
            <p:spPr>
              <a:xfrm>
                <a:off x="838080" y="1825560"/>
                <a:ext cx="10515240" cy="43509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/>
              <a:lstStyle/>
              <a:p>
                <a:pPr marL="228600" indent="-228240">
                  <a:lnSpc>
                    <a:spcPct val="90000"/>
                  </a:lnSpc>
                  <a:buFont typeface="Arial"/>
                  <a:buChar char="•"/>
                </a:pPr>
                <a:r>
                  <a:rPr lang="en-US" sz="2800" strike="noStrike" spc="-1" dirty="0" smtClean="0">
                    <a:solidFill>
                      <a:srgbClr val="000000"/>
                    </a:solidFill>
                    <a:uFill>
                      <a:solidFill>
                        <a:srgbClr val="FFFFFF"/>
                      </a:solidFill>
                    </a:uFill>
                    <a:latin typeface="Calibri"/>
                  </a:rPr>
                  <a:t>(</a:t>
                </a:r>
                <a:r>
                  <a:rPr lang="en-US" sz="2800" strike="noStrike" spc="-1" dirty="0" err="1">
                    <a:solidFill>
                      <a:srgbClr val="000000"/>
                    </a:solidFill>
                    <a:uFill>
                      <a:solidFill>
                        <a:srgbClr val="FFFFFF"/>
                      </a:solidFill>
                    </a:uFill>
                    <a:latin typeface="Calibri"/>
                  </a:rPr>
                  <a:t>i</a:t>
                </a:r>
                <a:r>
                  <a:rPr lang="en-US" sz="2800" strike="noStrike" spc="-1" dirty="0">
                    <a:solidFill>
                      <a:srgbClr val="000000"/>
                    </a:solidFill>
                    <a:uFill>
                      <a:solidFill>
                        <a:srgbClr val="FFFFFF"/>
                      </a:solidFill>
                    </a:uFill>
                    <a:latin typeface="Calibri"/>
                  </a:rPr>
                  <a:t>) Simulate the motion of two uncoupled SHM pendulums with different lengths, released at different initial displacement angles,  and  from the vertical. </a:t>
                </a:r>
                <a:endParaRPr lang="en-US" dirty="0"/>
              </a:p>
              <a:p>
                <a:pPr marL="228600" indent="-228240">
                  <a:lnSpc>
                    <a:spcPct val="90000"/>
                  </a:lnSpc>
                  <a:buFont typeface="Arial"/>
                  <a:buChar char="•"/>
                </a:pPr>
                <a:r>
                  <a:rPr lang="en-US" sz="2800" strike="noStrike" spc="-1" dirty="0">
                    <a:solidFill>
                      <a:srgbClr val="000000"/>
                    </a:solidFill>
                    <a:uFill>
                      <a:solidFill>
                        <a:srgbClr val="FFFFFF"/>
                      </a:solidFill>
                    </a:uFill>
                    <a:latin typeface="Calibri"/>
                  </a:rPr>
                  <a:t>(ii） For a fixed choice of initial displacement angles and lengths, plot the graph of phase difference between these two pendulums, defined 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i="1" strike="noStrike" spc="-1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Δ</m:t>
                    </m:r>
                    <m:r>
                      <a:rPr lang="en-US" i="1" strike="noStrike" spc="-1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𝜙</m:t>
                    </m:r>
                    <m:r>
                      <a:rPr lang="en-US" b="0" i="1" strike="noStrike" spc="-1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trike="noStrike" spc="-1" smtClean="0">
                            <a:solidFill>
                              <a:srgbClr val="000000"/>
                            </a:solidFill>
                            <a:uFill>
                              <a:solidFill>
                                <a:srgbClr val="FFFFFF"/>
                              </a:solidFill>
                            </a:u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pc="-1">
                            <a:solidFill>
                              <a:srgbClr val="000000"/>
                            </a:solidFill>
                            <a:uFill>
                              <a:solidFill>
                                <a:srgbClr val="FFFFFF"/>
                              </a:solidFill>
                            </a:u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b="0" i="1" strike="noStrike" spc="-1" smtClean="0">
                            <a:solidFill>
                              <a:srgbClr val="000000"/>
                            </a:solidFill>
                            <a:uFill>
                              <a:solidFill>
                                <a:srgbClr val="FFFFFF"/>
                              </a:solidFill>
                            </a:u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trike="noStrike" spc="-1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 spc="-1">
                            <a:solidFill>
                              <a:srgbClr val="000000"/>
                            </a:solidFill>
                            <a:uFill>
                              <a:solidFill>
                                <a:srgbClr val="FFFFFF"/>
                              </a:solidFill>
                            </a:u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pc="-1">
                            <a:solidFill>
                              <a:srgbClr val="000000"/>
                            </a:solidFill>
                            <a:uFill>
                              <a:solidFill>
                                <a:srgbClr val="FFFFFF"/>
                              </a:solidFill>
                            </a:u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i="1" spc="-1">
                            <a:solidFill>
                              <a:srgbClr val="000000"/>
                            </a:solidFill>
                            <a:uFill>
                              <a:solidFill>
                                <a:srgbClr val="FFFFFF"/>
                              </a:solidFill>
                            </a:u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pc="-1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2800" strike="noStrike" spc="-1" dirty="0" smtClean="0">
                    <a:solidFill>
                      <a:srgbClr val="000000"/>
                    </a:solidFill>
                    <a:uFill>
                      <a:solidFill>
                        <a:srgbClr val="FFFFFF"/>
                      </a:solidFill>
                    </a:uFill>
                    <a:latin typeface="Calibri"/>
                  </a:rPr>
                  <a:t>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pc="-1">
                            <a:solidFill>
                              <a:srgbClr val="000000"/>
                            </a:solidFill>
                            <a:uFill>
                              <a:solidFill>
                                <a:srgbClr val="FFFFFF"/>
                              </a:solidFill>
                            </a:u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 spc="-1">
                            <a:solidFill>
                              <a:srgbClr val="000000"/>
                            </a:solidFill>
                            <a:uFill>
                              <a:solidFill>
                                <a:srgbClr val="FFFFFF"/>
                              </a:solidFill>
                            </a:u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</m:e>
                      <m:sub>
                        <m:r>
                          <a:rPr lang="en-US" sz="2800" b="0" i="1" spc="-1" smtClean="0">
                            <a:solidFill>
                              <a:srgbClr val="000000"/>
                            </a:solidFill>
                            <a:uFill>
                              <a:solidFill>
                                <a:srgbClr val="FFFFFF"/>
                              </a:solidFill>
                            </a:u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800" b="0" i="1" spc="-1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800" b="0" i="1" spc="-1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sz="2800" b="0" i="1" spc="-1" smtClean="0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=1,2</m:t>
                    </m:r>
                  </m:oMath>
                </a14:m>
                <a:r>
                  <a:rPr lang="en-US" sz="2800" strike="noStrike" spc="-1" dirty="0">
                    <a:solidFill>
                      <a:srgbClr val="000000"/>
                    </a:solidFill>
                    <a:uFill>
                      <a:solidFill>
                        <a:srgbClr val="FFFFFF"/>
                      </a:solidFill>
                    </a:uFill>
                    <a:latin typeface="Calibri"/>
                  </a:rPr>
                  <a:t> are the displacement angles of the pendulums at time </a:t>
                </a:r>
                <a:r>
                  <a:rPr lang="en-US" sz="2800" i="1" strike="noStrike" spc="-1" dirty="0">
                    <a:solidFill>
                      <a:srgbClr val="000000"/>
                    </a:solidFill>
                    <a:uFill>
                      <a:solidFill>
                        <a:srgbClr val="FFFFFF"/>
                      </a:solidFill>
                    </a:uFill>
                    <a:latin typeface="Calibri"/>
                  </a:rPr>
                  <a:t>t.</a:t>
                </a:r>
                <a:endParaRPr dirty="0"/>
              </a:p>
            </p:txBody>
          </p:sp>
        </mc:Choice>
        <mc:Fallback>
          <p:sp>
            <p:nvSpPr>
              <p:cNvPr id="83" name="TextShap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080" y="1825560"/>
                <a:ext cx="10515240" cy="4350960"/>
              </a:xfrm>
              <a:prstGeom prst="rect">
                <a:avLst/>
              </a:prstGeom>
              <a:blipFill rotWithShape="0">
                <a:blip r:embed="rId2"/>
                <a:stretch>
                  <a:fillRect l="-1043" t="-2241" r="-173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2984</TotalTime>
  <Words>210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DejaVu Sans</vt:lpstr>
      <vt:lpstr>StarSymbol</vt:lpstr>
      <vt:lpstr>Arial</vt:lpstr>
      <vt:lpstr>Calibri</vt:lpstr>
      <vt:lpstr>Calibri Light</vt:lpstr>
      <vt:lpstr>Cambria Math</vt:lpstr>
      <vt:lpstr>Office Theme</vt:lpstr>
      <vt:lpstr>Office Theme</vt:lpstr>
      <vt:lpstr>PowerPoint Presentation</vt:lpstr>
      <vt:lpstr>Q1. Concave lens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Yoon Tiem Leong</dc:creator>
  <cp:lastModifiedBy>tlyoon</cp:lastModifiedBy>
  <cp:revision>281</cp:revision>
  <cp:lastPrinted>2015-03-14T05:36:37Z</cp:lastPrinted>
  <dcterms:created xsi:type="dcterms:W3CDTF">2015-02-28T03:19:47Z</dcterms:created>
  <dcterms:modified xsi:type="dcterms:W3CDTF">2016-03-11T06:27:49Z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6</vt:i4>
  </property>
</Properties>
</file>