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7.gif" ContentType="image/gif"/>
  <Override PartName="/ppt/media/image6.png" ContentType="image/png"/>
  <Override PartName="/ppt/media/image5.png" ContentType="image/png"/>
  <Override PartName="/ppt/media/image8.jpeg" ContentType="image/jpe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presentation.xml" ContentType="application/vnd.openxmlformats-officedocument.presentationml.presentation.main+xml"/>
  <Override PartName="/ppt/slideMasters/slideMaster3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48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3369240" y="1825200"/>
            <a:ext cx="5452560" cy="435060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3369240" y="1825200"/>
            <a:ext cx="5452560" cy="43506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4880" cy="6142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48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48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1" name="" descr=""/>
          <p:cNvPicPr/>
          <p:nvPr/>
        </p:nvPicPr>
        <p:blipFill>
          <a:blip r:embed="rId2"/>
          <a:stretch/>
        </p:blipFill>
        <p:spPr>
          <a:xfrm>
            <a:off x="3369240" y="1825200"/>
            <a:ext cx="5452560" cy="4350600"/>
          </a:xfrm>
          <a:prstGeom prst="rect">
            <a:avLst/>
          </a:prstGeom>
          <a:ln>
            <a:noFill/>
          </a:ln>
        </p:spPr>
      </p:pic>
      <p:pic>
        <p:nvPicPr>
          <p:cNvPr id="72" name="" descr=""/>
          <p:cNvPicPr/>
          <p:nvPr/>
        </p:nvPicPr>
        <p:blipFill>
          <a:blip r:embed="rId3"/>
          <a:stretch/>
        </p:blipFill>
        <p:spPr>
          <a:xfrm>
            <a:off x="3369240" y="1825200"/>
            <a:ext cx="5452560" cy="43506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4880" cy="6142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48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48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07" name="" descr=""/>
          <p:cNvPicPr/>
          <p:nvPr/>
        </p:nvPicPr>
        <p:blipFill>
          <a:blip r:embed="rId2"/>
          <a:stretch/>
        </p:blipFill>
        <p:spPr>
          <a:xfrm>
            <a:off x="3369240" y="1825200"/>
            <a:ext cx="5452560" cy="4350600"/>
          </a:xfrm>
          <a:prstGeom prst="rect">
            <a:avLst/>
          </a:prstGeom>
          <a:ln>
            <a:noFill/>
          </a:ln>
        </p:spPr>
      </p:pic>
      <p:pic>
        <p:nvPicPr>
          <p:cNvPr id="108" name="" descr=""/>
          <p:cNvPicPr/>
          <p:nvPr/>
        </p:nvPicPr>
        <p:blipFill>
          <a:blip r:embed="rId3"/>
          <a:stretch/>
        </p:blipFill>
        <p:spPr>
          <a:xfrm>
            <a:off x="3369240" y="1825200"/>
            <a:ext cx="5452560" cy="43506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4880" cy="6142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48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800" spc="-1">
                <a:latin typeface="Calibri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000" spc="-1">
                <a:latin typeface="Calibri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Calibri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800" spc="-1">
                <a:latin typeface="Calibri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Calibri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Calibri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Calibri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 sz="18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8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0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8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8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8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8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8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8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7.gif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r>
              <a:rPr lang="en-US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ZCE 111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Assignment 4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224280" y="226080"/>
            <a:ext cx="11814840" cy="498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en-US" sz="4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Q1. Hypothetical Sun-Earth-Moon three-body system</a:t>
            </a:r>
            <a:endParaRPr/>
          </a:p>
        </p:txBody>
      </p:sp>
      <p:pic>
        <p:nvPicPr>
          <p:cNvPr id="111" name="Picture 1" descr=""/>
          <p:cNvPicPr/>
          <p:nvPr/>
        </p:nvPicPr>
        <p:blipFill>
          <a:blip r:embed="rId1"/>
          <a:stretch/>
        </p:blipFill>
        <p:spPr>
          <a:xfrm>
            <a:off x="3237840" y="1771560"/>
            <a:ext cx="5143320" cy="5086080"/>
          </a:xfrm>
          <a:prstGeom prst="rect">
            <a:avLst/>
          </a:prstGeom>
          <a:ln>
            <a:noFill/>
          </a:ln>
        </p:spPr>
      </p:pic>
      <p:sp>
        <p:nvSpPr>
          <p:cNvPr id="112" name="CustomShape 2"/>
          <p:cNvSpPr/>
          <p:nvPr/>
        </p:nvSpPr>
        <p:spPr>
          <a:xfrm>
            <a:off x="6010920" y="3696120"/>
            <a:ext cx="11829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</a:t>
            </a:r>
            <a:endParaRPr/>
          </a:p>
        </p:txBody>
      </p:sp>
      <p:sp>
        <p:nvSpPr>
          <p:cNvPr id="113" name="CustomShape 3"/>
          <p:cNvSpPr/>
          <p:nvPr/>
        </p:nvSpPr>
        <p:spPr>
          <a:xfrm flipH="1">
            <a:off x="6118560" y="3951720"/>
            <a:ext cx="12960" cy="308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4" name="CustomShape 4"/>
          <p:cNvSpPr/>
          <p:nvPr/>
        </p:nvSpPr>
        <p:spPr>
          <a:xfrm>
            <a:off x="6414120" y="5713200"/>
            <a:ext cx="5508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</a:t>
            </a:r>
            <a:endParaRPr/>
          </a:p>
        </p:txBody>
      </p:sp>
      <p:sp>
        <p:nvSpPr>
          <p:cNvPr id="115" name="CustomShape 5"/>
          <p:cNvSpPr/>
          <p:nvPr/>
        </p:nvSpPr>
        <p:spPr>
          <a:xfrm>
            <a:off x="6414120" y="6439320"/>
            <a:ext cx="7794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</a:t>
            </a:r>
            <a:endParaRPr/>
          </a:p>
        </p:txBody>
      </p:sp>
      <p:sp>
        <p:nvSpPr>
          <p:cNvPr id="116" name="CustomShape 6"/>
          <p:cNvSpPr/>
          <p:nvPr/>
        </p:nvSpPr>
        <p:spPr>
          <a:xfrm>
            <a:off x="551880" y="100584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60">
              <a:lnSpc>
                <a:spcPct val="90000"/>
              </a:lnSpc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Earth (E) is circulating the Sun (S) which is located at the focus of an elliptical orbit, while the Moon (M) is orbiting the Earth. See figure.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1026360" y="-518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Q1. A Hypothetical Sun-Earth-Moon three-body system</a:t>
            </a:r>
            <a:endParaRPr/>
          </a:p>
        </p:txBody>
      </p:sp>
      <p:sp>
        <p:nvSpPr>
          <p:cNvPr id="118" name="CustomShape 2"/>
          <p:cNvSpPr/>
          <p:nvPr/>
        </p:nvSpPr>
        <p:spPr>
          <a:xfrm>
            <a:off x="120960" y="1425240"/>
            <a:ext cx="11886840" cy="516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Given the following information of a hypothetical Sun-Planet-Moon system: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Earth-Sun orbit: eccentricity 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</a:t>
            </a:r>
            <a:r>
              <a:rPr lang="en-US" sz="2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= 0.0167086; semimajor = 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</a:t>
            </a:r>
            <a:r>
              <a:rPr lang="en-US" sz="2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= 1.496×10</a:t>
            </a:r>
            <a:r>
              <a:rPr lang="en-US" sz="22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11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m;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</a:t>
            </a:r>
            <a:r>
              <a:rPr lang="en-US" sz="2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= 1.989×10</a:t>
            </a:r>
            <a:r>
              <a:rPr lang="en-US" sz="22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30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kg.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Moon-Earth orbit: eccentricity 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</a:t>
            </a:r>
            <a:r>
              <a:rPr lang="en-US" sz="2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= 0.0549; semimajor = 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</a:t>
            </a:r>
            <a:r>
              <a:rPr lang="en-US" sz="2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= (3.844×10</a:t>
            </a:r>
            <a:r>
              <a:rPr lang="en-US" sz="22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)×10</a:t>
            </a:r>
            <a:r>
              <a:rPr lang="en-US" sz="22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m;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</a:t>
            </a:r>
            <a:r>
              <a:rPr lang="en-US" sz="2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= 5.9723×10</a:t>
            </a:r>
            <a:r>
              <a:rPr lang="en-US" sz="22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24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kg.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Assume the following initial conditions: at 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=0, the Earth is located at the periheron and the Moon is located at the apogee.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1. Simulate the Earth’s orbit around the Sun based on astronomical information given.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2. Add in the moon to (1) above to simulate the full three-body system.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Hint: You will need the formula that relates the period and semimajor of a circulating object around a central mass 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1026360" y="-518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Q2. Measuring the Earth-Sun system</a:t>
            </a:r>
            <a:endParaRPr/>
          </a:p>
        </p:txBody>
      </p:sp>
      <p:sp>
        <p:nvSpPr>
          <p:cNvPr id="120" name="CustomShape 2"/>
          <p:cNvSpPr/>
          <p:nvPr/>
        </p:nvSpPr>
        <p:spPr>
          <a:xfrm>
            <a:off x="120960" y="1425240"/>
            <a:ext cx="11886840" cy="516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Write a code to measure the angular speed of Earth with respect to the Sun as a function of time.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Assume the following initial conditions: at 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=0, the Earth is located at the periheron. 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1026360" y="-518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Q3. A hyperbolic orbit of a two-body system</a:t>
            </a:r>
            <a:endParaRPr/>
          </a:p>
        </p:txBody>
      </p:sp>
      <p:sp>
        <p:nvSpPr>
          <p:cNvPr id="122" name="CustomShape 2"/>
          <p:cNvSpPr/>
          <p:nvPr/>
        </p:nvSpPr>
        <p:spPr>
          <a:xfrm>
            <a:off x="519480" y="1371600"/>
            <a:ext cx="11184840" cy="521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Refer: 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https://en.wikipedia.org/wiki/Kepler_orbit</a:t>
            </a:r>
            <a:endParaRPr/>
          </a:p>
          <a:p>
            <a:pPr>
              <a:lnSpc>
                <a:spcPct val="100000"/>
              </a:lnSpc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Consider a hypothetical planet-comet system with the following parameters:</a:t>
            </a:r>
            <a:endParaRPr/>
          </a:p>
          <a:p>
            <a:pPr>
              <a:lnSpc>
                <a:spcPct val="100000"/>
              </a:lnSpc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Mass of the central planet, M = 1.5*10^(24) kg; </a:t>
            </a:r>
            <a:endParaRPr/>
          </a:p>
          <a:p>
            <a:pPr>
              <a:lnSpc>
                <a:spcPct val="100000"/>
              </a:lnSpc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Semimajor of the comet, a = 1.5*10^(8) m; ecentricity 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e=2.0; 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seminor is related to the semimajor via </a:t>
            </a:r>
            <a:endParaRPr/>
          </a:p>
          <a:p>
            <a:pPr>
              <a:lnSpc>
                <a:spcPct val="100000"/>
              </a:lnSpc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 = a*Sqrt[e^2 – 1];</a:t>
            </a:r>
            <a:endParaRPr/>
          </a:p>
          <a:p>
            <a:pPr>
              <a:lnSpc>
                <a:spcPct val="100000"/>
              </a:lnSpc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while the semi-latus p is related to e and a via</a:t>
            </a:r>
            <a:endParaRPr/>
          </a:p>
          <a:p>
            <a:pPr>
              <a:lnSpc>
                <a:spcPct val="100000"/>
              </a:lnSpc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 = a (e^2 – 1);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Assuming the planet is located at the origin (0,0), the distance 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the comet from the planet is given by </a:t>
            </a:r>
            <a:endParaRPr/>
          </a:p>
          <a:p>
            <a:pPr>
              <a:lnSpc>
                <a:spcPct val="100000"/>
              </a:lnSpc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(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)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= p / (1 – e* Cos 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q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(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)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), </a:t>
            </a:r>
            <a:endParaRPr/>
          </a:p>
          <a:p>
            <a:pPr>
              <a:lnSpc>
                <a:spcPct val="100000"/>
              </a:lnSpc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where </a:t>
            </a:r>
            <a:endParaRPr/>
          </a:p>
          <a:p>
            <a:pPr>
              <a:lnSpc>
                <a:spcPct val="100000"/>
              </a:lnSpc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q(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)=w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t, </a:t>
            </a:r>
            <a:endParaRPr/>
          </a:p>
          <a:p>
            <a:pPr>
              <a:lnSpc>
                <a:spcPct val="100000"/>
              </a:lnSpc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w 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angular frequency, 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w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=2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p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/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 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period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of the comet, given by </a:t>
            </a:r>
            <a:endParaRPr/>
          </a:p>
          <a:p>
            <a:pPr>
              <a:lnSpc>
                <a:spcPct val="100000"/>
              </a:lnSpc>
            </a:pP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= 2 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p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*Sqrt[a^3/(G*M)]. 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" descr=""/>
          <p:cNvPicPr/>
          <p:nvPr/>
        </p:nvPicPr>
        <p:blipFill>
          <a:blip r:embed="rId1"/>
          <a:stretch/>
        </p:blipFill>
        <p:spPr>
          <a:xfrm>
            <a:off x="2822400" y="2529000"/>
            <a:ext cx="5981400" cy="3708000"/>
          </a:xfrm>
          <a:prstGeom prst="rect">
            <a:avLst/>
          </a:prstGeom>
          <a:ln>
            <a:noFill/>
          </a:ln>
        </p:spPr>
      </p:pic>
      <p:sp>
        <p:nvSpPr>
          <p:cNvPr id="124" name="TextShape 1"/>
          <p:cNvSpPr txBox="1"/>
          <p:nvPr/>
        </p:nvSpPr>
        <p:spPr>
          <a:xfrm>
            <a:off x="735840" y="134640"/>
            <a:ext cx="10514880" cy="31572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You must use </a:t>
            </a:r>
            <a:r>
              <a:rPr b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ListPlot[]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</a:t>
            </a:r>
            <a:r>
              <a:rPr b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Table[]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for this problem. Don't use </a:t>
            </a:r>
            <a:r>
              <a:rPr b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Graphics[Point]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(1) Write a code to determine the smallest and largest x and y coordinates of the comet from the planet, xmin, xmax, ymin,ymax. 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(2) Simulate the system, using and time interval of 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D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t=0.001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Scale your plot accordingly so that the hyperbolic curve is clearly displayed.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(3) Use your code to print out the value of the speed of the comet at the time 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t= 0.05 T.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Your output should look like this (with animation of the comet moving along the hyperbolic trajectory)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5923</TotalTime>
  <Application>LibreOffice/5.0.2.2$Linux_X86_64 LibreOffice_project/00m0$Build-2</Application>
  <Paragraphs>24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2015-02-28T03:19:47Z</dcterms:created>
  <dc:creator>Yoon Tiem Leong</dc:creator>
  <dc:language>en-US</dc:language>
  <cp:lastPrinted>2015-03-14T05:36:37Z</cp:lastPrinted>
  <dcterms:modified xsi:type="dcterms:W3CDTF">2016-03-18T23:37:33Z</dcterms:modified>
  <cp:revision>317</cp:revision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4</vt:i4>
  </property>
</Properties>
</file>