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10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6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5" name="" descr=""/>
          <p:cNvPicPr/>
          <p:nvPr/>
        </p:nvPicPr>
        <p:blipFill>
          <a:blip r:embed="rId2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46" name="" descr=""/>
          <p:cNvPicPr/>
          <p:nvPr/>
        </p:nvPicPr>
        <p:blipFill>
          <a:blip r:embed="rId3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84" name="" descr=""/>
          <p:cNvPicPr/>
          <p:nvPr/>
        </p:nvPicPr>
        <p:blipFill>
          <a:blip r:embed="rId2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85" name="" descr=""/>
          <p:cNvPicPr/>
          <p:nvPr/>
        </p:nvPicPr>
        <p:blipFill>
          <a:blip r:embed="rId3"/>
          <a:stretch/>
        </p:blipFill>
        <p:spPr>
          <a:xfrm>
            <a:off x="3602880" y="16041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445A989C-A9A2-44B5-8220-EC5E51A16043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6863BFC0-8FD9-41E1-A1CB-2B5FAFBDBBAB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1523880" y="1122480"/>
            <a:ext cx="9142200" cy="238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Assignment 8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609480" y="27324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Q1</a:t>
            </a:r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365760" y="1280160"/>
            <a:ext cx="11338560" cy="5303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Write a code to implement bisection method so that, given any continuous function </a:t>
            </a:r>
            <a:r>
              <a:rPr i="1" lang="en-US" sz="3200" spc="-1">
                <a:latin typeface="Arial"/>
              </a:rPr>
              <a:t>f</a:t>
            </a:r>
            <a:r>
              <a:rPr lang="en-US" sz="3200" spc="-1">
                <a:latin typeface="Arial"/>
              </a:rPr>
              <a:t>(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), it can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(i)  Count the number of roots in a domain [a,b].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(ii) Evaluate each of these roots one by one in sequence.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Try your code on the following functions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(i) </a:t>
            </a:r>
            <a:r>
              <a:rPr i="1" lang="en-US" sz="3200" spc="-1">
                <a:latin typeface="Arial"/>
              </a:rPr>
              <a:t>f</a:t>
            </a:r>
            <a:r>
              <a:rPr lang="en-US" sz="3200" spc="-1">
                <a:latin typeface="Arial"/>
              </a:rPr>
              <a:t>(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) = </a:t>
            </a:r>
            <a:r>
              <a:rPr i="1" lang="en-US" sz="3200" spc="-1">
                <a:latin typeface="Arial"/>
              </a:rPr>
              <a:t>e</a:t>
            </a:r>
            <a:r>
              <a:rPr lang="en-US" sz="3200" spc="-1" baseline="101000">
                <a:latin typeface="Arial"/>
              </a:rPr>
              <a:t>x</a:t>
            </a:r>
            <a:r>
              <a:rPr lang="en-US" sz="3200" spc="-1">
                <a:latin typeface="Arial"/>
              </a:rPr>
              <a:t> − 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 − 2, for all </a:t>
            </a:r>
            <a:r>
              <a:rPr i="1" lang="en-US" sz="3200" spc="-1">
                <a:latin typeface="Arial"/>
              </a:rPr>
              <a:t>x.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(ii) </a:t>
            </a:r>
            <a:r>
              <a:rPr i="1" lang="en-US" sz="3200" spc="-1">
                <a:latin typeface="Arial"/>
              </a:rPr>
              <a:t>f</a:t>
            </a:r>
            <a:r>
              <a:rPr lang="en-US" sz="3200" spc="-1">
                <a:latin typeface="Arial"/>
              </a:rPr>
              <a:t>(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) = 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 baseline="101000">
                <a:latin typeface="Arial"/>
              </a:rPr>
              <a:t>3</a:t>
            </a:r>
            <a:r>
              <a:rPr lang="en-US" sz="3200" spc="-1">
                <a:latin typeface="Arial"/>
              </a:rPr>
              <a:t> + 2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 baseline="101000">
                <a:latin typeface="Arial"/>
              </a:rPr>
              <a:t>2</a:t>
            </a:r>
            <a:r>
              <a:rPr i="1" lang="en-US" sz="3200" spc="-1">
                <a:latin typeface="Arial"/>
              </a:rPr>
              <a:t> </a:t>
            </a:r>
            <a:r>
              <a:rPr lang="en-US" sz="3200" spc="-1">
                <a:latin typeface="Arial"/>
              </a:rPr>
              <a:t> − 3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 − 1, for all </a:t>
            </a:r>
            <a:r>
              <a:rPr i="1" lang="en-US" sz="3200" spc="-1">
                <a:latin typeface="Arial"/>
              </a:rPr>
              <a:t>x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(iii) </a:t>
            </a:r>
            <a:r>
              <a:rPr i="1" lang="en-US" sz="3200" spc="-1">
                <a:latin typeface="Arial"/>
              </a:rPr>
              <a:t>f</a:t>
            </a:r>
            <a:r>
              <a:rPr lang="en-US" sz="3200" spc="-1">
                <a:latin typeface="Arial"/>
              </a:rPr>
              <a:t>(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) </a:t>
            </a:r>
            <a:r>
              <a:rPr lang="en-US" sz="3200" spc="-1">
                <a:latin typeface="Arial"/>
              </a:rPr>
              <a:t>= (1/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) sin 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, for</a:t>
            </a:r>
            <a:r>
              <a:rPr i="1" lang="en-US" sz="3200" spc="-1">
                <a:latin typeface="Arial"/>
              </a:rPr>
              <a:t> -</a:t>
            </a:r>
            <a:r>
              <a:rPr lang="en-US" sz="3200" spc="-1">
                <a:latin typeface="Arial"/>
              </a:rPr>
              <a:t>3</a:t>
            </a:r>
            <a:r>
              <a:rPr i="1" lang="en-US" sz="3200" spc="-1">
                <a:latin typeface="Arial"/>
              </a:rPr>
              <a:t>π</a:t>
            </a:r>
            <a:r>
              <a:rPr lang="en-US" sz="3200" spc="-1">
                <a:latin typeface="Arial"/>
              </a:rPr>
              <a:t> </a:t>
            </a:r>
            <a:r>
              <a:rPr lang="en-US" sz="3200" spc="-1">
                <a:latin typeface="Arial"/>
                <a:ea typeface="Arial"/>
              </a:rPr>
              <a:t>≤</a:t>
            </a:r>
            <a:r>
              <a:rPr lang="en-US" sz="3200" spc="-1">
                <a:latin typeface="Arial"/>
              </a:rPr>
              <a:t> x </a:t>
            </a:r>
            <a:r>
              <a:rPr lang="en-US" sz="3200" spc="-1">
                <a:latin typeface="Arial"/>
                <a:ea typeface="Arial"/>
              </a:rPr>
              <a:t>≤</a:t>
            </a:r>
            <a:r>
              <a:rPr lang="en-US" sz="3200" spc="-1">
                <a:latin typeface="Arial"/>
              </a:rPr>
              <a:t> 3</a:t>
            </a:r>
            <a:r>
              <a:rPr i="1" lang="en-US" sz="3200" spc="-1">
                <a:latin typeface="Arial"/>
              </a:rPr>
              <a:t>π.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(iv) </a:t>
            </a:r>
            <a:r>
              <a:rPr i="1" lang="en-US" sz="3200" spc="-1">
                <a:latin typeface="Arial"/>
              </a:rPr>
              <a:t>f</a:t>
            </a:r>
            <a:r>
              <a:rPr lang="en-US" sz="3200" spc="-1">
                <a:latin typeface="Arial"/>
              </a:rPr>
              <a:t>(</a:t>
            </a:r>
            <a:r>
              <a:rPr i="1" lang="en-US" sz="3200" spc="-1">
                <a:latin typeface="Arial"/>
              </a:rPr>
              <a:t>x</a:t>
            </a:r>
            <a:r>
              <a:rPr lang="en-US" sz="3200" spc="-1">
                <a:latin typeface="Arial"/>
              </a:rPr>
              <a:t>)</a:t>
            </a:r>
            <a:r>
              <a:rPr i="1" lang="en-US" sz="3200" spc="-1">
                <a:latin typeface="Arial"/>
              </a:rPr>
              <a:t> = </a:t>
            </a:r>
            <a:r>
              <a:rPr lang="en-US" sz="3200" spc="-1">
                <a:latin typeface="Arial"/>
              </a:rPr>
              <a:t>tan(</a:t>
            </a:r>
            <a:r>
              <a:rPr i="1" lang="en-US" sz="3200" spc="-1">
                <a:latin typeface="Arial"/>
              </a:rPr>
              <a:t>πx</a:t>
            </a:r>
            <a:r>
              <a:rPr lang="en-US" sz="3200" spc="-1">
                <a:latin typeface="Arial"/>
              </a:rPr>
              <a:t>)</a:t>
            </a:r>
            <a:r>
              <a:rPr i="1" lang="en-US" sz="3200" spc="-1">
                <a:latin typeface="Arial"/>
              </a:rPr>
              <a:t> − x − </a:t>
            </a:r>
            <a:r>
              <a:rPr lang="en-US" sz="3200" spc="-1">
                <a:latin typeface="Arial"/>
              </a:rPr>
              <a:t>6, for </a:t>
            </a:r>
            <a:r>
              <a:rPr i="1" lang="en-US" sz="3200" spc="-1">
                <a:latin typeface="Arial"/>
              </a:rPr>
              <a:t>-</a:t>
            </a:r>
            <a:r>
              <a:rPr lang="en-US" sz="3200" spc="-1">
                <a:latin typeface="Arial"/>
              </a:rPr>
              <a:t>3</a:t>
            </a:r>
            <a:r>
              <a:rPr i="1" lang="en-US" sz="3200" spc="-1">
                <a:latin typeface="Arial"/>
              </a:rPr>
              <a:t>π</a:t>
            </a:r>
            <a:r>
              <a:rPr lang="en-US" sz="3200" spc="-1">
                <a:latin typeface="Arial"/>
              </a:rPr>
              <a:t> </a:t>
            </a:r>
            <a:r>
              <a:rPr lang="en-US" sz="3200" spc="-1">
                <a:latin typeface="Arial"/>
                <a:ea typeface="Arial"/>
              </a:rPr>
              <a:t>≤</a:t>
            </a:r>
            <a:r>
              <a:rPr lang="en-US" sz="3200" spc="-1">
                <a:latin typeface="Arial"/>
              </a:rPr>
              <a:t> x </a:t>
            </a:r>
            <a:r>
              <a:rPr lang="en-US" sz="3200" spc="-1">
                <a:latin typeface="Arial"/>
                <a:ea typeface="Arial"/>
              </a:rPr>
              <a:t>≤</a:t>
            </a:r>
            <a:r>
              <a:rPr lang="en-US" sz="3200" spc="-1">
                <a:latin typeface="Arial"/>
              </a:rPr>
              <a:t> 3</a:t>
            </a:r>
            <a:r>
              <a:rPr i="1" lang="en-US" sz="3200" spc="-1">
                <a:latin typeface="Arial"/>
              </a:rPr>
              <a:t>π</a:t>
            </a:r>
            <a:r>
              <a:rPr lang="en-US" sz="3200" spc="-1">
                <a:latin typeface="Arial"/>
              </a:rPr>
              <a:t>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Use </a:t>
            </a:r>
            <a:r>
              <a:rPr i="1" lang="en-US" sz="3200" spc="-1">
                <a:latin typeface="Arial"/>
              </a:rPr>
              <a:t>ε</a:t>
            </a:r>
            <a:r>
              <a:rPr lang="en-US" sz="3200" spc="-1">
                <a:latin typeface="Arial"/>
              </a:rPr>
              <a:t> = 0.001. You code is suppose to be able to find out the roots in all the functions automatically and without manual intervention. 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609480" y="27324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Q2</a:t>
            </a:r>
            <a:endParaRPr/>
          </a:p>
        </p:txBody>
      </p:sp>
      <p:sp>
        <p:nvSpPr>
          <p:cNvPr id="190" name="TextShape 2"/>
          <p:cNvSpPr txBox="1"/>
          <p:nvPr/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Repeat Q1 for Newton-Ralpson method.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609480" y="273600"/>
            <a:ext cx="109706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Q3</a:t>
            </a:r>
            <a:endParaRPr/>
          </a:p>
        </p:txBody>
      </p:sp>
      <p:sp>
        <p:nvSpPr>
          <p:cNvPr id="192" name="CustomShape 2"/>
          <p:cNvSpPr/>
          <p:nvPr/>
        </p:nvSpPr>
        <p:spPr>
          <a:xfrm>
            <a:off x="274320" y="1147320"/>
            <a:ext cx="11306160" cy="479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Given the functions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and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g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, find all the points (x,y) at which both curves intersect. Method: Mathematica built-in functions FindRoot or Nsolve. You should display these function before finding their roots. 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(x) = (1/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sin(x),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g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(x)= (1/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sin(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- 1.45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), for all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x 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3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Q4</a:t>
            </a:r>
            <a:endParaRPr/>
          </a:p>
        </p:txBody>
      </p:sp>
      <p:sp>
        <p:nvSpPr>
          <p:cNvPr id="194" name="TextShape 2"/>
          <p:cNvSpPr txBox="1"/>
          <p:nvPr/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Consider the function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)=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 s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in(4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for the interval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x 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≤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4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π, 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and a horizontal line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y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)=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h.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Plot the functions on the same graph for any given value of real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Write a Mathematica code that automatically counts the number of points,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, the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y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)=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line intersect with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) for any given real value of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Hence, plot the number of intersection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N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as a function of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 </a:t>
            </a:r>
            <a:r>
              <a:rPr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for all real value of </a:t>
            </a:r>
            <a:r>
              <a:rPr i="1" lang="en-US" sz="27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h.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Application>LibreOffice/5.0.2.2$Linux_X86_64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language>en-US</dc:language>
  <dcterms:modified xsi:type="dcterms:W3CDTF">2015-04-26T16:22:38Z</dcterms:modified>
  <cp:revision>65</cp:revision>
</cp:coreProperties>
</file>