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6.xml" ContentType="application/vnd.openxmlformats-officedocument.presentationml.notesSlide+xml"/>
  <Override PartName="/ppt/notesSlides/_rels/notesSlide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media/image3.png" ContentType="image/png"/>
  <Override PartName="/ppt/media/image11.png" ContentType="image/png"/>
  <Override PartName="/ppt/media/image1.jpeg" ContentType="image/jpeg"/>
  <Override PartName="/ppt/media/image4.jpeg" ContentType="image/jpeg"/>
  <Override PartName="/ppt/media/image6.png" ContentType="image/png"/>
  <Override PartName="/ppt/media/image5.png" ContentType="image/png"/>
  <Override PartName="/ppt/media/image2.png" ContentType="image/png"/>
  <Override PartName="/ppt/media/image7.jpeg" ContentType="image/jpeg"/>
  <Override PartName="/ppt/media/image8.png" ContentType="image/png"/>
  <Override PartName="/ppt/media/image10.png" ContentType="image/png"/>
  <Override PartName="/ppt/media/image9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731520" y="4560120"/>
            <a:ext cx="5851800" cy="4320360"/>
          </a:xfrm>
          <a:prstGeom prst="rect">
            <a:avLst/>
          </a:prstGeom>
        </p:spPr>
        <p:txBody>
          <a:bodyPr lIns="0" rIns="0" tIns="0" bIns="0"/>
          <a:p>
            <a:r>
              <a:rPr lang="en-US" sz="252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174480" cy="4798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162" name="PlaceHolder 3"/>
          <p:cNvSpPr>
            <a:spLocks noGrp="1"/>
          </p:cNvSpPr>
          <p:nvPr>
            <p:ph type="dt"/>
          </p:nvPr>
        </p:nvSpPr>
        <p:spPr>
          <a:xfrm>
            <a:off x="4140360" y="0"/>
            <a:ext cx="3174480" cy="47988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163" name="PlaceHolder 4"/>
          <p:cNvSpPr>
            <a:spLocks noGrp="1"/>
          </p:cNvSpPr>
          <p:nvPr>
            <p:ph type="ftr"/>
          </p:nvPr>
        </p:nvSpPr>
        <p:spPr>
          <a:xfrm>
            <a:off x="0" y="9120960"/>
            <a:ext cx="3174480" cy="47988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164" name="PlaceHolder 5"/>
          <p:cNvSpPr>
            <a:spLocks noGrp="1"/>
          </p:cNvSpPr>
          <p:nvPr>
            <p:ph type="sldNum"/>
          </p:nvPr>
        </p:nvSpPr>
        <p:spPr>
          <a:xfrm>
            <a:off x="4140360" y="9120960"/>
            <a:ext cx="3174480" cy="47988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0443D04-4918-4205-A4D6-FB59F63B472E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730080" y="4559040"/>
            <a:ext cx="5855040" cy="43210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730080" y="4559040"/>
            <a:ext cx="5855040" cy="43210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730080" y="4559040"/>
            <a:ext cx="5855040" cy="43210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0.png"/><Relationship Id="rId3" Type="http://schemas.openxmlformats.org/officeDocument/2006/relationships/image" Target="../media/image11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718200" y="3722760"/>
            <a:ext cx="7772400" cy="605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718200" y="3722760"/>
            <a:ext cx="7772400" cy="605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8" name="" descr=""/>
          <p:cNvPicPr/>
          <p:nvPr/>
        </p:nvPicPr>
        <p:blipFill>
          <a:blip r:embed="rId2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19" name="" descr=""/>
          <p:cNvPicPr/>
          <p:nvPr/>
        </p:nvPicPr>
        <p:blipFill>
          <a:blip r:embed="rId3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718200" y="3722760"/>
            <a:ext cx="7772400" cy="605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58" name="" descr=""/>
          <p:cNvPicPr/>
          <p:nvPr/>
        </p:nvPicPr>
        <p:blipFill>
          <a:blip r:embed="rId2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  <p:pic>
        <p:nvPicPr>
          <p:cNvPr id="159" name="" descr=""/>
          <p:cNvPicPr/>
          <p:nvPr/>
        </p:nvPicPr>
        <p:blipFill>
          <a:blip r:embed="rId3"/>
          <a:stretch/>
        </p:blipFill>
        <p:spPr>
          <a:xfrm>
            <a:off x="2111760" y="5355360"/>
            <a:ext cx="4985280" cy="397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18200" y="3722760"/>
            <a:ext cx="7772400" cy="6057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1820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39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00880" y="743364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00880" y="5355720"/>
            <a:ext cx="37926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18200" y="7433640"/>
            <a:ext cx="7772400" cy="18972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body"/>
          </p:nvPr>
        </p:nvSpPr>
        <p:spPr>
          <a:xfrm>
            <a:off x="457200" y="1447560"/>
            <a:ext cx="8229600" cy="4678200"/>
          </a:xfrm>
          <a:prstGeom prst="rect">
            <a:avLst/>
          </a:prstGeom>
        </p:spPr>
        <p:txBody>
          <a:bodyPr lIns="90000" rIns="90000" tIns="46800" bIns="46800"/>
          <a:p>
            <a:pPr marL="272880" indent="-272880">
              <a:buClr>
                <a:srgbClr val="f3a447"/>
              </a:buClr>
              <a:buSzPct val="85000"/>
              <a:buFont typeface="Wingdings 2" charset="2"/>
              <a:buChar char=""/>
            </a:pPr>
            <a:r>
              <a:rPr lang="en-US" sz="2600" spc="-1">
                <a:latin typeface="Arial"/>
              </a:rPr>
              <a:t>Click to edit the outline text format</a:t>
            </a:r>
            <a:endParaRPr/>
          </a:p>
          <a:p>
            <a:pPr lvl="1" marL="639720" indent="-27324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2400" spc="-1">
                <a:latin typeface="Arial"/>
              </a:rPr>
              <a:t>Second Outline Level</a:t>
            </a:r>
            <a:endParaRPr/>
          </a:p>
          <a:p>
            <a:pPr lvl="2" marL="1004760" indent="-228600">
              <a:buClr>
                <a:srgbClr val="b37732"/>
              </a:buClr>
              <a:buSzPct val="85000"/>
              <a:buFont typeface="Wingdings 2" charset="2"/>
              <a:buChar char=""/>
            </a:pPr>
            <a:r>
              <a:rPr lang="en-US" sz="2100" spc="-1">
                <a:latin typeface="Arial"/>
              </a:rPr>
              <a:t>Third Outline Level</a:t>
            </a:r>
            <a:endParaRPr/>
          </a:p>
          <a:p>
            <a:pPr lvl="3" marL="127944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900" spc="-1">
                <a:latin typeface="Arial"/>
              </a:rPr>
              <a:t>Fourth Outline Level</a:t>
            </a:r>
            <a:endParaRPr/>
          </a:p>
          <a:p>
            <a:pPr lvl="4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Fifth Outline Level</a:t>
            </a:r>
            <a:endParaRPr/>
          </a:p>
          <a:p>
            <a:pPr lvl="5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Sixth Outline Level</a:t>
            </a:r>
            <a:endParaRPr/>
          </a:p>
          <a:p>
            <a:pPr lvl="6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151920"/>
            <a:ext cx="8229600" cy="121932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lang="en-US" sz="42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791320" y="6203520"/>
            <a:ext cx="2590560" cy="38412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r>
              <a:rPr lang="en-US" sz="2600" spc="-1">
                <a:latin typeface="Constantia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410320" y="6181560"/>
            <a:ext cx="609480" cy="45720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fld id="{35862DAC-F077-430C-803A-D4C08D6C94FC}" type="slidenum">
              <a:rPr lang="en-US" sz="2600" spc="-1">
                <a:latin typeface="Constantia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2133720" y="6203520"/>
            <a:ext cx="3581280" cy="384120"/>
          </a:xfrm>
          <a:prstGeom prst="rect">
            <a:avLst/>
          </a:prstGeom>
        </p:spPr>
        <p:txBody>
          <a:bodyPr lIns="90000" rIns="90000" tIns="46800" bIns="46800" anchor="ctr"/>
          <a:p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1"/>
          <p:cNvSpPr/>
          <p:nvPr/>
        </p:nvSpPr>
        <p:spPr>
          <a:xfrm>
            <a:off x="685800" y="4916520"/>
            <a:ext cx="7924680" cy="4680"/>
          </a:xfrm>
          <a:prstGeom prst="line">
            <a:avLst/>
          </a:prstGeom>
          <a:ln w="9360">
            <a:solidFill>
              <a:srgbClr val="e9e9e8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47560"/>
            <a:ext cx="8229600" cy="4678200"/>
          </a:xfrm>
          <a:prstGeom prst="rect">
            <a:avLst/>
          </a:prstGeom>
        </p:spPr>
        <p:txBody>
          <a:bodyPr lIns="90000" rIns="90000" tIns="46800" bIns="46800"/>
          <a:p>
            <a:pPr marL="272880" indent="-272880">
              <a:buClr>
                <a:srgbClr val="f3a447"/>
              </a:buClr>
              <a:buSzPct val="85000"/>
              <a:buFont typeface="Wingdings 2" charset="2"/>
              <a:buChar char=""/>
            </a:pPr>
            <a:r>
              <a:rPr lang="en-US" sz="2600" spc="-1">
                <a:latin typeface="Arial"/>
              </a:rPr>
              <a:t>Click to edit the outline text format</a:t>
            </a:r>
            <a:endParaRPr/>
          </a:p>
          <a:p>
            <a:pPr lvl="1" marL="639720" indent="-27324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2400" spc="-1">
                <a:latin typeface="Arial"/>
              </a:rPr>
              <a:t>Second Outline Level</a:t>
            </a:r>
            <a:endParaRPr/>
          </a:p>
          <a:p>
            <a:pPr lvl="2" marL="1004760" indent="-228600">
              <a:buClr>
                <a:srgbClr val="b37732"/>
              </a:buClr>
              <a:buSzPct val="85000"/>
              <a:buFont typeface="Wingdings 2" charset="2"/>
              <a:buChar char=""/>
            </a:pPr>
            <a:r>
              <a:rPr lang="en-US" sz="2100" spc="-1">
                <a:latin typeface="Arial"/>
              </a:rPr>
              <a:t>Third Outline Level</a:t>
            </a:r>
            <a:endParaRPr/>
          </a:p>
          <a:p>
            <a:pPr lvl="3" marL="127944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900" spc="-1">
                <a:latin typeface="Arial"/>
              </a:rPr>
              <a:t>Fourth Outline Level</a:t>
            </a:r>
            <a:endParaRPr/>
          </a:p>
          <a:p>
            <a:pPr lvl="4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Fifth Outline Level</a:t>
            </a:r>
            <a:endParaRPr/>
          </a:p>
          <a:p>
            <a:pPr lvl="5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Sixth Outline Level</a:t>
            </a:r>
            <a:endParaRPr/>
          </a:p>
          <a:p>
            <a:pPr lvl="6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151920"/>
            <a:ext cx="8229600" cy="121932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lang="en-US" sz="42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5791320" y="6203520"/>
            <a:ext cx="2590560" cy="384120"/>
          </a:xfrm>
          <a:prstGeom prst="rect">
            <a:avLst/>
          </a:prstGeom>
        </p:spPr>
        <p:txBody>
          <a:bodyPr lIns="0" rIns="0" tIns="0" bIns="0" anchor="ctr"/>
          <a:p>
            <a:pPr/>
            <a:r>
              <a:rPr lang="en-US" sz="1200" spc="-1">
                <a:solidFill>
                  <a:srgbClr val="444d26"/>
                </a:solidFill>
                <a:latin typeface="Times New Roman"/>
              </a:rPr>
              <a:t>&lt;date/time&gt;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2133720" y="6203520"/>
            <a:ext cx="3581280" cy="3841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8410320" y="6181560"/>
            <a:ext cx="609480" cy="457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fld id="{C8D10C1F-AA9C-45F4-8311-F36A48CB086D}" type="slidenum">
              <a:rPr lang="en-US" sz="1600" spc="-1">
                <a:solidFill>
                  <a:srgbClr val="444d26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Line 1"/>
          <p:cNvSpPr/>
          <p:nvPr/>
        </p:nvSpPr>
        <p:spPr>
          <a:xfrm>
            <a:off x="563400" y="2179800"/>
            <a:ext cx="3748320" cy="1440"/>
          </a:xfrm>
          <a:prstGeom prst="line">
            <a:avLst/>
          </a:prstGeom>
          <a:ln w="12600">
            <a:solidFill>
              <a:srgbClr val="e9e9e8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Line 2"/>
          <p:cNvSpPr/>
          <p:nvPr/>
        </p:nvSpPr>
        <p:spPr>
          <a:xfrm>
            <a:off x="4754520" y="2179800"/>
            <a:ext cx="3749760" cy="1440"/>
          </a:xfrm>
          <a:prstGeom prst="line">
            <a:avLst/>
          </a:prstGeom>
          <a:ln w="12600">
            <a:solidFill>
              <a:srgbClr val="e9e9e8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447560"/>
            <a:ext cx="8229600" cy="4678200"/>
          </a:xfrm>
          <a:prstGeom prst="rect">
            <a:avLst/>
          </a:prstGeom>
        </p:spPr>
        <p:txBody>
          <a:bodyPr lIns="90000" rIns="90000" tIns="46800" bIns="46800"/>
          <a:p>
            <a:pPr marL="272880" indent="-272880">
              <a:buClr>
                <a:srgbClr val="f3a447"/>
              </a:buClr>
              <a:buSzPct val="85000"/>
              <a:buFont typeface="Wingdings 2" charset="2"/>
              <a:buChar char=""/>
            </a:pPr>
            <a:r>
              <a:rPr lang="en-US" sz="2600" spc="-1">
                <a:latin typeface="Arial"/>
              </a:rPr>
              <a:t>Click to edit the outline text format</a:t>
            </a:r>
            <a:endParaRPr/>
          </a:p>
          <a:p>
            <a:pPr lvl="1" marL="639720" indent="-27324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2400" spc="-1">
                <a:latin typeface="Arial"/>
              </a:rPr>
              <a:t>Second Outline Level</a:t>
            </a:r>
            <a:endParaRPr/>
          </a:p>
          <a:p>
            <a:pPr lvl="2" marL="1004760" indent="-228600">
              <a:buClr>
                <a:srgbClr val="b37732"/>
              </a:buClr>
              <a:buSzPct val="85000"/>
              <a:buFont typeface="Wingdings 2" charset="2"/>
              <a:buChar char=""/>
            </a:pPr>
            <a:r>
              <a:rPr lang="en-US" sz="2100" spc="-1">
                <a:latin typeface="Arial"/>
              </a:rPr>
              <a:t>Third Outline Level</a:t>
            </a:r>
            <a:endParaRPr/>
          </a:p>
          <a:p>
            <a:pPr lvl="3" marL="127944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900" spc="-1">
                <a:latin typeface="Arial"/>
              </a:rPr>
              <a:t>Fourth Outline Level</a:t>
            </a:r>
            <a:endParaRPr/>
          </a:p>
          <a:p>
            <a:pPr lvl="4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Fifth Outline Level</a:t>
            </a:r>
            <a:endParaRPr/>
          </a:p>
          <a:p>
            <a:pPr lvl="5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Sixth Outline Level</a:t>
            </a:r>
            <a:endParaRPr/>
          </a:p>
          <a:p>
            <a:pPr lvl="6" marL="1554120" indent="-228600">
              <a:buClr>
                <a:srgbClr val="d6903d"/>
              </a:buClr>
              <a:buSzPct val="85000"/>
              <a:buFont typeface="Wingdings 2" charset="2"/>
              <a:buChar char=""/>
            </a:pPr>
            <a:r>
              <a:rPr lang="en-US" sz="16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title"/>
          </p:nvPr>
        </p:nvSpPr>
        <p:spPr>
          <a:xfrm>
            <a:off x="457200" y="151920"/>
            <a:ext cx="8229600" cy="121932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lang="en-US" sz="42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8410320" y="6181560"/>
            <a:ext cx="609480" cy="4572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fld id="{4CE52A77-C896-45A3-856E-539553FE4943}" type="slidenum">
              <a:rPr lang="en-US" sz="1600" spc="-1">
                <a:solidFill>
                  <a:srgbClr val="fefac9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84" name="PlaceHolder 6"/>
          <p:cNvSpPr>
            <a:spLocks noGrp="1"/>
          </p:cNvSpPr>
          <p:nvPr>
            <p:ph type="ftr"/>
          </p:nvPr>
        </p:nvSpPr>
        <p:spPr>
          <a:xfrm>
            <a:off x="2133720" y="6203520"/>
            <a:ext cx="3581280" cy="384120"/>
          </a:xfrm>
          <a:prstGeom prst="rect">
            <a:avLst/>
          </a:prstGeom>
        </p:spPr>
        <p:txBody>
          <a:bodyPr lIns="90000" rIns="90000" tIns="46800" bIns="46800" anchor="ctr"/>
          <a:p>
            <a:endParaRPr/>
          </a:p>
        </p:txBody>
      </p:sp>
      <p:sp>
        <p:nvSpPr>
          <p:cNvPr id="85" name="PlaceHolder 7"/>
          <p:cNvSpPr>
            <a:spLocks noGrp="1"/>
          </p:cNvSpPr>
          <p:nvPr>
            <p:ph type="dt"/>
          </p:nvPr>
        </p:nvSpPr>
        <p:spPr>
          <a:xfrm>
            <a:off x="5791320" y="6203520"/>
            <a:ext cx="2590560" cy="38412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r>
              <a:rPr lang="en-US" sz="1200" spc="-1">
                <a:solidFill>
                  <a:srgbClr val="fefac9"/>
                </a:solidFill>
                <a:latin typeface="Times New Roman"/>
              </a:rPr>
              <a:t>&lt;date/time&gt;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718200" y="3722760"/>
            <a:ext cx="7772400" cy="130644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en-US" sz="3180" spc="-1">
                <a:latin typeface="Open Sans"/>
              </a:rPr>
              <a:t>Click to edit the title text format</a:t>
            </a:r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718200" y="5355720"/>
            <a:ext cx="7772400" cy="3977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979" spc="-1">
                <a:latin typeface="Open Sans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979" spc="-1">
                <a:latin typeface="Open Sans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Seventh Outline Level</a:t>
            </a:r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dt"/>
          </p:nvPr>
        </p:nvSpPr>
        <p:spPr>
          <a:xfrm>
            <a:off x="457200" y="6246720"/>
            <a:ext cx="2130120" cy="47304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Open Sans"/>
              </a:rPr>
              <a:t>&lt;date/time&gt;</a:t>
            </a:r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ftr"/>
          </p:nvPr>
        </p:nvSpPr>
        <p:spPr>
          <a:xfrm>
            <a:off x="3126960" y="6246720"/>
            <a:ext cx="2898360" cy="4730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Open Sans"/>
              </a:rPr>
              <a:t>&lt;footer&gt;</a:t>
            </a:r>
            <a:endParaRPr/>
          </a:p>
        </p:txBody>
      </p:sp>
      <p:sp>
        <p:nvSpPr>
          <p:cNvPr id="124" name="PlaceHolder 5"/>
          <p:cNvSpPr>
            <a:spLocks noGrp="1"/>
          </p:cNvSpPr>
          <p:nvPr>
            <p:ph type="sldNum"/>
          </p:nvPr>
        </p:nvSpPr>
        <p:spPr>
          <a:xfrm>
            <a:off x="6555960" y="6246720"/>
            <a:ext cx="2130120" cy="473040"/>
          </a:xfrm>
          <a:prstGeom prst="rect">
            <a:avLst/>
          </a:prstGeom>
        </p:spPr>
        <p:txBody>
          <a:bodyPr lIns="0" rIns="0" tIns="0" bIns="0"/>
          <a:p>
            <a:pPr algn="r"/>
            <a:fld id="{FDB3D868-FC12-4AA9-9EDD-DA64CD782C30}" type="slidenum">
              <a:rPr lang="en-US" sz="1400" spc="-1">
                <a:latin typeface="Open Sans"/>
              </a:rPr>
              <a:t>&lt;number&gt;</a:t>
            </a:fld>
            <a:r>
              <a:rPr lang="en-US" sz="1400" spc="-1">
                <a:latin typeface="Open Sans"/>
              </a:rPr>
              <a:t> / </a:t>
            </a:r>
            <a:r>
              <a:rPr lang="en-US" sz="1400" spc="-1">
                <a:latin typeface="Open Sans"/>
              </a:rPr>
              <a:t>6</a:t>
            </a:r>
            <a:endParaRPr/>
          </a:p>
        </p:txBody>
      </p:sp>
      <p:sp>
        <p:nvSpPr>
          <p:cNvPr id="125" name="CustomShape 6"/>
          <p:cNvSpPr/>
          <p:nvPr/>
        </p:nvSpPr>
        <p:spPr>
          <a:xfrm>
            <a:off x="0" y="3918600"/>
            <a:ext cx="457200" cy="979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731520" y="731520"/>
            <a:ext cx="7406640" cy="4297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en-US" sz="3200" spc="-1">
                <a:latin typeface="Arial"/>
              </a:rPr>
              <a:t>ZCE 111</a:t>
            </a:r>
            <a:endParaRPr/>
          </a:p>
          <a:p>
            <a:pPr algn="ctr"/>
            <a:r>
              <a:rPr b="1" lang="en-US" sz="3200" spc="-1">
                <a:latin typeface="Arial"/>
              </a:rPr>
              <a:t>Assignment 9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0" y="288756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2"/>
          <p:cNvSpPr/>
          <p:nvPr/>
        </p:nvSpPr>
        <p:spPr>
          <a:xfrm>
            <a:off x="0" y="28195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3"/>
          <p:cNvSpPr/>
          <p:nvPr/>
        </p:nvSpPr>
        <p:spPr>
          <a:xfrm>
            <a:off x="4075200" y="35344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69" name="CustomShape 4"/>
          <p:cNvSpPr/>
          <p:nvPr/>
        </p:nvSpPr>
        <p:spPr>
          <a:xfrm>
            <a:off x="0" y="30481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5"/>
          <p:cNvSpPr/>
          <p:nvPr/>
        </p:nvSpPr>
        <p:spPr>
          <a:xfrm>
            <a:off x="3924360" y="36568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71" name="TextShape 6"/>
          <p:cNvSpPr txBox="1"/>
          <p:nvPr/>
        </p:nvSpPr>
        <p:spPr>
          <a:xfrm>
            <a:off x="457200" y="-2880"/>
            <a:ext cx="8229600" cy="1280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n-US" sz="3180" spc="-1">
                <a:solidFill>
                  <a:srgbClr val="000000"/>
                </a:solidFill>
                <a:latin typeface="Open Sans"/>
              </a:rPr>
              <a:t>Q1 Trapezoid rule for numerical integration</a:t>
            </a:r>
            <a:endParaRPr/>
          </a:p>
        </p:txBody>
      </p:sp>
      <p:sp>
        <p:nvSpPr>
          <p:cNvPr id="172" name="TextShape 7"/>
          <p:cNvSpPr txBox="1"/>
          <p:nvPr/>
        </p:nvSpPr>
        <p:spPr>
          <a:xfrm>
            <a:off x="438480" y="1535040"/>
            <a:ext cx="8229600" cy="207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Write a code to evalate the following integral using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both Trapezoid rule.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z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is a  constant set to 1.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Let the integration limits be from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3200" spc="-1" baseline="-101000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=-1.5 to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3200" spc="-1" baseline="-1010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=+5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.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.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0" y="288756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2"/>
          <p:cNvSpPr/>
          <p:nvPr/>
        </p:nvSpPr>
        <p:spPr>
          <a:xfrm>
            <a:off x="0" y="28195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3"/>
          <p:cNvSpPr/>
          <p:nvPr/>
        </p:nvSpPr>
        <p:spPr>
          <a:xfrm>
            <a:off x="4075200" y="35344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76" name="CustomShape 4"/>
          <p:cNvSpPr/>
          <p:nvPr/>
        </p:nvSpPr>
        <p:spPr>
          <a:xfrm>
            <a:off x="0" y="30481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5"/>
          <p:cNvSpPr/>
          <p:nvPr/>
        </p:nvSpPr>
        <p:spPr>
          <a:xfrm>
            <a:off x="3924360" y="36568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78" name="TextShape 6"/>
          <p:cNvSpPr txBox="1"/>
          <p:nvPr/>
        </p:nvSpPr>
        <p:spPr>
          <a:xfrm>
            <a:off x="457200" y="-2880"/>
            <a:ext cx="8229600" cy="1280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n-US" sz="3180" spc="-1">
                <a:solidFill>
                  <a:srgbClr val="000000"/>
                </a:solidFill>
                <a:latin typeface="Open Sans"/>
              </a:rPr>
              <a:t>Q2 Simpson's rule for numerical integration</a:t>
            </a:r>
            <a:endParaRPr/>
          </a:p>
        </p:txBody>
      </p:sp>
      <p:sp>
        <p:nvSpPr>
          <p:cNvPr id="179" name="TextShape 7"/>
          <p:cNvSpPr txBox="1"/>
          <p:nvPr/>
        </p:nvSpPr>
        <p:spPr>
          <a:xfrm>
            <a:off x="438480" y="1535040"/>
            <a:ext cx="8229600" cy="207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Write a code to evalate the following integral using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both Simpson's rule.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z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is a  constant set to 1. 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Let the integration limits be from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3200" spc="-1" baseline="-101000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=-1.5 to 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3200" spc="-1" baseline="-1010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=+5</a:t>
            </a:r>
            <a:r>
              <a:rPr i="1" lang="en-MY" sz="3200" spc="-1">
                <a:solidFill>
                  <a:srgbClr val="000000"/>
                </a:solidFill>
                <a:latin typeface="Times New Roman"/>
                <a:ea typeface="宋体"/>
              </a:rPr>
              <a:t>.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3200" spc="-1">
                <a:solidFill>
                  <a:srgbClr val="000000"/>
                </a:solidFill>
                <a:latin typeface="Times New Roman"/>
                <a:ea typeface="宋体"/>
              </a:rPr>
              <a:t>.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-91440" y="731520"/>
            <a:ext cx="8778240" cy="5760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Logarithmic integral function is formally defined as   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 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http://functions.wolfram.com/GammaBetaErf/LogIntegral/02/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</a:t>
            </a:r>
            <a:r>
              <a:rPr lang="en-US" sz="1979" spc="-1">
                <a:latin typeface="Open Sans"/>
              </a:rPr>
              <a:t>) Use Mathematica command </a:t>
            </a:r>
            <a:r>
              <a:rPr b="1" lang="en-US" sz="1979" spc="-1">
                <a:latin typeface="Open Sans"/>
              </a:rPr>
              <a:t>LogIntegral[x]</a:t>
            </a:r>
            <a:r>
              <a:rPr lang="en-US" sz="1979" spc="-1">
                <a:latin typeface="Open Sans"/>
              </a:rPr>
              <a:t> to plot the function for the interval 0 &lt; </a:t>
            </a:r>
            <a:r>
              <a:rPr i="1" lang="en-US" sz="1979" spc="-1">
                <a:latin typeface="Open Sans"/>
              </a:rPr>
              <a:t>x</a:t>
            </a:r>
            <a:r>
              <a:rPr lang="en-US" sz="1979" spc="-1">
                <a:latin typeface="Open Sans"/>
              </a:rPr>
              <a:t> &lt; 1  (note: the end points are not included).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ii</a:t>
            </a:r>
            <a:r>
              <a:rPr lang="en-US" sz="1979" spc="-1">
                <a:latin typeface="Open Sans"/>
              </a:rPr>
              <a:t>) </a:t>
            </a:r>
            <a:r>
              <a:rPr lang="en-US" sz="1979" spc="-1">
                <a:latin typeface="Open Sans"/>
              </a:rPr>
              <a:t>Use the command </a:t>
            </a:r>
            <a:r>
              <a:rPr b="1" lang="en-US" sz="1979" spc="-1">
                <a:latin typeface="Open Sans"/>
              </a:rPr>
              <a:t>Nintegrate[]</a:t>
            </a:r>
            <a:r>
              <a:rPr lang="en-US" sz="1979" spc="-1">
                <a:latin typeface="Open Sans"/>
              </a:rPr>
              <a:t> to generate a set of values {li(0.05),li(0.10),li(0.15), …, li(0.95)</a:t>
            </a:r>
            <a:r>
              <a:rPr lang="en-US" sz="1979" spc="-1">
                <a:latin typeface="Open Sans"/>
              </a:rPr>
              <a:t>}.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iii</a:t>
            </a:r>
            <a:r>
              <a:rPr lang="en-US" sz="1979" spc="-1">
                <a:latin typeface="Open Sans"/>
              </a:rPr>
              <a:t>) Overlap the ListPlot of (</a:t>
            </a:r>
            <a:r>
              <a:rPr i="1" lang="en-US" sz="1979" spc="-1">
                <a:latin typeface="Open Sans"/>
              </a:rPr>
              <a:t>ii</a:t>
            </a:r>
            <a:r>
              <a:rPr lang="en-US" sz="1979" spc="-1">
                <a:latin typeface="Open Sans"/>
              </a:rPr>
              <a:t>) on the graph plotted in (</a:t>
            </a:r>
            <a:r>
              <a:rPr i="1" lang="en-US" sz="1979" spc="-1">
                <a:latin typeface="Open Sans"/>
              </a:rPr>
              <a:t>i</a:t>
            </a:r>
            <a:r>
              <a:rPr lang="en-US" sz="1979" spc="-1">
                <a:latin typeface="Open Sans"/>
              </a:rPr>
              <a:t>). Both code must agree.</a:t>
            </a:r>
            <a:endParaRPr/>
          </a:p>
        </p:txBody>
      </p:sp>
      <p:sp>
        <p:nvSpPr>
          <p:cNvPr id="181" name="TextShape 2"/>
          <p:cNvSpPr txBox="1"/>
          <p:nvPr/>
        </p:nvSpPr>
        <p:spPr>
          <a:xfrm>
            <a:off x="1640520" y="154800"/>
            <a:ext cx="5949000" cy="485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n-US" sz="3180" spc="-1">
                <a:solidFill>
                  <a:srgbClr val="000000"/>
                </a:solidFill>
                <a:latin typeface="Open Sans"/>
              </a:rPr>
              <a:t>Q3 Numerical integration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0" y="914400"/>
            <a:ext cx="8778240" cy="5760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Gamma function is formally defined as   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 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http://functions.wolfram.com/GammaBetaErf/Gamma/02/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</a:t>
            </a:r>
            <a:r>
              <a:rPr lang="en-US" sz="1979" spc="-1">
                <a:latin typeface="Open Sans"/>
              </a:rPr>
              <a:t>) Use Mathematica command </a:t>
            </a:r>
            <a:r>
              <a:rPr b="1" lang="en-US" sz="1979" spc="-1">
                <a:latin typeface="Open Sans"/>
              </a:rPr>
              <a:t>Gamma[z]</a:t>
            </a:r>
            <a:r>
              <a:rPr lang="en-US" sz="1979" spc="-1">
                <a:latin typeface="Open Sans"/>
              </a:rPr>
              <a:t> to plot the gamma function for the interval 1 &lt; </a:t>
            </a:r>
            <a:r>
              <a:rPr i="1" lang="en-US" sz="1979" spc="-1">
                <a:latin typeface="Open Sans"/>
              </a:rPr>
              <a:t>z</a:t>
            </a:r>
            <a:r>
              <a:rPr lang="en-US" sz="1979" spc="-1">
                <a:latin typeface="Open Sans"/>
              </a:rPr>
              <a:t> &lt; 5.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ii</a:t>
            </a:r>
            <a:r>
              <a:rPr lang="en-US" sz="1979" spc="-1">
                <a:latin typeface="Open Sans"/>
              </a:rPr>
              <a:t>) Use the command </a:t>
            </a:r>
            <a:r>
              <a:rPr b="1" lang="en-US" sz="1979" spc="-1">
                <a:latin typeface="Open Sans"/>
              </a:rPr>
              <a:t>Nintegrate[]</a:t>
            </a:r>
            <a:r>
              <a:rPr lang="en-US" sz="1979" spc="-1">
                <a:latin typeface="Open Sans"/>
              </a:rPr>
              <a:t> to generate a set of values {</a:t>
            </a:r>
            <a:r>
              <a:rPr lang="en-US" sz="1979" spc="-1">
                <a:latin typeface="Symbol "/>
              </a:rPr>
              <a:t>G</a:t>
            </a:r>
            <a:r>
              <a:rPr lang="en-US" sz="1979" spc="-1">
                <a:latin typeface="Open Sans"/>
              </a:rPr>
              <a:t>(1.00),</a:t>
            </a:r>
            <a:r>
              <a:rPr lang="en-US" sz="1979" spc="-1">
                <a:latin typeface="Symbol "/>
              </a:rPr>
              <a:t>G</a:t>
            </a:r>
            <a:r>
              <a:rPr lang="en-US" sz="1979" spc="-1">
                <a:latin typeface="Open Sans"/>
              </a:rPr>
              <a:t>(1.05),</a:t>
            </a:r>
            <a:r>
              <a:rPr lang="en-US" sz="1979" spc="-1">
                <a:latin typeface="Symbol "/>
              </a:rPr>
              <a:t>G</a:t>
            </a:r>
            <a:r>
              <a:rPr lang="en-US" sz="1979" spc="-1">
                <a:latin typeface="Open Sans"/>
              </a:rPr>
              <a:t>(1.10), …, </a:t>
            </a:r>
            <a:r>
              <a:rPr lang="en-US" sz="1979" spc="-1">
                <a:latin typeface="Symbol "/>
              </a:rPr>
              <a:t>G</a:t>
            </a:r>
            <a:r>
              <a:rPr lang="en-US" sz="1979" spc="-1">
                <a:latin typeface="Open Sans"/>
              </a:rPr>
              <a:t>(5.00)}.</a:t>
            </a:r>
            <a:endParaRPr/>
          </a:p>
          <a:p>
            <a:pPr marL="432000" indent="-324000"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US" sz="1979" spc="-1">
                <a:latin typeface="Open Sans"/>
              </a:rPr>
              <a:t>(</a:t>
            </a:r>
            <a:r>
              <a:rPr i="1" lang="en-US" sz="1979" spc="-1">
                <a:latin typeface="Open Sans"/>
              </a:rPr>
              <a:t>iii</a:t>
            </a:r>
            <a:r>
              <a:rPr lang="en-US" sz="1979" spc="-1">
                <a:latin typeface="Open Sans"/>
              </a:rPr>
              <a:t>) Overlap the ListPlot of (ii) on the graph plotted in (</a:t>
            </a:r>
            <a:r>
              <a:rPr i="1" lang="en-US" sz="1979" spc="-1">
                <a:latin typeface="Open Sans"/>
              </a:rPr>
              <a:t>i</a:t>
            </a:r>
            <a:r>
              <a:rPr lang="en-US" sz="1979" spc="-1">
                <a:latin typeface="Open Sans"/>
              </a:rPr>
              <a:t>). Both code must agree.</a:t>
            </a:r>
            <a:endParaRPr/>
          </a:p>
        </p:txBody>
      </p:sp>
      <p:sp>
        <p:nvSpPr>
          <p:cNvPr id="183" name="TextShape 2"/>
          <p:cNvSpPr txBox="1"/>
          <p:nvPr/>
        </p:nvSpPr>
        <p:spPr>
          <a:xfrm>
            <a:off x="1640880" y="154800"/>
            <a:ext cx="5949000" cy="485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n-US" sz="3180" spc="-1">
                <a:solidFill>
                  <a:srgbClr val="000000"/>
                </a:solidFill>
                <a:latin typeface="Open Sans"/>
              </a:rPr>
              <a:t>Q4 Numerical integration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1447560"/>
            <a:ext cx="8229600" cy="4678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432000" indent="-324000">
              <a:lnSpc>
                <a:spcPct val="100000"/>
              </a:lnSpc>
              <a:buClr>
                <a:srgbClr val="333333"/>
              </a:buClr>
              <a:buSzPct val="45000"/>
              <a:buFont typeface="StarSymbol"/>
              <a:buChar char=""/>
            </a:pP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Develop a stochasitc integraton code which can integtate a function with both potisive and negative signs in the range of integration. Test it on the following integral. Set </a:t>
            </a:r>
            <a:r>
              <a:rPr i="1" lang="en-MY" sz="1979" spc="-1">
                <a:solidFill>
                  <a:srgbClr val="000000"/>
                </a:solidFill>
                <a:latin typeface="Times New Roman"/>
                <a:ea typeface="宋体"/>
              </a:rPr>
              <a:t>z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=1. 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Let the integration limits be from </a:t>
            </a:r>
            <a:r>
              <a:rPr i="1" lang="en-MY" sz="1979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1977" spc="-1" baseline="-101000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=-2.5 to </a:t>
            </a:r>
            <a:r>
              <a:rPr i="1" lang="en-MY" sz="1979" spc="-1">
                <a:solidFill>
                  <a:srgbClr val="000000"/>
                </a:solidFill>
                <a:latin typeface="Times New Roman"/>
                <a:ea typeface="宋体"/>
              </a:rPr>
              <a:t>x</a:t>
            </a:r>
            <a:r>
              <a:rPr lang="en-MY" sz="1977" spc="-1" baseline="-101000">
                <a:solidFill>
                  <a:srgbClr val="000000"/>
                </a:solidFill>
                <a:latin typeface="Times New Roman"/>
                <a:ea typeface="宋体"/>
              </a:rPr>
              <a:t>1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=+5</a:t>
            </a:r>
            <a:r>
              <a:rPr i="1" lang="en-MY" sz="1979" spc="-1">
                <a:solidFill>
                  <a:srgbClr val="000000"/>
                </a:solidFill>
                <a:latin typeface="Times New Roman"/>
                <a:ea typeface="宋体"/>
              </a:rPr>
              <a:t>.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0</a:t>
            </a:r>
            <a:r>
              <a:rPr lang="en-MY" sz="1979" spc="-1">
                <a:solidFill>
                  <a:srgbClr val="000000"/>
                </a:solidFill>
                <a:latin typeface="Times New Roman"/>
                <a:ea typeface="宋体"/>
              </a:rPr>
              <a:t>. </a:t>
            </a:r>
            <a:endParaRPr/>
          </a:p>
        </p:txBody>
      </p:sp>
      <p:sp>
        <p:nvSpPr>
          <p:cNvPr id="185" name="CustomShape 2"/>
          <p:cNvSpPr/>
          <p:nvPr/>
        </p:nvSpPr>
        <p:spPr>
          <a:xfrm>
            <a:off x="0" y="288756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3"/>
          <p:cNvSpPr/>
          <p:nvPr/>
        </p:nvSpPr>
        <p:spPr>
          <a:xfrm>
            <a:off x="0" y="28195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4"/>
          <p:cNvSpPr/>
          <p:nvPr/>
        </p:nvSpPr>
        <p:spPr>
          <a:xfrm>
            <a:off x="4075200" y="35344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88" name="CustomShape 5"/>
          <p:cNvSpPr/>
          <p:nvPr/>
        </p:nvSpPr>
        <p:spPr>
          <a:xfrm>
            <a:off x="0" y="3048120"/>
            <a:ext cx="914400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6"/>
          <p:cNvSpPr/>
          <p:nvPr/>
        </p:nvSpPr>
        <p:spPr>
          <a:xfrm>
            <a:off x="3924360" y="3656880"/>
            <a:ext cx="218880" cy="27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/>
          <a:p>
            <a:pPr>
              <a:lnSpc>
                <a:spcPct val="100000"/>
              </a:lnSpc>
            </a:pPr>
            <a:r>
              <a:rPr lang="en-US" sz="1200" spc="-1">
                <a:latin typeface="Times New Roman"/>
                <a:ea typeface="宋体"/>
              </a:rPr>
              <a:t>.</a:t>
            </a:r>
            <a:endParaRPr/>
          </a:p>
        </p:txBody>
      </p:sp>
      <p:sp>
        <p:nvSpPr>
          <p:cNvPr id="190" name="TextShape 7"/>
          <p:cNvSpPr txBox="1"/>
          <p:nvPr/>
        </p:nvSpPr>
        <p:spPr>
          <a:xfrm>
            <a:off x="1641240" y="154800"/>
            <a:ext cx="5949000" cy="485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en-US" sz="3180" spc="-1">
                <a:solidFill>
                  <a:srgbClr val="000000"/>
                </a:solidFill>
                <a:latin typeface="Open Sans"/>
              </a:rPr>
              <a:t>Q5 Stochastic integration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Application>LibreOffice/5.0.2.2$Linux_X86_64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language>en-US</dc:language>
  <dcterms:modified xsi:type="dcterms:W3CDTF">2016-04-29T12:52:28Z</dcterms:modified>
  <cp:revision>702</cp:revision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</Properties>
</file>