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78" r:id="rId2"/>
    <p:sldId id="279" r:id="rId3"/>
    <p:sldId id="307" r:id="rId4"/>
    <p:sldId id="308" r:id="rId5"/>
    <p:sldId id="271" r:id="rId6"/>
    <p:sldId id="276" r:id="rId7"/>
    <p:sldId id="313" r:id="rId8"/>
    <p:sldId id="309" r:id="rId9"/>
    <p:sldId id="272" r:id="rId10"/>
    <p:sldId id="310" r:id="rId11"/>
    <p:sldId id="277" r:id="rId12"/>
    <p:sldId id="311" r:id="rId13"/>
    <p:sldId id="312" r:id="rId14"/>
    <p:sldId id="285" r:id="rId15"/>
    <p:sldId id="286" r:id="rId16"/>
    <p:sldId id="287" r:id="rId17"/>
    <p:sldId id="288" r:id="rId18"/>
    <p:sldId id="293" r:id="rId19"/>
    <p:sldId id="315" r:id="rId20"/>
    <p:sldId id="316" r:id="rId21"/>
    <p:sldId id="321" r:id="rId22"/>
    <p:sldId id="320" r:id="rId23"/>
    <p:sldId id="322" r:id="rId24"/>
    <p:sldId id="323" r:id="rId25"/>
    <p:sldId id="325" r:id="rId26"/>
    <p:sldId id="319" r:id="rId27"/>
    <p:sldId id="324" r:id="rId28"/>
    <p:sldId id="317" r:id="rId29"/>
    <p:sldId id="318" r:id="rId30"/>
    <p:sldId id="295" r:id="rId31"/>
    <p:sldId id="328" r:id="rId32"/>
    <p:sldId id="294" r:id="rId33"/>
    <p:sldId id="274" r:id="rId34"/>
    <p:sldId id="326" r:id="rId35"/>
    <p:sldId id="327" r:id="rId36"/>
    <p:sldId id="296" r:id="rId37"/>
    <p:sldId id="306" r:id="rId38"/>
    <p:sldId id="305" r:id="rId39"/>
    <p:sldId id="314" r:id="rId40"/>
    <p:sldId id="300" r:id="rId41"/>
    <p:sldId id="329" r:id="rId42"/>
    <p:sldId id="330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6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72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7B250-5A54-4B02-AF94-98757B69CF14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BAA85-B1F2-4F93-A6EB-DEB177943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2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72092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5025"/>
            <a:ext cx="8185150" cy="3195638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332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5025"/>
            <a:ext cx="8185150" cy="3195638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4284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5025"/>
            <a:ext cx="8185150" cy="3195638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632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5025"/>
            <a:ext cx="8185150" cy="3195638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290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5025"/>
            <a:ext cx="8185150" cy="3195638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4747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74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16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5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962400"/>
            <a:ext cx="10363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41BEC05-D8F9-4A29-95D3-06458247CE9F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6148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828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624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7F4BB3D-CF0B-4D85-ABA1-D4DE36D53B09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819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4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8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2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8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5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6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62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71A27-6767-4BEA-827B-DD6844317C39}" type="datetimeFigureOut">
              <a:rPr lang="en-US" smtClean="0"/>
              <a:t>3/11/2016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334C9-6903-46F4-8113-CB384B8D5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2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1.png"/><Relationship Id="rId4" Type="http://schemas.openxmlformats.org/officeDocument/2006/relationships/audio" Target="../media/audio1.wav"/><Relationship Id="rId9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2_wavepulse.nb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2_ray_tracing_of_convex_lens.n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2_plotfunctions.nb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2_circular.nb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2_2Dprojectile.nb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://comsics.usm.my/tlyoon/teaching/ZCE111_1516SEM2/notes/mathematicafiles/C2_simulate_pendulum.nb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hyperlink" Target="http://en.wikipedia.org/wiki/Geometry" TargetMode="External"/><Relationship Id="rId7" Type="http://schemas.openxmlformats.org/officeDocument/2006/relationships/hyperlink" Target="http://en.wikipedia.org/wiki/Perimeter" TargetMode="External"/><Relationship Id="rId2" Type="http://schemas.openxmlformats.org/officeDocument/2006/relationships/hyperlink" Target="http://www.mathopenref.com/coordparamellips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ocus_(geometry)" TargetMode="External"/><Relationship Id="rId5" Type="http://schemas.openxmlformats.org/officeDocument/2006/relationships/hyperlink" Target="http://en.wikipedia.org/wiki/Line_segment" TargetMode="External"/><Relationship Id="rId4" Type="http://schemas.openxmlformats.org/officeDocument/2006/relationships/hyperlink" Target="http://en.wikipedia.org/wiki/Ellipse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ccentricity_(mathematics)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2_ParametricPlot_ellipse.nb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comsics.usm.my/tlyoon/teaching/ZCE111_1516SEM2/notes/mathematicafiles/C2_measure_EarthMoon.nb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Chapter 2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Displaying and customizing various kinds of plot;</a:t>
            </a:r>
          </a:p>
          <a:p>
            <a:r>
              <a:rPr lang="en-US" dirty="0" smtClean="0"/>
              <a:t>Basic animation</a:t>
            </a:r>
          </a:p>
        </p:txBody>
      </p:sp>
    </p:spTree>
    <p:extLst>
      <p:ext uri="{BB962C8B-B14F-4D97-AF65-F5344CB8AC3E}">
        <p14:creationId xmlns:p14="http://schemas.microsoft.com/office/powerpoint/2010/main" val="372241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Mathematica sample codes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)=1/(1-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)=1/(</a:t>
            </a:r>
            <a:r>
              <a:rPr lang="en-US" dirty="0" smtClean="0"/>
              <a:t>1+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Show that the power series representations converge to the generating functions within the radius of convergence.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57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fld id="{7CE5C2D2-5B2D-46EC-851D-42A571954FDD}" type="slidenum">
              <a:rPr lang="en-US" altLang="zh-CN">
                <a:latin typeface="Garamond" panose="02020404030301010803" pitchFamily="18" charset="0"/>
              </a:rPr>
              <a:pPr eaLnBrk="1" hangingPunct="1"/>
              <a:t>11</a:t>
            </a:fld>
            <a:endParaRPr lang="en-US" altLang="zh-CN">
              <a:latin typeface="Garamond" panose="02020404030301010803" pitchFamily="18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1814513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z="3800" dirty="0"/>
              <a:t>Example 2 Finding Taylor polynomial for </a:t>
            </a:r>
            <a:r>
              <a:rPr lang="en-US" altLang="zh-CN" sz="3800" i="1" dirty="0"/>
              <a:t>e</a:t>
            </a:r>
            <a:r>
              <a:rPr lang="en-US" altLang="zh-CN" sz="3800" i="1" baseline="30000" dirty="0"/>
              <a:t>x</a:t>
            </a:r>
            <a:r>
              <a:rPr lang="en-US" altLang="zh-CN" sz="3800" i="1" dirty="0"/>
              <a:t> </a:t>
            </a:r>
            <a:r>
              <a:rPr lang="en-US" altLang="zh-CN" sz="3800" dirty="0"/>
              <a:t>at </a:t>
            </a:r>
            <a:r>
              <a:rPr lang="en-US" altLang="zh-CN" sz="3800" i="1" dirty="0"/>
              <a:t>x</a:t>
            </a:r>
            <a:r>
              <a:rPr lang="en-US" altLang="zh-CN" sz="3800" dirty="0"/>
              <a:t> = 0</a:t>
            </a:r>
            <a:endParaRPr lang="en-US" altLang="zh-CN" sz="3800" i="1" baseline="30000" dirty="0"/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1692275" y="1970089"/>
          <a:ext cx="8743950" cy="412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1" name="Equation" r:id="rId4" imgW="6591240" imgH="3111480" progId="Equation.DSMT4">
                  <p:embed/>
                </p:oleObj>
              </mc:Choice>
              <mc:Fallback>
                <p:oleObj name="Equation" r:id="rId4" imgW="6591240" imgH="3111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970089"/>
                        <a:ext cx="8743950" cy="412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757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Mathematica sample codes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)=</a:t>
            </a:r>
            <a:r>
              <a:rPr lang="en-US" dirty="0" err="1" smtClean="0"/>
              <a:t>exp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r>
              <a:rPr lang="en-US" dirty="0" smtClean="0"/>
              <a:t> Show that the Taylor series representations of </a:t>
            </a:r>
            <a:r>
              <a:rPr lang="en-US" altLang="zh-CN" i="1" dirty="0"/>
              <a:t>e</a:t>
            </a:r>
            <a:r>
              <a:rPr lang="en-US" altLang="zh-CN" i="1" baseline="30000" dirty="0"/>
              <a:t>x</a:t>
            </a:r>
            <a:r>
              <a:rPr lang="en-US" altLang="zh-CN" i="1" dirty="0"/>
              <a:t> </a:t>
            </a:r>
            <a:r>
              <a:rPr lang="en-US" altLang="zh-CN" dirty="0"/>
              <a:t>at </a:t>
            </a:r>
            <a:r>
              <a:rPr lang="en-US" altLang="zh-CN" i="1" dirty="0"/>
              <a:t>x</a:t>
            </a:r>
            <a:r>
              <a:rPr lang="en-US" altLang="zh-CN" dirty="0"/>
              <a:t> = 0 </a:t>
            </a:r>
            <a:r>
              <a:rPr lang="en-US" dirty="0" smtClean="0"/>
              <a:t>converge to the generating functions for all values of </a:t>
            </a:r>
            <a:r>
              <a:rPr lang="en-US" i="1" dirty="0" smtClean="0"/>
              <a:t>x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1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C95DE-2DF9-43DE-A36E-A3AA20811E00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SimSun" panose="02010600030101010101" pitchFamily="2" charset="-122"/>
              </a:rPr>
              <a:t>Application to selected physical systems</a:t>
            </a: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7137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0" y="1552996"/>
            <a:ext cx="8908489" cy="446321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ClrTx/>
              <a:buNone/>
            </a:pPr>
            <a:r>
              <a:rPr lang="en-GB" altLang="zh-CN" dirty="0" smtClean="0">
                <a:solidFill>
                  <a:srgbClr val="003399"/>
                </a:solidFill>
                <a:ea typeface="SimSun" panose="02010600030101010101" pitchFamily="2" charset="-122"/>
              </a:rPr>
              <a:t>Visualisation of </a:t>
            </a:r>
          </a:p>
          <a:p>
            <a:pPr marL="0" indent="0">
              <a:spcBef>
                <a:spcPct val="0"/>
              </a:spcBef>
              <a:buClrTx/>
              <a:buNone/>
            </a:pPr>
            <a:endParaRPr lang="en-GB" altLang="zh-CN" dirty="0" smtClean="0">
              <a:solidFill>
                <a:srgbClr val="003399"/>
              </a:solidFill>
              <a:ea typeface="SimSun" panose="02010600030101010101" pitchFamily="2" charset="-122"/>
            </a:endParaRPr>
          </a:p>
          <a:p>
            <a:pPr>
              <a:spcBef>
                <a:spcPct val="0"/>
              </a:spcBef>
              <a:buClrTx/>
            </a:pPr>
            <a:r>
              <a:rPr lang="en-GB" altLang="zh-CN" dirty="0" smtClean="0">
                <a:solidFill>
                  <a:srgbClr val="003399"/>
                </a:solidFill>
                <a:ea typeface="SimSun" panose="02010600030101010101" pitchFamily="2" charset="-122"/>
              </a:rPr>
              <a:t>wave and wave pulse propagation</a:t>
            </a:r>
          </a:p>
          <a:p>
            <a:pPr>
              <a:spcBef>
                <a:spcPct val="0"/>
              </a:spcBef>
              <a:buClrTx/>
            </a:pPr>
            <a:r>
              <a:rPr lang="en-GB" altLang="zh-CN" dirty="0" smtClean="0">
                <a:solidFill>
                  <a:srgbClr val="003399"/>
                </a:solidFill>
                <a:ea typeface="SimSun" panose="02010600030101010101" pitchFamily="2" charset="-122"/>
              </a:rPr>
              <a:t>Geometrical optics: Ray-tracing of lens</a:t>
            </a:r>
          </a:p>
          <a:p>
            <a:pPr>
              <a:spcBef>
                <a:spcPct val="0"/>
              </a:spcBef>
              <a:buClrTx/>
            </a:pPr>
            <a:r>
              <a:rPr lang="en-GB" altLang="zh-CN" dirty="0" smtClean="0">
                <a:solidFill>
                  <a:srgbClr val="003399"/>
                </a:solidFill>
                <a:ea typeface="SimSun" panose="02010600030101010101" pitchFamily="2" charset="-122"/>
              </a:rPr>
              <a:t>2D projectile motion</a:t>
            </a:r>
          </a:p>
          <a:p>
            <a:pPr>
              <a:spcBef>
                <a:spcPct val="0"/>
              </a:spcBef>
              <a:buClrTx/>
            </a:pPr>
            <a:r>
              <a:rPr lang="en-GB" altLang="zh-CN" dirty="0" smtClean="0">
                <a:solidFill>
                  <a:srgbClr val="003399"/>
                </a:solidFill>
                <a:ea typeface="SimSun" panose="02010600030101010101" pitchFamily="2" charset="-122"/>
              </a:rPr>
              <a:t>Circular motion</a:t>
            </a:r>
          </a:p>
          <a:p>
            <a:pPr>
              <a:spcBef>
                <a:spcPct val="0"/>
              </a:spcBef>
              <a:buClrTx/>
            </a:pPr>
            <a:r>
              <a:rPr lang="en-GB" altLang="zh-CN" dirty="0" smtClean="0">
                <a:solidFill>
                  <a:srgbClr val="003399"/>
                </a:solidFill>
                <a:ea typeface="SimSun" panose="02010600030101010101" pitchFamily="2" charset="-122"/>
              </a:rPr>
              <a:t>Elliptic motion</a:t>
            </a:r>
          </a:p>
          <a:p>
            <a:pPr>
              <a:spcBef>
                <a:spcPct val="0"/>
              </a:spcBef>
              <a:buClrTx/>
            </a:pPr>
            <a:r>
              <a:rPr lang="en-GB" altLang="zh-CN" dirty="0" smtClean="0">
                <a:solidFill>
                  <a:srgbClr val="003399"/>
                </a:solidFill>
                <a:ea typeface="SimSun" panose="02010600030101010101" pitchFamily="2" charset="-122"/>
              </a:rPr>
              <a:t>Simple harmonic motion</a:t>
            </a:r>
          </a:p>
          <a:p>
            <a:pPr>
              <a:spcBef>
                <a:spcPct val="0"/>
              </a:spcBef>
              <a:buClrTx/>
            </a:pPr>
            <a:endParaRPr lang="en-GB" altLang="zh-CN" dirty="0" smtClean="0">
              <a:solidFill>
                <a:srgbClr val="003399"/>
              </a:solidFill>
              <a:ea typeface="SimSun" panose="02010600030101010101" pitchFamily="2" charset="-122"/>
            </a:endParaRPr>
          </a:p>
          <a:p>
            <a:pPr>
              <a:spcBef>
                <a:spcPct val="0"/>
              </a:spcBef>
              <a:buClrTx/>
            </a:pPr>
            <a:endParaRPr lang="zh-CN" altLang="en-US" dirty="0">
              <a:solidFill>
                <a:srgbClr val="003399"/>
              </a:solidFill>
              <a:ea typeface="SimSun" panose="02010600030101010101" pitchFamily="2" charset="-122"/>
            </a:endParaRPr>
          </a:p>
        </p:txBody>
      </p:sp>
      <p:sp>
        <p:nvSpPr>
          <p:cNvPr id="713732" name="Rectangle 4"/>
          <p:cNvSpPr>
            <a:spLocks noChangeArrowheads="1"/>
          </p:cNvSpPr>
          <p:nvPr/>
        </p:nvSpPr>
        <p:spPr bwMode="auto">
          <a:xfrm>
            <a:off x="1524000" y="2887147"/>
            <a:ext cx="230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528" rIns="0" anchor="ctr">
            <a:spAutoFit/>
          </a:bodyPr>
          <a:lstStyle/>
          <a:p>
            <a:endParaRPr lang="en-US"/>
          </a:p>
        </p:txBody>
      </p:sp>
      <p:sp>
        <p:nvSpPr>
          <p:cNvPr id="713734" name="Rectangle 6"/>
          <p:cNvSpPr>
            <a:spLocks noChangeArrowheads="1"/>
          </p:cNvSpPr>
          <p:nvPr/>
        </p:nvSpPr>
        <p:spPr bwMode="auto">
          <a:xfrm>
            <a:off x="1524001" y="3553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386053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8C95DE-2DF9-43DE-A36E-A3AA20811E00}" type="slidenum">
              <a:rPr lang="zh-CN" altLang="en-US"/>
              <a:pPr/>
              <a:t>14</a:t>
            </a:fld>
            <a:endParaRPr lang="en-US" altLang="zh-CN"/>
          </a:p>
        </p:txBody>
      </p:sp>
      <p:sp>
        <p:nvSpPr>
          <p:cNvPr id="71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Constructing wave </a:t>
            </a:r>
            <a:r>
              <a:rPr lang="en-US" altLang="zh-CN" dirty="0" smtClean="0">
                <a:ea typeface="SimSun" panose="02010600030101010101" pitchFamily="2" charset="-122"/>
              </a:rPr>
              <a:t>pulse</a:t>
            </a:r>
            <a:endParaRPr lang="en-US" altLang="zh-CN" dirty="0">
              <a:ea typeface="SimSun" panose="02010600030101010101" pitchFamily="2" charset="-122"/>
            </a:endParaRPr>
          </a:p>
        </p:txBody>
      </p:sp>
      <p:sp>
        <p:nvSpPr>
          <p:cNvPr id="7137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8476" y="1265237"/>
            <a:ext cx="7751763" cy="1639888"/>
          </a:xfrm>
        </p:spPr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en-GB" altLang="zh-CN" dirty="0">
                <a:solidFill>
                  <a:srgbClr val="003399"/>
                </a:solidFill>
                <a:ea typeface="SimSun" panose="02010600030101010101" pitchFamily="2" charset="-122"/>
              </a:rPr>
              <a:t>Two pure waves with slight difference in frequency and wave number </a:t>
            </a:r>
            <a:r>
              <a:rPr lang="en-GB" altLang="zh-CN" dirty="0" err="1">
                <a:solidFill>
                  <a:srgbClr val="003399"/>
                </a:solidFill>
                <a:latin typeface="Symbol" panose="05050102010706020507" pitchFamily="18" charset="2"/>
                <a:ea typeface="SimSun" panose="02010600030101010101" pitchFamily="2" charset="-122"/>
              </a:rPr>
              <a:t>Dw</a:t>
            </a:r>
            <a:r>
              <a:rPr lang="en-GB" altLang="zh-CN" i="1" dirty="0">
                <a:solidFill>
                  <a:srgbClr val="003399"/>
                </a:solidFill>
                <a:ea typeface="SimSun" panose="02010600030101010101" pitchFamily="2" charset="-122"/>
              </a:rPr>
              <a:t> = </a:t>
            </a:r>
            <a:r>
              <a:rPr lang="en-GB" altLang="zh-CN" dirty="0">
                <a:solidFill>
                  <a:srgbClr val="003399"/>
                </a:solidFill>
                <a:latin typeface="Symbol" panose="05050102010706020507" pitchFamily="18" charset="2"/>
                <a:ea typeface="SimSun" panose="02010600030101010101" pitchFamily="2" charset="-122"/>
              </a:rPr>
              <a:t>w</a:t>
            </a:r>
            <a:r>
              <a:rPr lang="en-GB" altLang="zh-CN" baseline="-25000" dirty="0">
                <a:solidFill>
                  <a:srgbClr val="003399"/>
                </a:solidFill>
                <a:latin typeface="Symbol" panose="05050102010706020507" pitchFamily="18" charset="2"/>
                <a:ea typeface="SimSun" panose="02010600030101010101" pitchFamily="2" charset="-122"/>
              </a:rPr>
              <a:t>1</a:t>
            </a:r>
            <a:r>
              <a:rPr lang="en-GB" altLang="zh-CN" i="1" dirty="0">
                <a:solidFill>
                  <a:srgbClr val="003399"/>
                </a:solidFill>
                <a:ea typeface="SimSun" panose="02010600030101010101" pitchFamily="2" charset="-122"/>
              </a:rPr>
              <a:t> - </a:t>
            </a:r>
            <a:r>
              <a:rPr lang="en-GB" altLang="zh-CN" dirty="0">
                <a:solidFill>
                  <a:srgbClr val="003399"/>
                </a:solidFill>
                <a:latin typeface="Symbol" panose="05050102010706020507" pitchFamily="18" charset="2"/>
                <a:ea typeface="SimSun" panose="02010600030101010101" pitchFamily="2" charset="-122"/>
              </a:rPr>
              <a:t>w</a:t>
            </a:r>
            <a:r>
              <a:rPr lang="en-GB" altLang="zh-CN" baseline="-25000" dirty="0">
                <a:solidFill>
                  <a:srgbClr val="003399"/>
                </a:solidFill>
                <a:latin typeface="Symbol" panose="05050102010706020507" pitchFamily="18" charset="2"/>
                <a:ea typeface="SimSun" panose="02010600030101010101" pitchFamily="2" charset="-122"/>
              </a:rPr>
              <a:t>2</a:t>
            </a:r>
            <a:r>
              <a:rPr lang="en-GB" altLang="zh-CN" dirty="0">
                <a:solidFill>
                  <a:srgbClr val="003399"/>
                </a:solidFill>
                <a:ea typeface="SimSun" panose="02010600030101010101" pitchFamily="2" charset="-122"/>
              </a:rPr>
              <a:t>, </a:t>
            </a:r>
            <a:r>
              <a:rPr lang="en-GB" altLang="zh-CN" dirty="0" err="1" smtClean="0">
                <a:solidFill>
                  <a:srgbClr val="003399"/>
                </a:solidFill>
                <a:latin typeface="Symbol" panose="05050102010706020507" pitchFamily="18" charset="2"/>
                <a:ea typeface="SimSun" panose="02010600030101010101" pitchFamily="2" charset="-122"/>
              </a:rPr>
              <a:t>D</a:t>
            </a:r>
            <a:r>
              <a:rPr lang="en-GB" altLang="zh-CN" i="1" dirty="0" err="1" smtClean="0">
                <a:solidFill>
                  <a:srgbClr val="003399"/>
                </a:solidFill>
                <a:ea typeface="SimSun" panose="02010600030101010101" pitchFamily="2" charset="-122"/>
              </a:rPr>
              <a:t>k</a:t>
            </a:r>
            <a:r>
              <a:rPr lang="en-GB" altLang="zh-CN" i="1" dirty="0">
                <a:solidFill>
                  <a:srgbClr val="003399"/>
                </a:solidFill>
                <a:ea typeface="SimSun" panose="02010600030101010101" pitchFamily="2" charset="-122"/>
              </a:rPr>
              <a:t>= k</a:t>
            </a:r>
            <a:r>
              <a:rPr lang="en-GB" altLang="zh-CN" baseline="-25000" dirty="0">
                <a:solidFill>
                  <a:srgbClr val="003399"/>
                </a:solidFill>
                <a:ea typeface="SimSun" panose="02010600030101010101" pitchFamily="2" charset="-122"/>
              </a:rPr>
              <a:t>1</a:t>
            </a:r>
            <a:r>
              <a:rPr lang="en-GB" altLang="zh-CN" i="1" dirty="0">
                <a:solidFill>
                  <a:srgbClr val="003399"/>
                </a:solidFill>
                <a:ea typeface="SimSun" panose="02010600030101010101" pitchFamily="2" charset="-122"/>
              </a:rPr>
              <a:t> - k</a:t>
            </a:r>
            <a:r>
              <a:rPr lang="en-GB" altLang="zh-CN" baseline="-25000" dirty="0">
                <a:solidFill>
                  <a:srgbClr val="003399"/>
                </a:solidFill>
                <a:ea typeface="SimSun" panose="02010600030101010101" pitchFamily="2" charset="-122"/>
              </a:rPr>
              <a:t>2</a:t>
            </a:r>
            <a:r>
              <a:rPr lang="en-GB" altLang="zh-CN" dirty="0">
                <a:solidFill>
                  <a:srgbClr val="003399"/>
                </a:solidFill>
                <a:ea typeface="SimSun" panose="02010600030101010101" pitchFamily="2" charset="-122"/>
              </a:rPr>
              <a:t>, are superimposed</a:t>
            </a:r>
            <a:endParaRPr lang="zh-CN" altLang="en-US" dirty="0">
              <a:solidFill>
                <a:srgbClr val="003399"/>
              </a:solidFill>
              <a:ea typeface="SimSun" panose="02010600030101010101" pitchFamily="2" charset="-122"/>
            </a:endParaRPr>
          </a:p>
        </p:txBody>
      </p:sp>
      <p:sp>
        <p:nvSpPr>
          <p:cNvPr id="713732" name="Rectangle 4"/>
          <p:cNvSpPr>
            <a:spLocks noChangeArrowheads="1"/>
          </p:cNvSpPr>
          <p:nvPr/>
        </p:nvSpPr>
        <p:spPr bwMode="auto">
          <a:xfrm>
            <a:off x="1524000" y="2887147"/>
            <a:ext cx="23082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528" rIns="0" anchor="ctr">
            <a:spAutoFit/>
          </a:bodyPr>
          <a:lstStyle/>
          <a:p>
            <a:endParaRPr lang="en-US"/>
          </a:p>
        </p:txBody>
      </p:sp>
      <p:sp>
        <p:nvSpPr>
          <p:cNvPr id="713734" name="Rectangle 6"/>
          <p:cNvSpPr>
            <a:spLocks noChangeArrowheads="1"/>
          </p:cNvSpPr>
          <p:nvPr/>
        </p:nvSpPr>
        <p:spPr bwMode="auto">
          <a:xfrm>
            <a:off x="1524001" y="355376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GB" altLang="en-US" sz="2400"/>
          </a:p>
        </p:txBody>
      </p:sp>
      <p:pic>
        <p:nvPicPr>
          <p:cNvPr id="713735" name="Picture 7" descr="fig4_11_1sm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6" y="4770438"/>
            <a:ext cx="8899525" cy="20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3736" name="Group 8"/>
          <p:cNvGrpSpPr>
            <a:grpSpLocks/>
          </p:cNvGrpSpPr>
          <p:nvPr/>
        </p:nvGrpSpPr>
        <p:grpSpPr bwMode="auto">
          <a:xfrm>
            <a:off x="1524001" y="3568701"/>
            <a:ext cx="4576763" cy="2087563"/>
            <a:chOff x="0" y="1780"/>
            <a:chExt cx="2883" cy="1315"/>
          </a:xfrm>
        </p:grpSpPr>
        <p:graphicFrame>
          <p:nvGraphicFramePr>
            <p:cNvPr id="713737" name="Object 9"/>
            <p:cNvGraphicFramePr>
              <a:graphicFrameLocks noChangeAspect="1"/>
            </p:cNvGraphicFramePr>
            <p:nvPr/>
          </p:nvGraphicFramePr>
          <p:xfrm>
            <a:off x="0" y="1780"/>
            <a:ext cx="2883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74" name="Equation" r:id="rId6" imgW="1307880" imgH="215640" progId="Equation.3">
                    <p:embed/>
                  </p:oleObj>
                </mc:Choice>
                <mc:Fallback>
                  <p:oleObj name="Equation" r:id="rId6" imgW="1307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1780"/>
                          <a:ext cx="2883" cy="4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3738" name="Line 10"/>
            <p:cNvSpPr>
              <a:spLocks noChangeShapeType="1"/>
            </p:cNvSpPr>
            <p:nvPr/>
          </p:nvSpPr>
          <p:spPr bwMode="auto">
            <a:xfrm>
              <a:off x="272" y="2247"/>
              <a:ext cx="372" cy="8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713739" name="Group 11"/>
          <p:cNvGrpSpPr>
            <a:grpSpLocks/>
          </p:cNvGrpSpPr>
          <p:nvPr/>
        </p:nvGrpSpPr>
        <p:grpSpPr bwMode="auto">
          <a:xfrm>
            <a:off x="2832101" y="3495675"/>
            <a:ext cx="7527925" cy="2178050"/>
            <a:chOff x="824" y="1734"/>
            <a:chExt cx="4742" cy="1372"/>
          </a:xfrm>
        </p:grpSpPr>
        <p:graphicFrame>
          <p:nvGraphicFramePr>
            <p:cNvPr id="713740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9873683"/>
                </p:ext>
              </p:extLst>
            </p:nvPr>
          </p:nvGraphicFramePr>
          <p:xfrm>
            <a:off x="2986" y="1734"/>
            <a:ext cx="2580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75" name="Equation" r:id="rId8" imgW="1307880" imgH="215640" progId="Equation.3">
                    <p:embed/>
                  </p:oleObj>
                </mc:Choice>
                <mc:Fallback>
                  <p:oleObj name="Equation" r:id="rId8" imgW="1307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6" y="1734"/>
                          <a:ext cx="2580" cy="43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3741" name="Line 13"/>
            <p:cNvSpPr>
              <a:spLocks noChangeShapeType="1"/>
            </p:cNvSpPr>
            <p:nvPr/>
          </p:nvSpPr>
          <p:spPr bwMode="auto">
            <a:xfrm flipH="1">
              <a:off x="824" y="2168"/>
              <a:ext cx="2259" cy="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673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37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37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ED34D6-DEBD-4129-9902-729FA66D1C20}" type="slidenum">
              <a:rPr lang="zh-CN" altLang="en-US"/>
              <a:pPr/>
              <a:t>15</a:t>
            </a:fld>
            <a:endParaRPr lang="en-US" altLang="zh-CN"/>
          </a:p>
        </p:txBody>
      </p:sp>
      <p:pic>
        <p:nvPicPr>
          <p:cNvPr id="715778" name="Picture 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60664" y="3835400"/>
            <a:ext cx="5419725" cy="3022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5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SimSun" panose="02010600030101010101" pitchFamily="2" charset="-122"/>
              </a:rPr>
              <a:t>Envelop wave and phase wave</a:t>
            </a:r>
            <a:endParaRPr lang="zh-CN" altLang="en-US">
              <a:ea typeface="SimSun" panose="02010600030101010101" pitchFamily="2" charset="-122"/>
            </a:endParaRPr>
          </a:p>
        </p:txBody>
      </p:sp>
      <p:sp>
        <p:nvSpPr>
          <p:cNvPr id="7157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260476"/>
            <a:ext cx="8250238" cy="1571625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zh-CN">
                <a:ea typeface="SimSun" panose="02010600030101010101" pitchFamily="2" charset="-122"/>
              </a:rPr>
              <a:t>The resultant wave is a ‘wave group’ comprise of an `envelop’ (or the group wave) and a phase waves</a:t>
            </a:r>
            <a:endParaRPr lang="zh-CN" altLang="en-US">
              <a:ea typeface="SimSun" panose="02010600030101010101" pitchFamily="2" charset="-122"/>
            </a:endParaRPr>
          </a:p>
        </p:txBody>
      </p:sp>
      <p:graphicFrame>
        <p:nvGraphicFramePr>
          <p:cNvPr id="715781" name="Object 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981200" y="2417764"/>
          <a:ext cx="8686800" cy="146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0" name="Equation" r:id="rId5" imgW="4076640" imgH="685800" progId="Equation.DSMT4">
                  <p:embed/>
                </p:oleObj>
              </mc:Choice>
              <mc:Fallback>
                <p:oleObj name="Equation" r:id="rId5" imgW="40766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417764"/>
                        <a:ext cx="8686800" cy="1462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29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46A2D-C287-4054-B288-688EB3A88E17}" type="slidenum">
              <a:rPr lang="zh-CN" altLang="en-US"/>
              <a:pPr/>
              <a:t>16</a:t>
            </a:fld>
            <a:endParaRPr lang="en-US" altLang="zh-CN"/>
          </a:p>
        </p:txBody>
      </p:sp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14551" y="0"/>
            <a:ext cx="8285163" cy="1454150"/>
          </a:xfrm>
        </p:spPr>
        <p:txBody>
          <a:bodyPr/>
          <a:lstStyle/>
          <a:p>
            <a:r>
              <a:rPr lang="en-US" altLang="zh-CN">
                <a:ea typeface="SimSun" panose="02010600030101010101" pitchFamily="2" charset="-122"/>
              </a:rPr>
              <a:t>Wave pulse </a:t>
            </a:r>
            <a:r>
              <a:rPr lang="en-US" altLang="zh-CN">
                <a:latin typeface="Tahoma" panose="020B0604030504040204" pitchFamily="34" charset="0"/>
                <a:ea typeface="SimSun" panose="02010600030101010101" pitchFamily="2" charset="-122"/>
              </a:rPr>
              <a:t>–</a:t>
            </a:r>
            <a:r>
              <a:rPr lang="en-US" altLang="zh-CN">
                <a:ea typeface="SimSun" panose="02010600030101010101" pitchFamily="2" charset="-122"/>
              </a:rPr>
              <a:t> an even more `localised</a:t>
            </a:r>
            <a:r>
              <a:rPr lang="en-US" altLang="zh-CN">
                <a:latin typeface="Tahoma" panose="020B0604030504040204" pitchFamily="34" charset="0"/>
                <a:ea typeface="SimSun" panose="02010600030101010101" pitchFamily="2" charset="-122"/>
              </a:rPr>
              <a:t>’</a:t>
            </a:r>
            <a:r>
              <a:rPr lang="en-US" altLang="zh-CN">
                <a:ea typeface="SimSun" panose="02010600030101010101" pitchFamily="2" charset="-122"/>
              </a:rPr>
              <a:t> wave </a:t>
            </a:r>
            <a:endParaRPr lang="en-GB" altLang="en-US"/>
          </a:p>
        </p:txBody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7526" y="1514476"/>
            <a:ext cx="8316913" cy="42402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>
                <a:solidFill>
                  <a:srgbClr val="003399"/>
                </a:solidFill>
                <a:ea typeface="SimSun" panose="02010600030101010101" pitchFamily="2" charset="-122"/>
              </a:rPr>
              <a:t>In the previous example, we add up only two slightly different wave to form a train of wave group</a:t>
            </a:r>
          </a:p>
          <a:p>
            <a:pPr>
              <a:lnSpc>
                <a:spcPct val="90000"/>
              </a:lnSpc>
            </a:pPr>
            <a:r>
              <a:rPr lang="en-GB" altLang="zh-CN">
                <a:solidFill>
                  <a:srgbClr val="003399"/>
                </a:solidFill>
                <a:ea typeface="SimSun" panose="02010600030101010101" pitchFamily="2" charset="-122"/>
              </a:rPr>
              <a:t>A</a:t>
            </a:r>
            <a:r>
              <a:rPr lang="en-US" altLang="zh-CN">
                <a:solidFill>
                  <a:srgbClr val="003399"/>
                </a:solidFill>
                <a:ea typeface="SimSun" panose="02010600030101010101" pitchFamily="2" charset="-122"/>
              </a:rPr>
              <a:t>n</a:t>
            </a:r>
            <a:r>
              <a:rPr lang="en-GB" altLang="zh-CN">
                <a:solidFill>
                  <a:srgbClr val="003399"/>
                </a:solidFill>
                <a:ea typeface="SimSun" panose="02010600030101010101" pitchFamily="2" charset="-122"/>
              </a:rPr>
              <a:t> </a:t>
            </a:r>
            <a:r>
              <a:rPr lang="en-US" altLang="zh-CN">
                <a:solidFill>
                  <a:srgbClr val="003399"/>
                </a:solidFill>
                <a:ea typeface="SimSun" panose="02010600030101010101" pitchFamily="2" charset="-122"/>
              </a:rPr>
              <a:t>even </a:t>
            </a:r>
            <a:r>
              <a:rPr lang="en-GB" altLang="zh-CN">
                <a:solidFill>
                  <a:srgbClr val="003399"/>
                </a:solidFill>
                <a:ea typeface="SimSun" panose="02010600030101010101" pitchFamily="2" charset="-122"/>
              </a:rPr>
              <a:t>more `localised</a:t>
            </a:r>
            <a:r>
              <a:rPr lang="en-GB" altLang="zh-CN">
                <a:solidFill>
                  <a:srgbClr val="003399"/>
                </a:solidFill>
                <a:latin typeface="Tahoma" panose="020B0604030504040204" pitchFamily="34" charset="0"/>
                <a:ea typeface="SimSun" panose="02010600030101010101" pitchFamily="2" charset="-122"/>
              </a:rPr>
              <a:t>’</a:t>
            </a:r>
            <a:r>
              <a:rPr lang="en-GB" altLang="zh-CN">
                <a:solidFill>
                  <a:srgbClr val="003399"/>
                </a:solidFill>
                <a:ea typeface="SimSun" panose="02010600030101010101" pitchFamily="2" charset="-122"/>
              </a:rPr>
              <a:t> group wave</a:t>
            </a:r>
            <a:r>
              <a:rPr lang="en-US" altLang="zh-CN">
                <a:solidFill>
                  <a:srgbClr val="003399"/>
                </a:solidFill>
                <a:ea typeface="SimSun" panose="02010600030101010101" pitchFamily="2" charset="-122"/>
              </a:rPr>
              <a:t> </a:t>
            </a:r>
            <a:r>
              <a:rPr lang="en-US" altLang="zh-CN">
                <a:solidFill>
                  <a:srgbClr val="003399"/>
                </a:solidFill>
                <a:latin typeface="Tahoma" panose="020B0604030504040204" pitchFamily="34" charset="0"/>
                <a:ea typeface="SimSun" panose="02010600030101010101" pitchFamily="2" charset="-122"/>
              </a:rPr>
              <a:t>–</a:t>
            </a:r>
            <a:r>
              <a:rPr lang="en-US" altLang="zh-CN">
                <a:solidFill>
                  <a:srgbClr val="003399"/>
                </a:solidFill>
                <a:ea typeface="SimSun" panose="02010600030101010101" pitchFamily="2" charset="-122"/>
              </a:rPr>
              <a:t>  what we call a  </a:t>
            </a:r>
            <a:r>
              <a:rPr lang="en-US" altLang="zh-CN">
                <a:solidFill>
                  <a:srgbClr val="003399"/>
                </a:solidFill>
                <a:latin typeface="Tahoma" panose="020B0604030504040204" pitchFamily="34" charset="0"/>
                <a:ea typeface="SimSun" panose="02010600030101010101" pitchFamily="2" charset="-122"/>
              </a:rPr>
              <a:t>“</a:t>
            </a:r>
            <a:r>
              <a:rPr lang="en-GB" altLang="zh-CN" i="1">
                <a:solidFill>
                  <a:srgbClr val="003399"/>
                </a:solidFill>
                <a:ea typeface="SimSun" panose="02010600030101010101" pitchFamily="2" charset="-122"/>
              </a:rPr>
              <a:t>wavepulse</a:t>
            </a:r>
            <a:r>
              <a:rPr lang="en-US" altLang="zh-CN" i="1">
                <a:solidFill>
                  <a:srgbClr val="003399"/>
                </a:solidFill>
                <a:latin typeface="Tahoma" panose="020B0604030504040204" pitchFamily="34" charset="0"/>
                <a:ea typeface="SimSun" panose="02010600030101010101" pitchFamily="2" charset="-122"/>
              </a:rPr>
              <a:t>”</a:t>
            </a:r>
            <a:r>
              <a:rPr lang="en-US" altLang="zh-CN" i="1">
                <a:solidFill>
                  <a:srgbClr val="003399"/>
                </a:solidFill>
                <a:ea typeface="SimSun" panose="02010600030101010101" pitchFamily="2" charset="-122"/>
              </a:rPr>
              <a:t> </a:t>
            </a:r>
            <a:r>
              <a:rPr lang="en-GB" altLang="zh-CN">
                <a:solidFill>
                  <a:srgbClr val="003399"/>
                </a:solidFill>
                <a:ea typeface="SimSun" panose="02010600030101010101" pitchFamily="2" charset="-122"/>
              </a:rPr>
              <a:t>can be constructed by adding more sine waves of different numbers </a:t>
            </a:r>
            <a:r>
              <a:rPr lang="en-GB" altLang="zh-CN" i="1">
                <a:solidFill>
                  <a:srgbClr val="003399"/>
                </a:solidFill>
                <a:ea typeface="SimSun" panose="02010600030101010101" pitchFamily="2" charset="-122"/>
              </a:rPr>
              <a:t>k</a:t>
            </a:r>
            <a:r>
              <a:rPr lang="en-GB" altLang="zh-CN" i="1" baseline="-30000">
                <a:solidFill>
                  <a:srgbClr val="003399"/>
                </a:solidFill>
                <a:ea typeface="SimSun" panose="02010600030101010101" pitchFamily="2" charset="-122"/>
              </a:rPr>
              <a:t>i </a:t>
            </a:r>
            <a:r>
              <a:rPr lang="en-GB" altLang="zh-CN" i="1">
                <a:solidFill>
                  <a:srgbClr val="003399"/>
                </a:solidFill>
                <a:ea typeface="SimSun" panose="02010600030101010101" pitchFamily="2" charset="-122"/>
              </a:rPr>
              <a:t>and </a:t>
            </a:r>
            <a:r>
              <a:rPr lang="en-GB" altLang="zh-CN">
                <a:solidFill>
                  <a:srgbClr val="003399"/>
                </a:solidFill>
                <a:ea typeface="SimSun" panose="02010600030101010101" pitchFamily="2" charset="-122"/>
              </a:rPr>
              <a:t>possibly different amplitudes so that they interfere constructively over a small region </a:t>
            </a:r>
            <a:r>
              <a:rPr lang="en-GB" altLang="zh-CN">
                <a:solidFill>
                  <a:srgbClr val="003399"/>
                </a:solidFill>
                <a:latin typeface="Symbol" panose="05050102010706020507" pitchFamily="18" charset="2"/>
                <a:ea typeface="SimSun" panose="02010600030101010101" pitchFamily="2" charset="-122"/>
              </a:rPr>
              <a:t>D</a:t>
            </a:r>
            <a:r>
              <a:rPr lang="en-GB" altLang="zh-CN" i="1">
                <a:solidFill>
                  <a:srgbClr val="003399"/>
                </a:solidFill>
                <a:ea typeface="SimSun" panose="02010600030101010101" pitchFamily="2" charset="-122"/>
              </a:rPr>
              <a:t>x </a:t>
            </a:r>
            <a:r>
              <a:rPr lang="en-GB" altLang="zh-CN">
                <a:solidFill>
                  <a:srgbClr val="003399"/>
                </a:solidFill>
                <a:ea typeface="SimSun" panose="02010600030101010101" pitchFamily="2" charset="-122"/>
              </a:rPr>
              <a:t>and outside this region they interfere destructively so that the resultant field approach zero</a:t>
            </a:r>
            <a:r>
              <a:rPr lang="en-GB" altLang="zh-CN">
                <a:ea typeface="SimSun" panose="02010600030101010101" pitchFamily="2" charset="-122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GB" altLang="zh-CN">
                <a:ea typeface="SimSun" panose="02010600030101010101" pitchFamily="2" charset="-122"/>
              </a:rPr>
              <a:t>Mathematically, </a:t>
            </a:r>
            <a:endParaRPr lang="en-GB" altLang="en-US"/>
          </a:p>
        </p:txBody>
      </p:sp>
      <p:graphicFrame>
        <p:nvGraphicFramePr>
          <p:cNvPr id="7239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4902669"/>
              </p:ext>
            </p:extLst>
          </p:nvPr>
        </p:nvGraphicFramePr>
        <p:xfrm>
          <a:off x="3229768" y="5376863"/>
          <a:ext cx="5732463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4" name="Equation" r:id="rId4" imgW="1854000" imgH="431640" progId="Equation.BREE4">
                  <p:embed/>
                </p:oleObj>
              </mc:Choice>
              <mc:Fallback>
                <p:oleObj name="Equation" r:id="rId4" imgW="1854000" imgH="431640" progId="Equation.BREE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9768" y="5376863"/>
                        <a:ext cx="5732463" cy="97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0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C078B8-DE5F-4D56-A16E-734E917E1394}" type="slidenum">
              <a:rPr lang="zh-CN" altLang="en-US"/>
              <a:pPr/>
              <a:t>17</a:t>
            </a:fld>
            <a:endParaRPr lang="en-US" altLang="zh-CN"/>
          </a:p>
        </p:txBody>
      </p:sp>
      <p:sp>
        <p:nvSpPr>
          <p:cNvPr id="726018" name="Rectangle 2"/>
          <p:cNvSpPr>
            <a:spLocks noChangeArrowheads="1"/>
          </p:cNvSpPr>
          <p:nvPr/>
        </p:nvSpPr>
        <p:spPr bwMode="auto">
          <a:xfrm>
            <a:off x="4462463" y="262413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26019" name="Picture 3" descr="fig4_19kra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676" y="125413"/>
            <a:ext cx="6194425" cy="305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6020" name="Text Box 4"/>
          <p:cNvSpPr txBox="1">
            <a:spLocks noChangeArrowheads="1"/>
          </p:cNvSpPr>
          <p:nvPr/>
        </p:nvSpPr>
        <p:spPr bwMode="auto">
          <a:xfrm>
            <a:off x="1905000" y="3086101"/>
            <a:ext cx="84963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ea typeface="SimSun" panose="02010600030101010101" pitchFamily="2" charset="-122"/>
              </a:rPr>
              <a:t>A wavepulse – the wave is well localised within </a:t>
            </a:r>
            <a:r>
              <a:rPr lang="en-US" altLang="zh-CN" sz="2400">
                <a:latin typeface="Symbol" panose="05050102010706020507" pitchFamily="18" charset="2"/>
                <a:ea typeface="SimSun" panose="02010600030101010101" pitchFamily="2" charset="-122"/>
              </a:rPr>
              <a:t>D</a:t>
            </a:r>
            <a:r>
              <a:rPr lang="en-US" altLang="zh-CN" sz="2400" i="1">
                <a:ea typeface="SimSun" panose="02010600030101010101" pitchFamily="2" charset="-122"/>
              </a:rPr>
              <a:t>x</a:t>
            </a:r>
            <a:r>
              <a:rPr lang="en-US" altLang="zh-CN" sz="2400">
                <a:ea typeface="SimSun" panose="02010600030101010101" pitchFamily="2" charset="-122"/>
              </a:rPr>
              <a:t>. This is done by adding a lot of waves with with their wave parameters {A</a:t>
            </a:r>
            <a:r>
              <a:rPr lang="en-US" altLang="zh-CN" sz="2400" i="1" baseline="-25000">
                <a:ea typeface="SimSun" panose="02010600030101010101" pitchFamily="2" charset="-122"/>
              </a:rPr>
              <a:t>i</a:t>
            </a:r>
            <a:r>
              <a:rPr lang="en-US" altLang="zh-CN" sz="2400">
                <a:ea typeface="SimSun" panose="02010600030101010101" pitchFamily="2" charset="-122"/>
              </a:rPr>
              <a:t>, </a:t>
            </a:r>
            <a:r>
              <a:rPr lang="en-US" altLang="zh-CN" sz="2400" i="1">
                <a:ea typeface="SimSun" panose="02010600030101010101" pitchFamily="2" charset="-122"/>
              </a:rPr>
              <a:t>k</a:t>
            </a:r>
            <a:r>
              <a:rPr lang="en-US" altLang="zh-CN" sz="2400" i="1" baseline="-25000">
                <a:ea typeface="SimSun" panose="02010600030101010101" pitchFamily="2" charset="-122"/>
              </a:rPr>
              <a:t>i</a:t>
            </a:r>
            <a:r>
              <a:rPr lang="en-US" altLang="zh-CN" sz="2400">
                <a:ea typeface="SimSun" panose="02010600030101010101" pitchFamily="2" charset="-122"/>
              </a:rPr>
              <a:t>, </a:t>
            </a:r>
            <a:r>
              <a:rPr lang="en-US" altLang="zh-CN" sz="2400">
                <a:latin typeface="Symbol" panose="05050102010706020507" pitchFamily="18" charset="2"/>
                <a:ea typeface="SimSun" panose="02010600030101010101" pitchFamily="2" charset="-122"/>
              </a:rPr>
              <a:t>w</a:t>
            </a:r>
            <a:r>
              <a:rPr lang="en-US" altLang="zh-CN" sz="2400" i="1" baseline="-25000">
                <a:ea typeface="SimSun" panose="02010600030101010101" pitchFamily="2" charset="-122"/>
              </a:rPr>
              <a:t>i</a:t>
            </a:r>
            <a:r>
              <a:rPr lang="en-US" altLang="zh-CN" sz="2400">
                <a:ea typeface="SimSun" panose="02010600030101010101" pitchFamily="2" charset="-122"/>
              </a:rPr>
              <a:t>} slightly differ from each other (</a:t>
            </a:r>
            <a:r>
              <a:rPr lang="en-US" altLang="zh-CN" sz="2400" i="1">
                <a:ea typeface="SimSun" panose="02010600030101010101" pitchFamily="2" charset="-122"/>
              </a:rPr>
              <a:t>i</a:t>
            </a:r>
            <a:r>
              <a:rPr lang="en-US" altLang="zh-CN" sz="2400">
                <a:ea typeface="SimSun" panose="02010600030101010101" pitchFamily="2" charset="-122"/>
              </a:rPr>
              <a:t> = 1, 2, 3….as many as it can)</a:t>
            </a:r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11622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2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02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Simulating wave group and wave pulse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 a code to add </a:t>
            </a:r>
            <a:r>
              <a:rPr lang="en-US" i="1" dirty="0" smtClean="0"/>
              <a:t>n</a:t>
            </a:r>
            <a:r>
              <a:rPr lang="en-US" dirty="0" smtClean="0"/>
              <a:t> waves, each with an angular frequency </a:t>
            </a:r>
            <a:r>
              <a:rPr lang="en-US" dirty="0" err="1" smtClean="0"/>
              <a:t>omegai</a:t>
            </a:r>
            <a:r>
              <a:rPr lang="en-US" dirty="0" smtClean="0"/>
              <a:t> and wave number </a:t>
            </a:r>
            <a:r>
              <a:rPr lang="en-US" dirty="0" err="1" smtClean="0"/>
              <a:t>ki</a:t>
            </a:r>
            <a:r>
              <a:rPr lang="en-US" dirty="0" smtClean="0"/>
              <a:t> into a wave pulse for a fixed t.</a:t>
            </a:r>
          </a:p>
          <a:p>
            <a:r>
              <a:rPr lang="en-US" dirty="0" smtClean="0"/>
              <a:t>Display the wave pulse for t=t0, t=t1, …, t=tn. </a:t>
            </a:r>
          </a:p>
          <a:p>
            <a:r>
              <a:rPr lang="en-US" dirty="0"/>
              <a:t>Syntax: </a:t>
            </a:r>
            <a:r>
              <a:rPr lang="en-US" b="1" dirty="0" smtClean="0"/>
              <a:t>Manipulate</a:t>
            </a:r>
          </a:p>
          <a:p>
            <a:r>
              <a:rPr lang="en-US" dirty="0" smtClean="0"/>
              <a:t>Sample code: </a:t>
            </a:r>
            <a:r>
              <a:rPr lang="en-US" dirty="0" smtClean="0">
                <a:hlinkClick r:id="rId2"/>
              </a:rPr>
              <a:t>C2_wavepulse.nb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Ray-tracing of concave and convex lens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</a:t>
            </a:r>
            <a:r>
              <a:rPr lang="en-US" b="1" dirty="0"/>
              <a:t>Graphics[Points, Lines]</a:t>
            </a:r>
            <a:r>
              <a:rPr lang="en-US" dirty="0"/>
              <a:t> to</a:t>
            </a:r>
          </a:p>
          <a:p>
            <a:r>
              <a:rPr lang="en-US" dirty="0" smtClean="0"/>
              <a:t>calculate and visualize the image formed by an object in a concave or convex lens</a:t>
            </a:r>
          </a:p>
        </p:txBody>
      </p:sp>
    </p:spTree>
    <p:extLst>
      <p:ext uri="{BB962C8B-B14F-4D97-AF65-F5344CB8AC3E}">
        <p14:creationId xmlns:p14="http://schemas.microsoft.com/office/powerpoint/2010/main" val="136657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01-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50" y="1305438"/>
            <a:ext cx="4852987" cy="485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01-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882" y="624495"/>
            <a:ext cx="44196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787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formation by a convex lens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5"/>
              <p:cNvSpPr>
                <a:spLocks noGrp="1"/>
              </p:cNvSpPr>
              <p:nvPr>
                <p:ph idx="1"/>
              </p:nvPr>
            </p:nvSpPr>
            <p:spPr>
              <a:xfrm>
                <a:off x="848833" y="1196788"/>
                <a:ext cx="10820400" cy="56612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endParaRPr lang="en-US" dirty="0" smtClean="0"/>
              </a:p>
              <a:p>
                <a:r>
                  <a:rPr lang="en-US" dirty="0" smtClean="0"/>
                  <a:t>An object with a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> placed a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> from the center 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 of a convex lens (with focal length </a:t>
                </a:r>
                <a:r>
                  <a:rPr lang="en-US" i="1" dirty="0" smtClean="0"/>
                  <a:t>f </a:t>
                </a:r>
                <a:r>
                  <a:rPr lang="en-US" dirty="0" smtClean="0"/>
                  <a:t>&gt; 0) will form an image with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at a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from </a:t>
                </a:r>
                <a:r>
                  <a:rPr lang="en-US" i="1" dirty="0" smtClean="0"/>
                  <a:t>C</a:t>
                </a:r>
                <a:r>
                  <a:rPr lang="en-US" dirty="0" smtClean="0"/>
                  <a:t>. </a:t>
                </a:r>
              </a:p>
              <a:p>
                <a:r>
                  <a:rPr lang="en-US" dirty="0" smtClean="0"/>
                  <a:t>The image can be magnified/diminished, virtual/real or inverted/erect.</a:t>
                </a:r>
              </a:p>
            </p:txBody>
          </p:sp>
        </mc:Choice>
        <mc:Fallback xmlns="">
          <p:sp>
            <p:nvSpPr>
              <p:cNvPr id="6" name="Subtit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8833" y="1196788"/>
                <a:ext cx="10820400" cy="5661212"/>
              </a:xfrm>
              <a:blipFill rotWithShape="0">
                <a:blip r:embed="rId2"/>
                <a:stretch>
                  <a:fillRect l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000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733647" y="3690637"/>
            <a:ext cx="9090837" cy="3075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881815" y="3543499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Optical axis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794744" y="2163725"/>
            <a:ext cx="10633" cy="3115340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H="1">
            <a:off x="5794744" y="1933352"/>
            <a:ext cx="10633" cy="3115340"/>
          </a:xfrm>
          <a:prstGeom prst="straightConnector1">
            <a:avLst/>
          </a:prstGeom>
          <a:ln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87926" y="5267615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convex lens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14800" y="3726849"/>
            <a:ext cx="1690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optical center, </a:t>
            </a:r>
            <a:r>
              <a:rPr lang="en-US" i="1" dirty="0" smtClean="0"/>
              <a:t>C</a:t>
            </a:r>
            <a:endParaRPr lang="en-US" i="1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5656317" y="3604437"/>
            <a:ext cx="234120" cy="191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656317" y="3610707"/>
            <a:ext cx="319181" cy="198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052391" y="2959463"/>
            <a:ext cx="0" cy="750482"/>
          </a:xfrm>
          <a:prstGeom prst="straightConnector1">
            <a:avLst/>
          </a:prstGeom>
          <a:ln>
            <a:solidFill>
              <a:schemeClr val="accent3"/>
            </a:solidFill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56174" y="3708586"/>
            <a:ext cx="14702" cy="1499996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753887" y="2959463"/>
            <a:ext cx="2298504" cy="0"/>
          </a:xfrm>
          <a:prstGeom prst="line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020626" y="2920822"/>
            <a:ext cx="4774117" cy="2277558"/>
          </a:xfrm>
          <a:prstGeom prst="line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404344" y="2602504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681176" y="3270080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focal point, </a:t>
            </a:r>
            <a:r>
              <a:rPr lang="en-US" i="1" dirty="0" smtClean="0"/>
              <a:t>F</a:t>
            </a:r>
            <a:endParaRPr lang="en-US" i="1" dirty="0"/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3889539" y="3622092"/>
            <a:ext cx="234120" cy="191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889539" y="3628362"/>
            <a:ext cx="319181" cy="198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348565" y="3639192"/>
            <a:ext cx="234120" cy="191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48565" y="3645462"/>
            <a:ext cx="319181" cy="1988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114800" y="3413051"/>
            <a:ext cx="1658577" cy="208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337010" y="3943592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</a:t>
            </a:r>
            <a:r>
              <a:rPr lang="en-US" i="1" dirty="0" smtClean="0"/>
              <a:t>f</a:t>
            </a:r>
            <a:r>
              <a:rPr lang="en-US" dirty="0" smtClean="0"/>
              <a:t>|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600353" y="3085222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|</a:t>
            </a:r>
            <a:r>
              <a:rPr lang="en-US" i="1" dirty="0" smtClean="0"/>
              <a:t>f</a:t>
            </a:r>
            <a:r>
              <a:rPr lang="en-US" dirty="0" smtClean="0"/>
              <a:t>|</a:t>
            </a:r>
            <a:endParaRPr lang="en-US" dirty="0"/>
          </a:p>
        </p:txBody>
      </p:sp>
      <p:sp>
        <p:nvSpPr>
          <p:cNvPr id="66" name="Title 6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of a real, inverted and magnified image in a convex lens by an erected object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936212" y="2643152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</a:t>
            </a:r>
            <a:r>
              <a:rPr lang="en-US" i="1" baseline="-25000" dirty="0" smtClean="0"/>
              <a:t>o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i="1" baseline="-25000" dirty="0" smtClean="0"/>
              <a:t>o</a:t>
            </a:r>
            <a:r>
              <a:rPr lang="en-US" dirty="0" smtClean="0"/>
              <a:t>,</a:t>
            </a:r>
            <a:r>
              <a:rPr lang="en-US" i="1" dirty="0" smtClean="0"/>
              <a:t> h</a:t>
            </a:r>
            <a:r>
              <a:rPr lang="en-US" i="1" baseline="-25000" dirty="0" smtClean="0"/>
              <a:t>o</a:t>
            </a:r>
            <a:r>
              <a:rPr lang="en-US" dirty="0" smtClean="0"/>
              <a:t>)</a:t>
            </a:r>
            <a:endParaRPr lang="en-US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7936212" y="3736570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r>
              <a:rPr lang="en-US" i="1" baseline="-25000" dirty="0" smtClean="0"/>
              <a:t>o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i="1" baseline="-25000" dirty="0" smtClean="0"/>
              <a:t>o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0)</a:t>
            </a:r>
            <a:endParaRPr lang="en-US" baseline="-25000" dirty="0"/>
          </a:p>
        </p:txBody>
      </p:sp>
      <p:sp>
        <p:nvSpPr>
          <p:cNvPr id="69" name="TextBox 68"/>
          <p:cNvSpPr txBox="1"/>
          <p:nvPr/>
        </p:nvSpPr>
        <p:spPr>
          <a:xfrm>
            <a:off x="907107" y="5223591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 h</a:t>
            </a:r>
            <a:r>
              <a:rPr lang="en-US" i="1" baseline="-25000" dirty="0" smtClean="0"/>
              <a:t>i</a:t>
            </a:r>
            <a:r>
              <a:rPr lang="en-US" dirty="0" smtClean="0"/>
              <a:t>)</a:t>
            </a:r>
            <a:endParaRPr lang="en-US" baseline="-25000" dirty="0"/>
          </a:p>
        </p:txBody>
      </p:sp>
      <p:sp>
        <p:nvSpPr>
          <p:cNvPr id="70" name="TextBox 69"/>
          <p:cNvSpPr txBox="1"/>
          <p:nvPr/>
        </p:nvSpPr>
        <p:spPr>
          <a:xfrm>
            <a:off x="907107" y="3282654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dirty="0" smtClean="0"/>
              <a:t> 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0)</a:t>
            </a:r>
            <a:endParaRPr lang="en-US" baseline="-25000" dirty="0"/>
          </a:p>
        </p:txBody>
      </p:sp>
      <p:sp>
        <p:nvSpPr>
          <p:cNvPr id="71" name="TextBox 70"/>
          <p:cNvSpPr txBox="1"/>
          <p:nvPr/>
        </p:nvSpPr>
        <p:spPr>
          <a:xfrm>
            <a:off x="7153739" y="2974688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Ray 2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 flipH="1">
            <a:off x="1020625" y="3011087"/>
            <a:ext cx="6971414" cy="2187293"/>
          </a:xfrm>
          <a:prstGeom prst="line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5830291" y="3895393"/>
            <a:ext cx="1658577" cy="208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723524" y="3378796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focal point, </a:t>
            </a:r>
            <a:r>
              <a:rPr lang="en-US" i="1" dirty="0" smtClean="0"/>
              <a:t>F</a:t>
            </a:r>
            <a:endParaRPr lang="en-US" i="1" dirty="0"/>
          </a:p>
        </p:txBody>
      </p:sp>
      <p:sp>
        <p:nvSpPr>
          <p:cNvPr id="91" name="TextBox 90"/>
          <p:cNvSpPr txBox="1"/>
          <p:nvPr/>
        </p:nvSpPr>
        <p:spPr>
          <a:xfrm>
            <a:off x="8187796" y="3120554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OBJECT,O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995712" y="4153590"/>
            <a:ext cx="1690577" cy="38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IMAGE,I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85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Inverted and erected image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xfrm>
            <a:off x="848833" y="1196788"/>
            <a:ext cx="10820400" cy="5661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Assume the object is erect, with its tip located at a point </a:t>
            </a:r>
            <a:r>
              <a:rPr lang="en-US" i="1" dirty="0" smtClean="0"/>
              <a:t>T</a:t>
            </a:r>
            <a:r>
              <a:rPr lang="en-US" i="1" baseline="-25000" dirty="0" smtClean="0"/>
              <a:t>o </a:t>
            </a:r>
            <a:r>
              <a:rPr lang="en-US" dirty="0" smtClean="0"/>
              <a:t>(x</a:t>
            </a:r>
            <a:r>
              <a:rPr lang="en-US" i="1" baseline="-25000" dirty="0" smtClean="0"/>
              <a:t>o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i="1" dirty="0"/>
              <a:t>h</a:t>
            </a:r>
            <a:r>
              <a:rPr lang="en-US" i="1" baseline="-25000" dirty="0"/>
              <a:t>o</a:t>
            </a:r>
            <a:r>
              <a:rPr lang="en-US" dirty="0" smtClean="0"/>
              <a:t>) above the optical axis, and its base </a:t>
            </a:r>
            <a:r>
              <a:rPr lang="en-US" i="1" dirty="0" smtClean="0"/>
              <a:t>B</a:t>
            </a:r>
            <a:r>
              <a:rPr lang="en-US" i="1" baseline="-25000" dirty="0" smtClean="0"/>
              <a:t>o </a:t>
            </a:r>
            <a:r>
              <a:rPr lang="en-US" dirty="0"/>
              <a:t>(x</a:t>
            </a:r>
            <a:r>
              <a:rPr lang="en-US" i="1" baseline="-25000" dirty="0"/>
              <a:t>o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dirty="0" smtClean="0"/>
              <a:t>0) located on the optical axis. </a:t>
            </a:r>
          </a:p>
          <a:p>
            <a:r>
              <a:rPr lang="en-US" dirty="0"/>
              <a:t>The image </a:t>
            </a:r>
            <a:r>
              <a:rPr lang="en-US" dirty="0" smtClean="0"/>
              <a:t>in a convex lens can </a:t>
            </a:r>
            <a:r>
              <a:rPr lang="en-US" dirty="0"/>
              <a:t>be inverted or erect.</a:t>
            </a:r>
            <a:endParaRPr lang="en-US" dirty="0" smtClean="0"/>
          </a:p>
          <a:p>
            <a:r>
              <a:rPr lang="en-US" dirty="0" smtClean="0"/>
              <a:t>The image is said to be inverted if its tip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/>
              <a:t>(</a:t>
            </a:r>
            <a:r>
              <a:rPr lang="en-US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 h</a:t>
            </a:r>
            <a:r>
              <a:rPr lang="en-US" i="1" baseline="-25000" dirty="0" smtClean="0"/>
              <a:t>i</a:t>
            </a:r>
            <a:r>
              <a:rPr lang="en-US" dirty="0" smtClean="0"/>
              <a:t>) is on the opposite side as that of the object’s tip, with the base of the object </a:t>
            </a:r>
            <a:r>
              <a:rPr lang="en-US" i="1" dirty="0" smtClean="0"/>
              <a:t>B</a:t>
            </a:r>
            <a:r>
              <a:rPr lang="en-US" i="1" baseline="-25000" dirty="0" smtClean="0"/>
              <a:t>i </a:t>
            </a:r>
            <a:r>
              <a:rPr lang="en-US" dirty="0"/>
              <a:t>(</a:t>
            </a:r>
            <a:r>
              <a:rPr lang="en-US" i="1" dirty="0" smtClean="0"/>
              <a:t>x</a:t>
            </a:r>
            <a:r>
              <a:rPr lang="en-US" i="1" baseline="-25000" dirty="0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0)  located on the optical axis.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39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and virtual image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xfrm>
            <a:off x="848833" y="1196788"/>
            <a:ext cx="10820400" cy="56612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If the image is on the same side as that of the object, the image is virtual</a:t>
            </a:r>
          </a:p>
          <a:p>
            <a:r>
              <a:rPr lang="en-US" dirty="0" smtClean="0"/>
              <a:t>Otherwise, it is real.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Magnification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5"/>
              <p:cNvSpPr>
                <a:spLocks noGrp="1"/>
              </p:cNvSpPr>
              <p:nvPr>
                <p:ph idx="1"/>
              </p:nvPr>
            </p:nvSpPr>
            <p:spPr>
              <a:xfrm>
                <a:off x="848833" y="1196788"/>
                <a:ext cx="10820400" cy="56612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endParaRPr lang="en-US" dirty="0" smtClean="0"/>
              </a:p>
              <a:p>
                <a:r>
                  <a:rPr lang="en-US" dirty="0" smtClean="0"/>
                  <a:t>Magnification of the image is given by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If |</a:t>
                </a:r>
                <a:r>
                  <a:rPr lang="en-US" i="1" dirty="0" smtClean="0"/>
                  <a:t>m</a:t>
                </a:r>
                <a:r>
                  <a:rPr lang="en-US" dirty="0" smtClean="0"/>
                  <a:t>| &gt; 1, image is magnified; </a:t>
                </a:r>
                <a:r>
                  <a:rPr lang="en-US" dirty="0"/>
                  <a:t>|</a:t>
                </a:r>
                <a:r>
                  <a:rPr lang="en-US" i="1" dirty="0"/>
                  <a:t>m</a:t>
                </a:r>
                <a:r>
                  <a:rPr lang="en-US" dirty="0"/>
                  <a:t>| </a:t>
                </a:r>
                <a:r>
                  <a:rPr lang="en-US" dirty="0" smtClean="0"/>
                  <a:t>&lt; 1, image is diminished.</a:t>
                </a:r>
              </a:p>
            </p:txBody>
          </p:sp>
        </mc:Choice>
        <mc:Fallback xmlns="">
          <p:sp>
            <p:nvSpPr>
              <p:cNvPr id="6" name="Subtit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8833" y="1196788"/>
                <a:ext cx="10820400" cy="5661212"/>
              </a:xfrm>
              <a:blipFill rotWithShape="0">
                <a:blip r:embed="rId2"/>
                <a:stretch>
                  <a:fillRect l="-1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98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of image in a convex lens via geometrical ray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ray </a:t>
            </a:r>
            <a:r>
              <a:rPr lang="en-US" dirty="0" smtClean="0"/>
              <a:t>from </a:t>
            </a:r>
            <a:r>
              <a:rPr lang="en-US" dirty="0"/>
              <a:t>the tip of object parallel to optical axis (Ray 1) </a:t>
            </a:r>
            <a:r>
              <a:rPr lang="en-US" dirty="0" smtClean="0"/>
              <a:t>shall </a:t>
            </a:r>
            <a:r>
              <a:rPr lang="en-US" dirty="0"/>
              <a:t>go through the focal point </a:t>
            </a:r>
            <a:r>
              <a:rPr lang="en-US" dirty="0" smtClean="0"/>
              <a:t>on the other side of the lens </a:t>
            </a:r>
          </a:p>
          <a:p>
            <a:r>
              <a:rPr lang="en-US" dirty="0" smtClean="0"/>
              <a:t>A </a:t>
            </a:r>
            <a:r>
              <a:rPr lang="en-US" dirty="0"/>
              <a:t>ray from the tip of the object </a:t>
            </a:r>
            <a:r>
              <a:rPr lang="en-US" dirty="0" smtClean="0"/>
              <a:t>(Ray 2) shall </a:t>
            </a:r>
            <a:r>
              <a:rPr lang="en-US" dirty="0"/>
              <a:t>pass through the lens center </a:t>
            </a:r>
            <a:r>
              <a:rPr lang="en-US" i="1" dirty="0"/>
              <a:t>C</a:t>
            </a:r>
            <a:r>
              <a:rPr lang="en-US" dirty="0"/>
              <a:t> in a straight line. </a:t>
            </a:r>
            <a:endParaRPr lang="en-US" dirty="0" smtClean="0"/>
          </a:p>
          <a:p>
            <a:r>
              <a:rPr lang="en-US" dirty="0" smtClean="0"/>
              <a:t>The intersection of both rays is the location of the tip of image. </a:t>
            </a:r>
          </a:p>
        </p:txBody>
      </p:sp>
    </p:spTree>
    <p:extLst>
      <p:ext uri="{BB962C8B-B14F-4D97-AF65-F5344CB8AC3E}">
        <p14:creationId xmlns:p14="http://schemas.microsoft.com/office/powerpoint/2010/main" val="133566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image formation by a convex lens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384" y="1926804"/>
            <a:ext cx="4592171" cy="526824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450" y="1690688"/>
            <a:ext cx="2802031" cy="829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0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coordinates of the image tip 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,</a:t>
            </a:r>
            <a:r>
              <a:rPr lang="en-US" i="1" dirty="0"/>
              <a:t> h</a:t>
            </a:r>
            <a:r>
              <a:rPr lang="en-US" i="1" baseline="-25000" dirty="0"/>
              <a:t>i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coordinates of the image tip </a:t>
                </a:r>
                <a:r>
                  <a:rPr lang="en-US" i="1" dirty="0" err="1"/>
                  <a:t>T</a:t>
                </a:r>
                <a:r>
                  <a:rPr lang="en-US" i="1" baseline="-25000" dirty="0" err="1"/>
                  <a:t>i</a:t>
                </a: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i="1" baseline="-25000" dirty="0"/>
                  <a:t>i</a:t>
                </a:r>
                <a:r>
                  <a:rPr lang="en-US" dirty="0"/>
                  <a:t>,</a:t>
                </a:r>
                <a:r>
                  <a:rPr lang="en-US" i="1" dirty="0"/>
                  <a:t> h</a:t>
                </a:r>
                <a:r>
                  <a:rPr lang="en-US" i="1" baseline="-25000" dirty="0"/>
                  <a:t>i</a:t>
                </a:r>
                <a:r>
                  <a:rPr lang="en-US" dirty="0"/>
                  <a:t>) can be obtained by solving the simultaneous equations of Ray1 and Ray2.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Ray1: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Ray2: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Solving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312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0313"/>
            <a:ext cx="10515600" cy="1325563"/>
          </a:xfrm>
        </p:spPr>
        <p:txBody>
          <a:bodyPr/>
          <a:lstStyle/>
          <a:p>
            <a:r>
              <a:rPr lang="en-US" dirty="0" smtClean="0"/>
              <a:t>Coding exercise </a:t>
            </a:r>
            <a:r>
              <a:rPr lang="en-US" smtClean="0"/>
              <a:t>for convex lens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75764"/>
                <a:ext cx="10995212" cy="578223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Develop a code that reads in supplied values of </a:t>
                </a:r>
                <a:r>
                  <a:rPr lang="en-US" i="1" dirty="0" smtClean="0"/>
                  <a:t>f </a:t>
                </a:r>
                <a:r>
                  <a:rPr lang="en-US" dirty="0" smtClean="0"/>
                  <a:t>of a convex lens</a:t>
                </a:r>
                <a:r>
                  <a:rPr lang="en-US" i="1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of an object and does the following:</a:t>
                </a:r>
              </a:p>
              <a:p>
                <a:r>
                  <a:rPr lang="en-US" dirty="0" err="1" smtClean="0"/>
                  <a:t>visualise</a:t>
                </a:r>
                <a:r>
                  <a:rPr lang="en-US" dirty="0" smtClean="0"/>
                  <a:t> the set-up, display the object, image, lens, focal point and optical axis graphically.</a:t>
                </a:r>
              </a:p>
              <a:p>
                <a:r>
                  <a:rPr lang="en-US" dirty="0"/>
                  <a:t>f</a:t>
                </a:r>
                <a:r>
                  <a:rPr lang="en-US" dirty="0" smtClean="0"/>
                  <a:t>orm the image of the object via the geometrical </a:t>
                </a:r>
                <a:r>
                  <a:rPr lang="en-US" dirty="0"/>
                  <a:t>ray </a:t>
                </a:r>
                <a:r>
                  <a:rPr lang="en-US" dirty="0" smtClean="0"/>
                  <a:t>tracing method.</a:t>
                </a:r>
              </a:p>
              <a:p>
                <a:r>
                  <a:rPr lang="en-US" dirty="0" err="1" smtClean="0"/>
                  <a:t>Visualise</a:t>
                </a:r>
                <a:r>
                  <a:rPr lang="en-US" dirty="0" smtClean="0"/>
                  <a:t> your output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>varies from 0.2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till 3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dirty="0" smtClean="0"/>
                  <a:t>at an interval of 0.1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75764"/>
                <a:ext cx="10995212" cy="5782235"/>
              </a:xfrm>
              <a:blipFill rotWithShape="0">
                <a:blip r:embed="rId2"/>
                <a:stretch>
                  <a:fillRect l="-1165" t="-1686" r="-16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5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Graphics</a:t>
            </a:r>
          </a:p>
          <a:p>
            <a:r>
              <a:rPr lang="en-US" b="1" dirty="0" smtClean="0"/>
              <a:t>Point[{</a:t>
            </a:r>
            <a:r>
              <a:rPr lang="en-US" b="1" dirty="0"/>
              <a:t>P1,P2,P3</a:t>
            </a:r>
            <a:r>
              <a:rPr lang="en-US" b="1" dirty="0" smtClean="0"/>
              <a:t>,…}]</a:t>
            </a:r>
          </a:p>
          <a:p>
            <a:r>
              <a:rPr lang="en-US" b="1" dirty="0" err="1" smtClean="0"/>
              <a:t>PointSize</a:t>
            </a:r>
            <a:endParaRPr lang="en-US" b="1" dirty="0" smtClean="0"/>
          </a:p>
          <a:p>
            <a:r>
              <a:rPr lang="en-US" b="1" dirty="0"/>
              <a:t>Lines[{P1,P2,P3,…}]</a:t>
            </a:r>
          </a:p>
          <a:p>
            <a:r>
              <a:rPr lang="en-US" b="1" dirty="0" smtClean="0"/>
              <a:t>Color</a:t>
            </a:r>
          </a:p>
          <a:p>
            <a:r>
              <a:rPr lang="en-US" b="1" dirty="0" smtClean="0"/>
              <a:t>Dotted</a:t>
            </a:r>
          </a:p>
          <a:p>
            <a:r>
              <a:rPr lang="en-US" b="1" dirty="0" err="1" smtClean="0"/>
              <a:t>PlotLabel</a:t>
            </a:r>
            <a:endParaRPr lang="en-US" b="1" dirty="0" smtClean="0"/>
          </a:p>
          <a:p>
            <a:r>
              <a:rPr lang="en-US" b="1" dirty="0" smtClean="0"/>
              <a:t>Column</a:t>
            </a:r>
          </a:p>
          <a:p>
            <a:pPr marL="0" indent="0">
              <a:buNone/>
            </a:pPr>
            <a:r>
              <a:rPr lang="en-US" smtClean="0">
                <a:hlinkClick r:id="rId2"/>
              </a:rPr>
              <a:t>Sample </a:t>
            </a:r>
            <a:r>
              <a:rPr lang="en-US" dirty="0" smtClean="0">
                <a:hlinkClick r:id="rId2"/>
              </a:rPr>
              <a:t>code: C2_ray_tracing_of_convex_lens.nb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4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</a:t>
            </a:r>
            <a:r>
              <a:rPr lang="en-US" dirty="0"/>
              <a:t>a few functions on the same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Reproduce the previous plots using Mathematica</a:t>
            </a:r>
          </a:p>
          <a:p>
            <a:r>
              <a:rPr lang="en-US" dirty="0" smtClean="0"/>
              <a:t>Syntax required:</a:t>
            </a:r>
          </a:p>
          <a:p>
            <a:r>
              <a:rPr lang="en-US" b="1" dirty="0" smtClean="0"/>
              <a:t>f[x_]:=; Plot; List;</a:t>
            </a:r>
          </a:p>
          <a:p>
            <a:r>
              <a:rPr lang="en-US" dirty="0" smtClean="0"/>
              <a:t>To customize the plots:</a:t>
            </a:r>
          </a:p>
          <a:p>
            <a:r>
              <a:rPr lang="en-US" b="1" dirty="0" err="1" smtClean="0"/>
              <a:t>PlotRange;PlotStyle;AxesLable;PlotLabel</a:t>
            </a:r>
            <a:r>
              <a:rPr lang="en-US" b="1" dirty="0" smtClean="0"/>
              <a:t>; </a:t>
            </a:r>
            <a:r>
              <a:rPr lang="en-US" b="1" dirty="0" err="1" smtClean="0"/>
              <a:t>PlotLegend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See sample code: </a:t>
            </a:r>
            <a:r>
              <a:rPr lang="en-US" dirty="0" smtClean="0">
                <a:hlinkClick r:id="rId2"/>
              </a:rPr>
              <a:t>C2_plotfunctions.nb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5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equations for circular </a:t>
            </a:r>
            <a:r>
              <a:rPr lang="en-US" dirty="0" smtClean="0"/>
              <a:t>motion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191490"/>
                <a:ext cx="10965873" cy="5417127"/>
              </a:xfrm>
            </p:spPr>
            <p:txBody>
              <a:bodyPr>
                <a:normAutofit/>
              </a:bodyPr>
              <a:lstStyle/>
              <a:p>
                <a:endParaRPr lang="en-US" dirty="0" smtClean="0"/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parametric equations for the </a:t>
                </a:r>
                <a:r>
                  <a:rPr lang="en-US" i="1" dirty="0"/>
                  <a:t>x</a:t>
                </a:r>
                <a:r>
                  <a:rPr lang="en-US" dirty="0"/>
                  <a:t> and </a:t>
                </a:r>
                <a:r>
                  <a:rPr lang="en-US" i="1" dirty="0"/>
                  <a:t>y</a:t>
                </a:r>
                <a:r>
                  <a:rPr lang="en-US" dirty="0"/>
                  <a:t> </a:t>
                </a:r>
                <a:r>
                  <a:rPr lang="en-US" dirty="0" smtClean="0"/>
                  <a:t>coordinates of an object executing circular </a:t>
                </a:r>
                <a:r>
                  <a:rPr lang="en-US" dirty="0" smtClean="0"/>
                  <a:t>motion </a:t>
                </a:r>
                <a:r>
                  <a:rPr lang="en-US" dirty="0" smtClean="0"/>
                  <a:t>are given by</a:t>
                </a:r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 smtClean="0"/>
                  <a:t>),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𝑅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in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endParaRPr lang="en-US" dirty="0" smtClean="0"/>
              </a:p>
              <a:p>
                <a:r>
                  <a:rPr lang="en-US" dirty="0" smtClean="0"/>
                  <a:t>C(</a:t>
                </a:r>
                <a:r>
                  <a:rPr lang="en-US" i="1" dirty="0" err="1" smtClean="0"/>
                  <a:t>h,k</a:t>
                </a:r>
                <a:r>
                  <a:rPr lang="en-US" dirty="0" smtClean="0"/>
                  <a:t>) center of the circle; </a:t>
                </a:r>
                <a:r>
                  <a:rPr lang="en-US" i="1" dirty="0" smtClean="0"/>
                  <a:t>R</a:t>
                </a:r>
                <a:r>
                  <a:rPr lang="en-US" dirty="0" smtClean="0"/>
                  <a:t> radius;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parameters. For a complete circle,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varies from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=0 to </a:t>
                </a:r>
                <a:r>
                  <a:rPr lang="en-US" i="1" dirty="0" smtClean="0"/>
                  <a:t>t=T</a:t>
                </a:r>
                <a:r>
                  <a:rPr lang="en-US" dirty="0" smtClean="0"/>
                  <a:t>,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= period of the circular motion, 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dirty="0" smtClean="0"/>
                  <a:t> the angular frequency.</a:t>
                </a:r>
              </a:p>
              <a:p>
                <a:r>
                  <a:rPr lang="en-US" dirty="0" smtClean="0"/>
                  <a:t>Eliminating the parameter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from the parametric equations, the ordinary-looking equation for a circle is deduced: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191490"/>
                <a:ext cx="10965873" cy="5417127"/>
              </a:xfrm>
              <a:blipFill rotWithShape="0">
                <a:blip r:embed="rId2"/>
                <a:stretch>
                  <a:fillRect l="-945" r="-9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9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Visualising</a:t>
            </a:r>
            <a:r>
              <a:rPr lang="en-US" dirty="0" smtClean="0"/>
              <a:t> a circle via </a:t>
            </a:r>
            <a:r>
              <a:rPr lang="en-US" b="1" dirty="0" err="1" smtClean="0"/>
              <a:t>ParametricPlot</a:t>
            </a:r>
            <a:r>
              <a:rPr lang="en-US" b="1" dirty="0" smtClean="0"/>
              <a:t>[]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91490"/>
            <a:ext cx="10965873" cy="541712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trajectory </a:t>
            </a:r>
            <a:r>
              <a:rPr lang="en-US" dirty="0"/>
              <a:t>can be plotted using </a:t>
            </a:r>
            <a:r>
              <a:rPr lang="en-US" b="1" dirty="0" err="1"/>
              <a:t>ParametricPlot</a:t>
            </a:r>
            <a:r>
              <a:rPr lang="en-US" dirty="0"/>
              <a:t>.</a:t>
            </a:r>
          </a:p>
          <a:p>
            <a:r>
              <a:rPr lang="en-US" dirty="0"/>
              <a:t>You can combine few plots using </a:t>
            </a:r>
            <a:r>
              <a:rPr lang="en-US" b="1" dirty="0"/>
              <a:t>Show[]</a:t>
            </a:r>
            <a:r>
              <a:rPr lang="en-US" dirty="0"/>
              <a:t> command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hlinkClick r:id="rId2"/>
              </a:rPr>
              <a:t>See sample code: C2_circular.nb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413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projectile motion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recall your Mechanics class)</a:t>
            </a:r>
            <a:endParaRPr lang="en-US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trajectory of a 2D projectile with initial location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), speed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and launching angle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 smtClean="0"/>
                  <a:t> are given by the equations: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in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 smtClean="0"/>
                  <a:t>, for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from 0 till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, defined as the time of flight,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=-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</m:func>
                  </m:oMath>
                </a14:m>
                <a:r>
                  <a:rPr lang="en-US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=−9.8</m:t>
                    </m:r>
                  </m:oMath>
                </a14:m>
                <a:r>
                  <a:rPr lang="en-US" dirty="0" smtClean="0"/>
                  <a:t>1</a:t>
                </a:r>
                <a:r>
                  <a:rPr lang="en-US" dirty="0" smtClean="0"/>
                  <a:t>;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projectile </a:t>
            </a:r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Plot the trajectories of a 2D projectile launched with a common initial speed but at different angles</a:t>
            </a:r>
          </a:p>
          <a:p>
            <a:r>
              <a:rPr lang="en-US" dirty="0" smtClean="0"/>
              <a:t> </a:t>
            </a:r>
            <a:r>
              <a:rPr lang="en-US" dirty="0"/>
              <a:t>Plot the trajectories of a 2D projectile launched with a common </a:t>
            </a:r>
            <a:r>
              <a:rPr lang="en-US" dirty="0" smtClean="0"/>
              <a:t>angle but different initial speed.</a:t>
            </a:r>
          </a:p>
          <a:p>
            <a:r>
              <a:rPr lang="en-US" dirty="0"/>
              <a:t>Sample code: </a:t>
            </a:r>
            <a:r>
              <a:rPr lang="en-US" dirty="0" smtClean="0">
                <a:hlinkClick r:id="rId2"/>
              </a:rPr>
              <a:t>C2_2Dprojectile.nb</a:t>
            </a:r>
            <a:endParaRPr lang="en-US" dirty="0" smtClean="0"/>
          </a:p>
          <a:p>
            <a:r>
              <a:rPr lang="en-US" dirty="0" smtClean="0"/>
              <a:t>For a fixed v0 and theta, how would you determine the maximum height numerically (not using formula)?</a:t>
            </a:r>
          </a:p>
        </p:txBody>
      </p:sp>
    </p:spTree>
    <p:extLst>
      <p:ext uri="{BB962C8B-B14F-4D97-AF65-F5344CB8AC3E}">
        <p14:creationId xmlns:p14="http://schemas.microsoft.com/office/powerpoint/2010/main" val="6629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828"/>
            <a:ext cx="10515600" cy="1325563"/>
          </a:xfrm>
        </p:spPr>
        <p:txBody>
          <a:bodyPr/>
          <a:lstStyle/>
          <a:p>
            <a:r>
              <a:rPr lang="en-US" dirty="0" smtClean="0"/>
              <a:t>Exercise: Simulating SHM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09349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A pendulum executing simple harmonic motion (SHM) with length </a:t>
                </a:r>
                <a:r>
                  <a:rPr lang="en-US" i="1" dirty="0" smtClean="0"/>
                  <a:t>L</a:t>
                </a:r>
                <a:r>
                  <a:rPr lang="en-US" dirty="0" smtClean="0"/>
                  <a:t>, released </a:t>
                </a:r>
                <a:r>
                  <a:rPr lang="en-US" dirty="0"/>
                  <a:t>at rest </a:t>
                </a:r>
                <a:r>
                  <a:rPr lang="en-US" dirty="0" smtClean="0"/>
                  <a:t>from initial angular displacement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 is described by the following equations: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</m:e>
                    </m:fun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den>
                        </m:f>
                      </m:e>
                    </m:ra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The period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 of the SHM is given by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=2</a:t>
                </a:r>
                <a:r>
                  <a:rPr lang="en-US" dirty="0" smtClean="0">
                    <a:latin typeface="Symbol" panose="05050102010706020507" pitchFamily="18" charset="2"/>
                  </a:rPr>
                  <a:t>p/</a:t>
                </a:r>
                <a:r>
                  <a:rPr lang="en-US" i="1" dirty="0" smtClean="0">
                    <a:latin typeface="Symbol" panose="05050102010706020507" pitchFamily="18" charset="2"/>
                  </a:rPr>
                  <a:t>w</a:t>
                </a:r>
                <a14:m>
                  <m:oMath xmlns:m="http://schemas.openxmlformats.org/officeDocument/2006/math"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 smtClean="0">
                    <a:latin typeface="Symbol" panose="05050102010706020507" pitchFamily="18" charset="2"/>
                  </a:rPr>
                  <a:t>.</a:t>
                </a:r>
                <a:endParaRPr lang="en-US" dirty="0" smtClean="0">
                  <a:latin typeface="Sylfaen" panose="010A0502050306030303" pitchFamily="18" charset="0"/>
                </a:endParaRPr>
              </a:p>
              <a:p>
                <a:r>
                  <a:rPr lang="en-US" dirty="0" smtClean="0"/>
                  <a:t>Simulate the SHM using </a:t>
                </a:r>
                <a:r>
                  <a:rPr lang="en-US" b="1" dirty="0" smtClean="0"/>
                  <a:t>Manipulate[]</a:t>
                </a:r>
              </a:p>
              <a:p>
                <a:r>
                  <a:rPr lang="en-US" dirty="0" smtClean="0"/>
                  <a:t>Hint: you must think properly how to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specify the time-varying positions of the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pendulum, i.e., (</a:t>
                </a:r>
                <a:r>
                  <a:rPr lang="en-US" i="1" dirty="0" smtClean="0"/>
                  <a:t>x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),</a:t>
                </a:r>
                <a:r>
                  <a:rPr lang="en-US" i="1" dirty="0" smtClean="0"/>
                  <a:t>y</a:t>
                </a:r>
                <a:r>
                  <a:rPr lang="en-US" dirty="0" smtClean="0"/>
                  <a:t>(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)). </a:t>
                </a:r>
              </a:p>
              <a:p>
                <a:pPr marL="0" indent="0">
                  <a:buNone/>
                </a:pPr>
                <a:r>
                  <a:rPr lang="en-US" dirty="0"/>
                  <a:t>See </a:t>
                </a:r>
                <a:r>
                  <a:rPr lang="en-US" dirty="0" smtClean="0">
                    <a:hlinkClick r:id="rId2"/>
                  </a:rPr>
                  <a:t>C2_simulate_pendulum.nb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093498"/>
                <a:ext cx="10515600" cy="4351338"/>
              </a:xfrm>
              <a:blipFill rotWithShape="0">
                <a:blip r:embed="rId3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 28"/>
          <p:cNvGrpSpPr/>
          <p:nvPr/>
        </p:nvGrpSpPr>
        <p:grpSpPr>
          <a:xfrm>
            <a:off x="7062411" y="2665085"/>
            <a:ext cx="2729345" cy="3492693"/>
            <a:chOff x="4364182" y="3129780"/>
            <a:chExt cx="2729345" cy="34926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4419600" y="3463636"/>
              <a:ext cx="2673927" cy="138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5694218" y="3200400"/>
              <a:ext cx="55418" cy="342207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4475018" y="3435927"/>
              <a:ext cx="1219200" cy="20089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4364182" y="5363513"/>
              <a:ext cx="207818" cy="1626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Arc 12"/>
            <p:cNvSpPr/>
            <p:nvPr/>
          </p:nvSpPr>
          <p:spPr>
            <a:xfrm rot="10800000">
              <a:off x="5455227" y="3710601"/>
              <a:ext cx="477981" cy="265906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57304" y="4301192"/>
              <a:ext cx="568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L</a:t>
              </a:r>
              <a:endParaRPr lang="en-US" i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342657" y="3898581"/>
              <a:ext cx="568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Symbol" panose="05050102010706020507" pitchFamily="18" charset="2"/>
                </a:rPr>
                <a:t>q</a:t>
              </a:r>
              <a:endParaRPr lang="en-US" i="1" dirty="0">
                <a:latin typeface="Symbol" panose="05050102010706020507" pitchFamily="18" charset="2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608617" y="5696254"/>
              <a:ext cx="207818" cy="16264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31606" y="3129780"/>
              <a:ext cx="568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O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912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828"/>
            <a:ext cx="10515600" cy="1325563"/>
          </a:xfrm>
        </p:spPr>
        <p:txBody>
          <a:bodyPr/>
          <a:lstStyle/>
          <a:p>
            <a:r>
              <a:rPr lang="en-US" dirty="0" smtClean="0"/>
              <a:t>Exercise: Simulating SHM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3498"/>
            <a:ext cx="10515600" cy="4351338"/>
          </a:xfrm>
        </p:spPr>
        <p:txBody>
          <a:bodyPr/>
          <a:lstStyle/>
          <a:p>
            <a:r>
              <a:rPr lang="en-US" dirty="0" smtClean="0"/>
              <a:t>Simulate </a:t>
            </a:r>
            <a:r>
              <a:rPr lang="en-US" smtClean="0"/>
              <a:t>two SHMs with different lengths </a:t>
            </a:r>
            <a:r>
              <a:rPr lang="en-US" dirty="0" smtClean="0"/>
              <a:t>L1, L2:</a:t>
            </a:r>
          </a:p>
          <a:p>
            <a:r>
              <a:rPr lang="en-US" dirty="0" smtClean="0"/>
              <a:t>Plot the phase difference between them as a function of time.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525" y="2570734"/>
            <a:ext cx="6739808" cy="428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6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38200" y="1012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Ellipse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77091" y="983673"/>
            <a:ext cx="11076709" cy="5763491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endParaRPr lang="en-US" dirty="0" smtClean="0">
              <a:hlinkClick r:id="rId2"/>
            </a:endParaRPr>
          </a:p>
          <a:p>
            <a:r>
              <a:rPr lang="en-US" dirty="0">
                <a:hlinkClick r:id="rId2"/>
              </a:rPr>
              <a:t>http://en.wikipedia.org/wiki/Semi-major_axis</a:t>
            </a:r>
          </a:p>
          <a:p>
            <a:r>
              <a:rPr lang="en-US" dirty="0"/>
              <a:t>In </a:t>
            </a:r>
            <a:r>
              <a:rPr lang="en-US" dirty="0">
                <a:hlinkClick r:id="rId3" tooltip="Geometry"/>
              </a:rPr>
              <a:t>geometry</a:t>
            </a:r>
            <a:r>
              <a:rPr lang="en-US" dirty="0"/>
              <a:t>, the </a:t>
            </a:r>
            <a:r>
              <a:rPr lang="en-US" b="1" dirty="0"/>
              <a:t>major axis</a:t>
            </a:r>
            <a:r>
              <a:rPr lang="en-US" dirty="0"/>
              <a:t> of an </a:t>
            </a:r>
            <a:r>
              <a:rPr lang="en-US" dirty="0">
                <a:hlinkClick r:id="rId4" tooltip="Ellipse"/>
              </a:rPr>
              <a:t>ellipse</a:t>
            </a:r>
            <a:r>
              <a:rPr lang="en-US" dirty="0"/>
              <a:t> is its longest diameter: </a:t>
            </a:r>
            <a:r>
              <a:rPr lang="en-US" dirty="0">
                <a:hlinkClick r:id="rId5" tooltip="Line segment"/>
              </a:rPr>
              <a:t>line segment</a:t>
            </a:r>
            <a:r>
              <a:rPr lang="en-US" dirty="0"/>
              <a:t> that runs through the center and both </a:t>
            </a:r>
            <a:r>
              <a:rPr lang="en-US" dirty="0">
                <a:hlinkClick r:id="rId6" tooltip="Focus (geometry)"/>
              </a:rPr>
              <a:t>foci</a:t>
            </a:r>
            <a:r>
              <a:rPr lang="en-US" dirty="0"/>
              <a:t>, with ends at the widest points of the </a:t>
            </a:r>
            <a:r>
              <a:rPr lang="en-US" dirty="0">
                <a:hlinkClick r:id="rId7" tooltip="Perimeter"/>
              </a:rPr>
              <a:t>perimeter</a:t>
            </a:r>
            <a:r>
              <a:rPr lang="en-US" dirty="0"/>
              <a:t>. The </a:t>
            </a:r>
            <a:r>
              <a:rPr lang="en-US" b="1" dirty="0"/>
              <a:t>semi-major </a:t>
            </a:r>
            <a:r>
              <a:rPr lang="en-US" b="1" dirty="0" smtClean="0"/>
              <a:t>axis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b="1" i="1" dirty="0" smtClean="0"/>
              <a:t>a</a:t>
            </a:r>
            <a:r>
              <a:rPr lang="en-US" dirty="0" smtClean="0"/>
              <a:t>,</a:t>
            </a:r>
            <a:r>
              <a:rPr lang="en-US" dirty="0"/>
              <a:t> is one half of the major axis, and thus runs from the </a:t>
            </a:r>
            <a:r>
              <a:rPr lang="en-US" dirty="0" err="1"/>
              <a:t>centre</a:t>
            </a:r>
            <a:r>
              <a:rPr lang="en-US" dirty="0"/>
              <a:t>, through a </a:t>
            </a:r>
            <a:r>
              <a:rPr lang="en-US" dirty="0">
                <a:hlinkClick r:id="rId6" tooltip="Focus (geometry)"/>
              </a:rPr>
              <a:t>focus</a:t>
            </a:r>
            <a:r>
              <a:rPr lang="en-US" dirty="0"/>
              <a:t>, and to the perimeter. Essentially, it is the radius of an orbit at the orbit's two most distant points. For the special case of a circle, the semi-major axis is the radius. One can think of the semi-major axis as an ellipse's </a:t>
            </a:r>
            <a:r>
              <a:rPr lang="en-US" i="1" dirty="0"/>
              <a:t>long radius</a:t>
            </a:r>
            <a:r>
              <a:rPr lang="en-US" dirty="0"/>
              <a:t>.</a:t>
            </a:r>
          </a:p>
        </p:txBody>
      </p:sp>
      <p:pic>
        <p:nvPicPr>
          <p:cNvPr id="9218" name="Picture 2" descr="http://upload.wikimedia.org/wikipedia/commons/thumb/7/76/An_image_describing_the_semi-major_and_semi-minor_axis_of_ellipse.svg/350px-An_image_describing_the_semi-major_and_semi-minor_axis_of_ellipse.sv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232" y="1344781"/>
            <a:ext cx="5940426" cy="247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97927" y="2130611"/>
            <a:ext cx="59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a</a:t>
            </a:r>
            <a:endParaRPr lang="en-US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500254" y="1524406"/>
            <a:ext cx="59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b</a:t>
            </a:r>
            <a:endParaRPr lang="en-US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500254" y="2653831"/>
            <a:ext cx="1343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C(</a:t>
            </a:r>
            <a:r>
              <a:rPr lang="en-US" sz="2400" i="1" dirty="0" err="1" smtClean="0"/>
              <a:t>h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k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435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ile:Ellipse Properties of Directrix and String Construction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702" y="636009"/>
            <a:ext cx="6429871" cy="352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84909" y="4156364"/>
                <a:ext cx="11014364" cy="2733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The distance to the focal point from the center of the ellipse is sometimes called the </a:t>
                </a:r>
                <a:r>
                  <a:rPr lang="en-US" sz="2800" b="1" dirty="0"/>
                  <a:t>linear eccentricity</a:t>
                </a:r>
                <a:r>
                  <a:rPr lang="en-US" sz="2800" dirty="0"/>
                  <a:t>, </a:t>
                </a:r>
                <a:r>
                  <a:rPr lang="en-US" sz="2800" i="1" dirty="0"/>
                  <a:t>f</a:t>
                </a:r>
                <a:r>
                  <a:rPr lang="en-US" sz="2800" dirty="0"/>
                  <a:t>, of the </a:t>
                </a:r>
                <a:r>
                  <a:rPr lang="en-US" sz="2800" dirty="0" smtClean="0"/>
                  <a:t>ellipse. </a:t>
                </a:r>
              </a:p>
              <a:p>
                <a:r>
                  <a:rPr lang="en-US" sz="2800" dirty="0" smtClean="0"/>
                  <a:t>In terms of semi-major and semi-minor, </a:t>
                </a:r>
                <a:r>
                  <a:rPr lang="en-US" sz="2800" i="1" dirty="0" smtClean="0"/>
                  <a:t>f</a:t>
                </a:r>
                <a:r>
                  <a:rPr lang="en-US" sz="2800" baseline="30000" dirty="0" smtClean="0"/>
                  <a:t>2</a:t>
                </a:r>
                <a:r>
                  <a:rPr lang="en-US" sz="2800" dirty="0"/>
                  <a:t> = </a:t>
                </a:r>
                <a:r>
                  <a:rPr lang="en-US" sz="2800" i="1" dirty="0"/>
                  <a:t>a</a:t>
                </a:r>
                <a:r>
                  <a:rPr lang="en-US" sz="2800" baseline="30000" dirty="0"/>
                  <a:t>2</a:t>
                </a:r>
                <a:r>
                  <a:rPr lang="en-US" sz="2800" dirty="0"/>
                  <a:t> −</a:t>
                </a:r>
                <a:r>
                  <a:rPr lang="en-US" sz="2800" i="1" dirty="0" smtClean="0"/>
                  <a:t>b</a:t>
                </a:r>
                <a:r>
                  <a:rPr lang="en-US" sz="2800" baseline="30000" dirty="0" smtClean="0"/>
                  <a:t>2</a:t>
                </a:r>
                <a:r>
                  <a:rPr lang="en-US" sz="2800" dirty="0" smtClean="0"/>
                  <a:t>.</a:t>
                </a:r>
              </a:p>
              <a:p>
                <a:r>
                  <a:rPr lang="en-US" sz="2800" i="1" dirty="0" smtClean="0"/>
                  <a:t>e</a:t>
                </a:r>
                <a:r>
                  <a:rPr lang="en-US" sz="2800" dirty="0" smtClean="0"/>
                  <a:t> is the </a:t>
                </a:r>
                <a:r>
                  <a:rPr lang="en-US" sz="2800" b="1" dirty="0" smtClean="0">
                    <a:hlinkClick r:id="rId3" tooltip="Eccentricity (mathematics)"/>
                  </a:rPr>
                  <a:t>eccentricity</a:t>
                </a:r>
                <a:r>
                  <a:rPr lang="en-US" sz="2800" dirty="0"/>
                  <a:t> of an </a:t>
                </a:r>
                <a:r>
                  <a:rPr lang="en-US" sz="2800" dirty="0" smtClean="0"/>
                  <a:t>ellipse is </a:t>
                </a:r>
                <a:r>
                  <a:rPr lang="en-US" sz="2800" dirty="0"/>
                  <a:t>the ratio of the distance between the two foci, to the length of the major axis or </a:t>
                </a:r>
                <a:r>
                  <a:rPr lang="en-US" sz="2800" i="1" dirty="0"/>
                  <a:t>e</a:t>
                </a:r>
                <a:r>
                  <a:rPr lang="en-US" sz="2800" dirty="0"/>
                  <a:t> = 2</a:t>
                </a:r>
                <a:r>
                  <a:rPr lang="en-US" sz="2800" i="1" dirty="0"/>
                  <a:t>f</a:t>
                </a:r>
                <a:r>
                  <a:rPr lang="en-US" sz="2800" dirty="0"/>
                  <a:t>/2</a:t>
                </a:r>
                <a:r>
                  <a:rPr lang="en-US" sz="2800" i="1" dirty="0"/>
                  <a:t>a</a:t>
                </a:r>
                <a:r>
                  <a:rPr lang="en-US" sz="2800" dirty="0"/>
                  <a:t> = </a:t>
                </a:r>
                <a:r>
                  <a:rPr lang="en-US" sz="2800" i="1" dirty="0" smtClean="0"/>
                  <a:t>f</a:t>
                </a:r>
                <a:r>
                  <a:rPr lang="en-US" sz="2800" dirty="0" smtClean="0"/>
                  <a:t>/</a:t>
                </a:r>
                <a:r>
                  <a:rPr lang="en-US" sz="2800" i="1" dirty="0" smtClean="0"/>
                  <a:t>a.</a:t>
                </a:r>
              </a:p>
              <a:p>
                <a:r>
                  <a:rPr lang="en-US" sz="2800" dirty="0" err="1" smtClean="0"/>
                  <a:t>Semimajor</a:t>
                </a:r>
                <a:r>
                  <a:rPr lang="en-US" sz="2800" dirty="0" smtClean="0"/>
                  <a:t> and </a:t>
                </a:r>
                <a:r>
                  <a:rPr lang="en-US" sz="2800" dirty="0" err="1" smtClean="0"/>
                  <a:t>semiminor</a:t>
                </a:r>
                <a:r>
                  <a:rPr lang="en-US" sz="2800" dirty="0" smtClean="0"/>
                  <a:t> is related by </a:t>
                </a:r>
                <a:r>
                  <a:rPr lang="en-US" sz="2800" i="1" dirty="0" smtClean="0"/>
                  <a:t>e</a:t>
                </a:r>
                <a:r>
                  <a:rPr lang="en-US" sz="2800" dirty="0" smtClean="0"/>
                  <a:t> via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sz="2800" i="1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09" y="4156364"/>
                <a:ext cx="11014364" cy="2733954"/>
              </a:xfrm>
              <a:prstGeom prst="rect">
                <a:avLst/>
              </a:prstGeom>
              <a:blipFill rotWithShape="0">
                <a:blip r:embed="rId4"/>
                <a:stretch>
                  <a:fillRect l="-1163" t="-2232" r="-111" b="-5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Geometry of an ellipse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2808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38200" y="253"/>
            <a:ext cx="10515600" cy="983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Elliptic orbit of a planet around the Sun</a:t>
            </a:r>
            <a:endParaRPr lang="en-US" dirty="0"/>
          </a:p>
        </p:txBody>
      </p:sp>
      <p:pic>
        <p:nvPicPr>
          <p:cNvPr id="9218" name="Picture 2" descr="http://upload.wikimedia.org/wikipedia/commons/thumb/7/76/An_image_describing_the_semi-major_and_semi-minor_axis_of_ellipse.svg/350px-An_image_describing_the_semi-major_and_semi-minor_axis_of_ellips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261" y="722519"/>
            <a:ext cx="5940426" cy="247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24054" y="1961523"/>
            <a:ext cx="1343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C(</a:t>
            </a:r>
            <a:r>
              <a:rPr lang="en-US" sz="2400" i="1" dirty="0" err="1" smtClean="0"/>
              <a:t>h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k</a:t>
            </a:r>
            <a:r>
              <a:rPr lang="en-US" sz="2400" dirty="0" smtClean="0"/>
              <a:t>)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32509" y="3401037"/>
                <a:ext cx="11021291" cy="2775925"/>
              </a:xfrm>
            </p:spPr>
            <p:txBody>
              <a:bodyPr>
                <a:normAutofit/>
              </a:bodyPr>
              <a:lstStyle/>
              <a:p>
                <a:r>
                  <a:rPr lang="es-ES" dirty="0" smtClean="0"/>
                  <a:t>Consider</a:t>
                </a:r>
                <a:r>
                  <a:rPr lang="es-ES" dirty="0"/>
                  <a:t> a </a:t>
                </a:r>
                <a:r>
                  <a:rPr lang="es-ES" dirty="0" err="1"/>
                  <a:t>planet</a:t>
                </a:r>
                <a:r>
                  <a:rPr lang="es-ES" dirty="0"/>
                  <a:t> </a:t>
                </a:r>
                <a:r>
                  <a:rPr lang="es-ES" dirty="0" err="1"/>
                  <a:t>orbiting</a:t>
                </a:r>
                <a:r>
                  <a:rPr lang="es-ES" dirty="0"/>
                  <a:t>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Sun</a:t>
                </a:r>
                <a:r>
                  <a:rPr lang="es-ES" dirty="0"/>
                  <a:t> </a:t>
                </a:r>
                <a:r>
                  <a:rPr lang="es-ES" dirty="0" err="1"/>
                  <a:t>which</a:t>
                </a:r>
                <a:r>
                  <a:rPr lang="es-ES" dirty="0"/>
                  <a:t> </a:t>
                </a:r>
                <a:r>
                  <a:rPr lang="es-ES" dirty="0" err="1"/>
                  <a:t>is</a:t>
                </a:r>
                <a:r>
                  <a:rPr lang="es-ES" dirty="0"/>
                  <a:t> </a:t>
                </a:r>
                <a:r>
                  <a:rPr lang="es-ES" dirty="0" err="1"/>
                  <a:t>located</a:t>
                </a:r>
                <a:r>
                  <a:rPr lang="es-ES" dirty="0"/>
                  <a:t> at </a:t>
                </a:r>
                <a:r>
                  <a:rPr lang="es-ES" dirty="0" err="1"/>
                  <a:t>one</a:t>
                </a:r>
                <a:r>
                  <a:rPr lang="es-ES" dirty="0"/>
                  <a:t> of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foci</a:t>
                </a:r>
                <a:r>
                  <a:rPr lang="es-ES" dirty="0"/>
                  <a:t> </a:t>
                </a:r>
                <a:r>
                  <a:rPr lang="es-ES" dirty="0" smtClean="0"/>
                  <a:t>of </a:t>
                </a:r>
                <a:r>
                  <a:rPr lang="es-ES" dirty="0" err="1" smtClean="0"/>
                  <a:t>the</a:t>
                </a:r>
                <a:r>
                  <a:rPr lang="es-ES" dirty="0" smtClean="0"/>
                  <a:t> </a:t>
                </a:r>
                <a:r>
                  <a:rPr lang="es-ES" dirty="0" err="1"/>
                  <a:t>ellipse</a:t>
                </a:r>
                <a:r>
                  <a:rPr lang="es-ES" dirty="0"/>
                  <a:t>.  </a:t>
                </a:r>
              </a:p>
              <a:p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coordinates</a:t>
                </a:r>
                <a:r>
                  <a:rPr lang="es-ES" dirty="0"/>
                  <a:t> of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planet</a:t>
                </a:r>
                <a:r>
                  <a:rPr lang="es-ES" dirty="0"/>
                  <a:t> at time </a:t>
                </a:r>
                <a:r>
                  <a:rPr lang="es-ES" i="1" dirty="0"/>
                  <a:t>t</a:t>
                </a:r>
                <a:r>
                  <a:rPr lang="es-ES" dirty="0"/>
                  <a:t> can be </a:t>
                </a:r>
                <a:r>
                  <a:rPr lang="es-ES" dirty="0" err="1"/>
                  <a:t>expressed</a:t>
                </a:r>
                <a:r>
                  <a:rPr lang="es-ES" dirty="0"/>
                  <a:t> in </a:t>
                </a:r>
                <a:r>
                  <a:rPr lang="es-ES" dirty="0" err="1"/>
                  <a:t>parametrised</a:t>
                </a:r>
                <a:r>
                  <a:rPr lang="es-ES" dirty="0"/>
                  <a:t> </a:t>
                </a:r>
                <a:r>
                  <a:rPr lang="es-ES" dirty="0" err="1"/>
                  <a:t>form</a:t>
                </a:r>
                <a:r>
                  <a:rPr lang="es-ES" dirty="0"/>
                  <a:t>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in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 algn="ctr">
                  <a:buNone/>
                </a:pPr>
                <a:endParaRPr lang="es-E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2509" y="3401037"/>
                <a:ext cx="11021291" cy="2775925"/>
              </a:xfrm>
              <a:blipFill rotWithShape="0">
                <a:blip r:embed="rId3"/>
                <a:stretch>
                  <a:fillRect l="-996" t="-3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832474" y="1268570"/>
            <a:ext cx="8740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 smtClean="0"/>
              <a:t>b</a:t>
            </a:r>
            <a:endParaRPr lang="en-US" sz="2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974994" y="1514791"/>
            <a:ext cx="8740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/>
              <a:t>a</a:t>
            </a:r>
            <a:endParaRPr lang="en-US" sz="2600" i="1" dirty="0"/>
          </a:p>
        </p:txBody>
      </p:sp>
    </p:spTree>
    <p:extLst>
      <p:ext uri="{BB962C8B-B14F-4D97-AF65-F5344CB8AC3E}">
        <p14:creationId xmlns:p14="http://schemas.microsoft.com/office/powerpoint/2010/main" val="10128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38200" y="253"/>
            <a:ext cx="10515600" cy="9834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Elliptic orbit of a planet around the Sun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983672"/>
                <a:ext cx="10730345" cy="559723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ES" dirty="0"/>
                  <a:t>Or equivalently,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:r>
                  <a:rPr lang="en-US" dirty="0"/>
                  <a:t>w</a:t>
                </a:r>
                <a:r>
                  <a:rPr lang="en-US" dirty="0"/>
                  <a:t>here </a:t>
                </a:r>
                <a:r>
                  <a:rPr lang="en-US" i="1" dirty="0"/>
                  <a:t>x</a:t>
                </a:r>
                <a:r>
                  <a:rPr lang="en-US" dirty="0"/>
                  <a:t>, </a:t>
                </a:r>
                <a:r>
                  <a:rPr lang="en-US" i="1" dirty="0"/>
                  <a:t>y</a:t>
                </a:r>
                <a:r>
                  <a:rPr lang="en-US" dirty="0"/>
                  <a:t> </a:t>
                </a:r>
                <a:r>
                  <a:rPr lang="en-US" dirty="0"/>
                  <a:t>are the coordinates of any point on the </a:t>
                </a:r>
                <a:r>
                  <a:rPr lang="en-US" dirty="0"/>
                  <a:t>ellipse</a:t>
                </a:r>
                <a:r>
                  <a:rPr lang="en-US" dirty="0"/>
                  <a:t> </a:t>
                </a:r>
                <a:r>
                  <a:rPr lang="en-US" dirty="0"/>
                  <a:t>at time </a:t>
                </a:r>
                <a:r>
                  <a:rPr lang="en-US" i="1" dirty="0"/>
                  <a:t>t, a</a:t>
                </a:r>
                <a:r>
                  <a:rPr lang="en-US" dirty="0"/>
                  <a:t>, </a:t>
                </a:r>
                <a:r>
                  <a:rPr lang="en-US" i="1" dirty="0"/>
                  <a:t>b</a:t>
                </a:r>
                <a:r>
                  <a:rPr lang="en-US" dirty="0"/>
                  <a:t> are </a:t>
                </a:r>
                <a:r>
                  <a:rPr lang="en-US" dirty="0"/>
                  <a:t>semi-major and semi-minor.</a:t>
                </a:r>
              </a:p>
              <a:p>
                <a:r>
                  <a:rPr lang="en-US" dirty="0"/>
                  <a:t>C(</a:t>
                </a:r>
                <a:r>
                  <a:rPr lang="en-US" i="1" dirty="0" err="1"/>
                  <a:t>h</a:t>
                </a:r>
                <a:r>
                  <a:rPr lang="en-US" dirty="0" err="1"/>
                  <a:t>,</a:t>
                </a:r>
                <a:r>
                  <a:rPr lang="en-US" i="1" dirty="0" err="1"/>
                  <a:t>k</a:t>
                </a:r>
                <a:r>
                  <a:rPr lang="en-US" dirty="0"/>
                  <a:t>) are the </a:t>
                </a:r>
                <a:r>
                  <a:rPr lang="en-US" dirty="0"/>
                  <a:t>coordinates </a:t>
                </a:r>
                <a:r>
                  <a:rPr lang="en-US" dirty="0"/>
                  <a:t>of the ellipse's center</a:t>
                </a:r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is the angular speed (a constant) of the planet.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s-ES" dirty="0">
                    <a:latin typeface="Symbol" panose="05050102010706020507" pitchFamily="18" charset="2"/>
                  </a:rPr>
                  <a:t> </a:t>
                </a:r>
                <a:r>
                  <a:rPr lang="en-US" dirty="0"/>
                  <a:t>is related to the period </a:t>
                </a:r>
                <a:r>
                  <a:rPr lang="en-US" i="1" dirty="0"/>
                  <a:t>T</a:t>
                </a:r>
                <a:r>
                  <a:rPr lang="en-US" dirty="0"/>
                  <a:t> of the planet via </a:t>
                </a:r>
                <a:r>
                  <a:rPr lang="en-US" i="1" dirty="0" smtClean="0"/>
                  <a:t>T</a:t>
                </a:r>
                <a:r>
                  <a:rPr lang="en-US" dirty="0" smtClean="0"/>
                  <a:t>=2</a:t>
                </a:r>
                <a:r>
                  <a:rPr lang="es-ES" dirty="0">
                    <a:latin typeface="Symbol" panose="05050102010706020507" pitchFamily="18" charset="2"/>
                  </a:rPr>
                  <a:t>p </a:t>
                </a:r>
                <a:r>
                  <a:rPr lang="en-US" dirty="0"/>
                  <a:t>/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s-ES" dirty="0" smtClean="0">
                  <a:latin typeface="Symbol" panose="05050102010706020507" pitchFamily="18" charset="2"/>
                </a:endParaRPr>
              </a:p>
              <a:p>
                <a:r>
                  <a:rPr lang="en-US" dirty="0" smtClean="0"/>
                  <a:t>Note that an ellipse is just a generalization of a circle with its radius now replaced by a </a:t>
                </a:r>
                <a:r>
                  <a:rPr lang="en-US" dirty="0" err="1" smtClean="0"/>
                  <a:t>semimajor</a:t>
                </a:r>
                <a:r>
                  <a:rPr lang="en-US" dirty="0" smtClean="0"/>
                  <a:t> </a:t>
                </a:r>
                <a:r>
                  <a:rPr lang="en-US" i="1" dirty="0" smtClean="0"/>
                  <a:t>a </a:t>
                </a:r>
                <a:r>
                  <a:rPr lang="en-US" dirty="0" smtClean="0"/>
                  <a:t>and a </a:t>
                </a:r>
                <a:r>
                  <a:rPr lang="en-US" dirty="0" err="1" smtClean="0"/>
                  <a:t>semmiinor</a:t>
                </a:r>
                <a:r>
                  <a:rPr lang="en-US" dirty="0" smtClean="0"/>
                  <a:t> </a:t>
                </a:r>
                <a:r>
                  <a:rPr lang="en-US" i="1" dirty="0" smtClean="0"/>
                  <a:t>b.</a:t>
                </a:r>
                <a:endParaRPr lang="en-US" dirty="0"/>
              </a:p>
              <a:p>
                <a:r>
                  <a:rPr lang="en-US" dirty="0"/>
                  <a:t>The period </a:t>
                </a:r>
                <a:r>
                  <a:rPr lang="en-US" i="1" dirty="0"/>
                  <a:t>T</a:t>
                </a:r>
                <a:r>
                  <a:rPr lang="en-US" dirty="0"/>
                  <a:t> is related to the parameters of the planetary system via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dirty="0"/>
                      <m:t>2</m:t>
                    </m:r>
                    <m:r>
                      <m:rPr>
                        <m:nor/>
                      </m:rPr>
                      <a:rPr lang="es-ES" dirty="0">
                        <a:latin typeface="Symbol" panose="05050102010706020507" pitchFamily="18" charset="2"/>
                      </a:rPr>
                      <m:t>p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𝐺𝑀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/>
                  <a:t>, where </a:t>
                </a:r>
                <a:r>
                  <a:rPr lang="en-US" i="1" dirty="0"/>
                  <a:t>M</a:t>
                </a:r>
                <a:r>
                  <a:rPr lang="en-US" dirty="0"/>
                  <a:t> is the mass of the Sun.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983672"/>
                <a:ext cx="10730345" cy="5597237"/>
              </a:xfrm>
              <a:blipFill rotWithShape="0">
                <a:blip r:embed="rId2"/>
                <a:stretch>
                  <a:fillRect l="-1136" t="-2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737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Another example of customizing a function plot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Black Body </a:t>
            </a:r>
            <a:r>
              <a:rPr lang="en-US" dirty="0" smtClean="0"/>
              <a:t>Radiation: a function of several variables</a:t>
            </a:r>
          </a:p>
        </p:txBody>
      </p:sp>
    </p:spTree>
    <p:extLst>
      <p:ext uri="{BB962C8B-B14F-4D97-AF65-F5344CB8AC3E}">
        <p14:creationId xmlns:p14="http://schemas.microsoft.com/office/powerpoint/2010/main" val="428205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838200" y="3025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Exercise: </a:t>
            </a:r>
            <a:r>
              <a:rPr lang="en-US" dirty="0" smtClean="0"/>
              <a:t>Generate an ellipse using </a:t>
            </a:r>
            <a:r>
              <a:rPr lang="en-US" b="1" dirty="0" err="1" smtClean="0"/>
              <a:t>ParametricPlot</a:t>
            </a:r>
            <a:r>
              <a:rPr lang="en-US" b="1" dirty="0" smtClean="0"/>
              <a:t>[]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Show[]</a:t>
            </a:r>
            <a:endParaRPr lang="en-US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77091" y="2407024"/>
            <a:ext cx="11076709" cy="4101352"/>
          </a:xfrm>
        </p:spPr>
        <p:txBody>
          <a:bodyPr>
            <a:normAutofit/>
          </a:bodyPr>
          <a:lstStyle/>
          <a:p>
            <a:r>
              <a:rPr lang="es-ES" dirty="0" err="1" smtClean="0"/>
              <a:t>Display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parametric</a:t>
            </a:r>
            <a:r>
              <a:rPr lang="es-ES" dirty="0" smtClean="0"/>
              <a:t> </a:t>
            </a:r>
            <a:r>
              <a:rPr lang="es-ES" dirty="0" err="1" smtClean="0"/>
              <a:t>plot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ellipse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choice</a:t>
            </a:r>
            <a:r>
              <a:rPr lang="es-ES" dirty="0" smtClean="0"/>
              <a:t> of </a:t>
            </a:r>
            <a:r>
              <a:rPr lang="es-ES" i="1" dirty="0" smtClean="0"/>
              <a:t>h, k, a, b</a:t>
            </a:r>
            <a:r>
              <a:rPr lang="es-ES" i="1" dirty="0" smtClean="0"/>
              <a:t>.</a:t>
            </a:r>
            <a:endParaRPr lang="es-ES" dirty="0" smtClean="0"/>
          </a:p>
          <a:p>
            <a:r>
              <a:rPr lang="es-ES" dirty="0" smtClean="0"/>
              <a:t>Mark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foci</a:t>
            </a:r>
            <a:r>
              <a:rPr lang="es-ES" dirty="0"/>
              <a:t> </a:t>
            </a:r>
            <a:r>
              <a:rPr lang="es-ES" dirty="0" smtClean="0"/>
              <a:t>and </a:t>
            </a:r>
            <a:r>
              <a:rPr lang="es-ES" dirty="0" err="1" smtClean="0"/>
              <a:t>the</a:t>
            </a:r>
            <a:r>
              <a:rPr lang="es-ES" dirty="0" smtClean="0"/>
              <a:t> center C(</a:t>
            </a:r>
            <a:r>
              <a:rPr lang="es-ES" i="1" dirty="0" err="1" smtClean="0"/>
              <a:t>h</a:t>
            </a:r>
            <a:r>
              <a:rPr lang="es-ES" dirty="0" err="1" smtClean="0"/>
              <a:t>,</a:t>
            </a:r>
            <a:r>
              <a:rPr lang="es-ES" i="1" dirty="0" err="1" smtClean="0"/>
              <a:t>k</a:t>
            </a:r>
            <a:r>
              <a:rPr lang="es-ES" dirty="0" smtClean="0"/>
              <a:t>) in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plot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See</a:t>
            </a:r>
            <a:r>
              <a:rPr lang="es-ES" dirty="0" smtClean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 smtClean="0"/>
              <a:t>code</a:t>
            </a:r>
            <a:r>
              <a:rPr lang="es-ES" dirty="0" smtClean="0"/>
              <a:t>: </a:t>
            </a:r>
            <a:r>
              <a:rPr lang="es-ES" dirty="0" smtClean="0">
                <a:hlinkClick r:id="rId2"/>
              </a:rPr>
              <a:t>C2_ParametricPlot_ellipse.nb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Modify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simple </a:t>
            </a:r>
            <a:r>
              <a:rPr lang="es-ES" dirty="0" err="1" smtClean="0"/>
              <a:t>code</a:t>
            </a:r>
            <a:r>
              <a:rPr lang="es-ES" dirty="0" smtClean="0"/>
              <a:t> to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mark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major</a:t>
            </a:r>
            <a:r>
              <a:rPr lang="es-ES" dirty="0" smtClean="0"/>
              <a:t> and </a:t>
            </a:r>
            <a:r>
              <a:rPr lang="es-ES" dirty="0" err="1" smtClean="0"/>
              <a:t>minor</a:t>
            </a:r>
            <a:r>
              <a:rPr lang="es-ES" dirty="0" smtClean="0"/>
              <a:t> </a:t>
            </a:r>
            <a:r>
              <a:rPr lang="es-ES" dirty="0" err="1" smtClean="0"/>
              <a:t>axes</a:t>
            </a:r>
            <a:r>
              <a:rPr lang="es-ES" dirty="0" smtClean="0"/>
              <a:t> in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plot</a:t>
            </a:r>
            <a:r>
              <a:rPr lang="es-ES" dirty="0" smtClean="0"/>
              <a:t>.</a:t>
            </a:r>
          </a:p>
          <a:p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simulate</a:t>
            </a:r>
            <a:r>
              <a:rPr lang="es-ES" dirty="0"/>
              <a:t> a </a:t>
            </a:r>
            <a:r>
              <a:rPr lang="es-ES" dirty="0" err="1"/>
              <a:t>point</a:t>
            </a:r>
            <a:r>
              <a:rPr lang="es-ES" dirty="0"/>
              <a:t> </a:t>
            </a:r>
            <a:r>
              <a:rPr lang="es-ES" dirty="0" err="1"/>
              <a:t>going</a:t>
            </a:r>
            <a:r>
              <a:rPr lang="es-ES" dirty="0"/>
              <a:t> </a:t>
            </a:r>
            <a:r>
              <a:rPr lang="es-ES" dirty="0" err="1"/>
              <a:t>around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ellipse</a:t>
            </a:r>
            <a:r>
              <a:rPr lang="es-ES" dirty="0"/>
              <a:t> as time </a:t>
            </a:r>
            <a:r>
              <a:rPr lang="es-ES" dirty="0" err="1"/>
              <a:t>advances</a:t>
            </a:r>
            <a:r>
              <a:rPr lang="es-ES" dirty="0" smtClean="0"/>
              <a:t>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585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of three-body Sun-Planet-Moon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 of time, you should be able to perform a simulation of three-body Sun-Planet-Moon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6257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Manipulate List (Array) for measuring a two-body planetary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of the two-body Sun-Earth system using </a:t>
            </a:r>
            <a:r>
              <a:rPr lang="en-US" b="1" dirty="0" err="1" smtClean="0"/>
              <a:t>Grapics</a:t>
            </a:r>
            <a:r>
              <a:rPr lang="en-US" b="1" dirty="0" smtClean="0"/>
              <a:t>[]</a:t>
            </a:r>
            <a:r>
              <a:rPr lang="en-US" dirty="0" smtClean="0"/>
              <a:t> and </a:t>
            </a:r>
            <a:r>
              <a:rPr lang="en-US" b="1" dirty="0" smtClean="0"/>
              <a:t>Points[]</a:t>
            </a:r>
            <a:r>
              <a:rPr lang="en-US" dirty="0" smtClean="0"/>
              <a:t> is good for visual display purpose. </a:t>
            </a:r>
          </a:p>
          <a:p>
            <a:r>
              <a:rPr lang="en-US" dirty="0" smtClean="0"/>
              <a:t>How </a:t>
            </a:r>
            <a:r>
              <a:rPr lang="en-US" smtClean="0"/>
              <a:t>to perform </a:t>
            </a:r>
            <a:r>
              <a:rPr lang="en-US" dirty="0" smtClean="0"/>
              <a:t>numerical measurement on the system, e.g., the distance and speed of the planet as a function of time.</a:t>
            </a:r>
            <a:endParaRPr lang="en-US" i="1" dirty="0" smtClean="0"/>
          </a:p>
          <a:p>
            <a:r>
              <a:rPr lang="en-US" dirty="0" smtClean="0"/>
              <a:t>As an illustration, let’s measure the distance of the Earth from the Sun, and the speed of the Earth, both as a function of time.</a:t>
            </a:r>
          </a:p>
          <a:p>
            <a:r>
              <a:rPr lang="en-US" dirty="0"/>
              <a:t>See sample code: </a:t>
            </a:r>
            <a:r>
              <a:rPr lang="en-US" dirty="0" smtClean="0">
                <a:hlinkClick r:id="rId2"/>
              </a:rPr>
              <a:t>C2_measure_EarthMoon.nb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48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adiation-l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948266"/>
            <a:ext cx="9198375" cy="51720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891322"/>
              </p:ext>
            </p:extLst>
          </p:nvPr>
        </p:nvGraphicFramePr>
        <p:xfrm>
          <a:off x="7367194" y="298763"/>
          <a:ext cx="4273796" cy="133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4" name="Equation" r:id="rId4" imgW="1625400" imgH="507960" progId="Equation.DSMT4">
                  <p:embed/>
                </p:oleObj>
              </mc:Choice>
              <mc:Fallback>
                <p:oleObj name="Equation" r:id="rId4" imgW="16254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194" y="298763"/>
                        <a:ext cx="4273796" cy="133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Body Radiation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6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Plot Planck’s law of black body radiation for various temperatures on the same graph by  defining R as a function of two variables.</a:t>
            </a:r>
          </a:p>
          <a:p>
            <a:r>
              <a:rPr lang="en-US" dirty="0" smtClean="0"/>
              <a:t>Define function of two variables:</a:t>
            </a:r>
          </a:p>
          <a:p>
            <a:r>
              <a:rPr lang="en-US" i="1" dirty="0" smtClean="0"/>
              <a:t>h</a:t>
            </a:r>
            <a:r>
              <a:rPr lang="en-US" dirty="0" smtClean="0"/>
              <a:t>, </a:t>
            </a:r>
            <a:r>
              <a:rPr lang="en-US" i="1" dirty="0" err="1" smtClean="0"/>
              <a:t>c</a:t>
            </a:r>
            <a:r>
              <a:rPr lang="en-US" dirty="0" err="1" smtClean="0"/>
              <a:t>,</a:t>
            </a:r>
            <a:r>
              <a:rPr lang="en-US" i="1" dirty="0" err="1" smtClean="0"/>
              <a:t>T</a:t>
            </a:r>
            <a:r>
              <a:rPr lang="en-US" dirty="0" smtClean="0"/>
              <a:t>, are constants</a:t>
            </a:r>
          </a:p>
        </p:txBody>
      </p:sp>
      <p:graphicFrame>
        <p:nvGraphicFramePr>
          <p:cNvPr id="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529226"/>
              </p:ext>
            </p:extLst>
          </p:nvPr>
        </p:nvGraphicFramePr>
        <p:xfrm>
          <a:off x="5985164" y="2524044"/>
          <a:ext cx="3228109" cy="1010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4" name="Equation" r:id="rId3" imgW="1625400" imgH="507960" progId="Equation.DSMT4">
                  <p:embed/>
                </p:oleObj>
              </mc:Choice>
              <mc:Fallback>
                <p:oleObj name="Equation" r:id="rId3" imgW="16254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5164" y="2524044"/>
                        <a:ext cx="3228109" cy="1010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162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Plotting a sum of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Instead of an explicit function (as done previously), we plot a series, which is a ‘function’ comprised of the sum of many terms with specified coefficients.</a:t>
            </a:r>
          </a:p>
        </p:txBody>
      </p:sp>
    </p:spTree>
    <p:extLst>
      <p:ext uri="{BB962C8B-B14F-4D97-AF65-F5344CB8AC3E}">
        <p14:creationId xmlns:p14="http://schemas.microsoft.com/office/powerpoint/2010/main" val="250317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a series using </a:t>
            </a:r>
            <a:r>
              <a:rPr lang="en-US" b="1" dirty="0" smtClean="0"/>
              <a:t>Sum[]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Cambria Math" panose="02040503050406030204" pitchFamily="18" charset="0"/>
                  </a:rPr>
                  <a:t>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pt-BR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pt-BR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p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 smtClean="0"/>
                  <a:t> can be expressed in Mathematica as </a:t>
                </a:r>
              </a:p>
              <a:p>
                <a:pPr marL="0" indent="0" algn="ctr">
                  <a:buNone/>
                </a:pPr>
                <a:r>
                  <a:rPr lang="en-US" b="1" dirty="0" smtClean="0"/>
                  <a:t>f[x_,N0_]:=Sum[</a:t>
                </a:r>
                <a:r>
                  <a:rPr lang="en-US" b="1" dirty="0" err="1" smtClean="0"/>
                  <a:t>x^n</a:t>
                </a:r>
                <a:r>
                  <a:rPr lang="en-US" b="1" dirty="0" smtClean="0"/>
                  <a:t>,{n,1,N0}]</a:t>
                </a:r>
              </a:p>
              <a:p>
                <a:pPr marL="0" indent="0" algn="ctr">
                  <a:buNone/>
                </a:pPr>
                <a:endParaRPr lang="en-US" b="1" dirty="0" smtClean="0"/>
              </a:p>
              <a:p>
                <a:r>
                  <a:rPr lang="en-US" dirty="0" smtClean="0"/>
                  <a:t>Use these to numerically verify that the infinite series representation of a function converges into the generating function.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1261" r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10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11-07-ex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1" y="221529"/>
            <a:ext cx="8077200" cy="584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027" descr="11-07-ex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91" y="2589934"/>
            <a:ext cx="8637588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05691" y="6068291"/>
            <a:ext cx="9081654" cy="789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5691" y="6096001"/>
            <a:ext cx="9081654" cy="649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14807" y="4601980"/>
            <a:ext cx="2998032" cy="10853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589934"/>
            <a:ext cx="120221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601980"/>
            <a:ext cx="120221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38755" y="4056245"/>
            <a:ext cx="1380971" cy="434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8519</TotalTime>
  <Words>1409</Words>
  <Application>Microsoft Office PowerPoint</Application>
  <PresentationFormat>Widescreen</PresentationFormat>
  <Paragraphs>205</Paragraphs>
  <Slides>42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SimSun</vt:lpstr>
      <vt:lpstr>SimSun</vt:lpstr>
      <vt:lpstr>Arial</vt:lpstr>
      <vt:lpstr>Calibri</vt:lpstr>
      <vt:lpstr>Calibri Light</vt:lpstr>
      <vt:lpstr>Cambria Math</vt:lpstr>
      <vt:lpstr>Garamond</vt:lpstr>
      <vt:lpstr>Sylfaen</vt:lpstr>
      <vt:lpstr>Symbol</vt:lpstr>
      <vt:lpstr>Tahoma</vt:lpstr>
      <vt:lpstr>Office Theme</vt:lpstr>
      <vt:lpstr>Equation</vt:lpstr>
      <vt:lpstr> Chapter 2</vt:lpstr>
      <vt:lpstr>PowerPoint Presentation</vt:lpstr>
      <vt:lpstr>Plot a few functions on the same graph</vt:lpstr>
      <vt:lpstr>Another example of customizing a function plot</vt:lpstr>
      <vt:lpstr>Black Body Radiation</vt:lpstr>
      <vt:lpstr> Exercise</vt:lpstr>
      <vt:lpstr>Plotting a sum of terms</vt:lpstr>
      <vt:lpstr>Generating a series using Sum[]</vt:lpstr>
      <vt:lpstr>PowerPoint Presentation</vt:lpstr>
      <vt:lpstr>Mathematica sample codes</vt:lpstr>
      <vt:lpstr>Example 2 Finding Taylor polynomial for ex at x = 0</vt:lpstr>
      <vt:lpstr>Mathematica sample codes</vt:lpstr>
      <vt:lpstr>Application to selected physical systems</vt:lpstr>
      <vt:lpstr>Constructing wave pulse</vt:lpstr>
      <vt:lpstr>Envelop wave and phase wave</vt:lpstr>
      <vt:lpstr>Wave pulse – an even more `localised’ wave </vt:lpstr>
      <vt:lpstr>PowerPoint Presentation</vt:lpstr>
      <vt:lpstr>Exercise: Simulating wave group and wave pulse </vt:lpstr>
      <vt:lpstr>Ray-tracing of concave and convex lens</vt:lpstr>
      <vt:lpstr>Image formation by a convex lens</vt:lpstr>
      <vt:lpstr>Formation of a real, inverted and magnified image in a convex lens by an erected object</vt:lpstr>
      <vt:lpstr>Inverted and erected image</vt:lpstr>
      <vt:lpstr>Real and virtual image</vt:lpstr>
      <vt:lpstr>Magnification</vt:lpstr>
      <vt:lpstr>Formation of image in a convex lens via geometrical ray tracing</vt:lpstr>
      <vt:lpstr>Examples of image formation by a convex lens</vt:lpstr>
      <vt:lpstr>The coordinates of the image tip Ti(xi, hi)</vt:lpstr>
      <vt:lpstr>Coding exercise for convex lens</vt:lpstr>
      <vt:lpstr>Syntax:</vt:lpstr>
      <vt:lpstr>Parametric equations for circular motion</vt:lpstr>
      <vt:lpstr>Visualising a circle via ParametricPlot[]</vt:lpstr>
      <vt:lpstr>2D projectile motion  (recall your Mechanics class)</vt:lpstr>
      <vt:lpstr>2D projectile motion</vt:lpstr>
      <vt:lpstr>Exercise: Simulating SHM</vt:lpstr>
      <vt:lpstr>Exercise: Simulating SHM</vt:lpstr>
      <vt:lpstr>PowerPoint Presentation</vt:lpstr>
      <vt:lpstr>Geometry of an ellipse</vt:lpstr>
      <vt:lpstr>PowerPoint Presentation</vt:lpstr>
      <vt:lpstr>PowerPoint Presentation</vt:lpstr>
      <vt:lpstr>PowerPoint Presentation</vt:lpstr>
      <vt:lpstr>Simulation of three-body Sun-Planet-Moon</vt:lpstr>
      <vt:lpstr>Manipulate List (Array) for measuring a two-body planetary 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Yoon Tiem Leong</dc:creator>
  <cp:lastModifiedBy>tlyoon</cp:lastModifiedBy>
  <cp:revision>486</cp:revision>
  <dcterms:created xsi:type="dcterms:W3CDTF">2015-02-28T03:19:47Z</dcterms:created>
  <dcterms:modified xsi:type="dcterms:W3CDTF">2016-03-13T08:01:30Z</dcterms:modified>
</cp:coreProperties>
</file>