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8" r:id="rId2"/>
    <p:sldId id="297" r:id="rId3"/>
    <p:sldId id="278" r:id="rId4"/>
    <p:sldId id="279" r:id="rId5"/>
    <p:sldId id="283" r:id="rId6"/>
    <p:sldId id="285" r:id="rId7"/>
    <p:sldId id="286" r:id="rId8"/>
    <p:sldId id="291" r:id="rId9"/>
    <p:sldId id="292" r:id="rId10"/>
    <p:sldId id="293" r:id="rId11"/>
    <p:sldId id="294" r:id="rId12"/>
    <p:sldId id="289" r:id="rId13"/>
    <p:sldId id="290" r:id="rId14"/>
    <p:sldId id="295" r:id="rId15"/>
    <p:sldId id="296" r:id="rId16"/>
    <p:sldId id="298" r:id="rId17"/>
    <p:sldId id="299" r:id="rId18"/>
    <p:sldId id="300" r:id="rId19"/>
    <p:sldId id="301" r:id="rId20"/>
    <p:sldId id="302" r:id="rId21"/>
    <p:sldId id="303" r:id="rId22"/>
    <p:sldId id="304" r:id="rId23"/>
    <p:sldId id="305" r:id="rId24"/>
    <p:sldId id="306" r:id="rId25"/>
    <p:sldId id="307" r:id="rId26"/>
    <p:sldId id="308" r:id="rId27"/>
    <p:sldId id="310" r:id="rId28"/>
    <p:sldId id="311" r:id="rId29"/>
    <p:sldId id="312" r:id="rId30"/>
    <p:sldId id="31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9" autoAdjust="0"/>
    <p:restoredTop sz="94434" autoAdjust="0"/>
  </p:normalViewPr>
  <p:slideViewPr>
    <p:cSldViewPr snapToGrid="0">
      <p:cViewPr varScale="1">
        <p:scale>
          <a:sx n="71" d="100"/>
          <a:sy n="71" d="100"/>
        </p:scale>
        <p:origin x="73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7B250-5A54-4B02-AF94-98757B69CF14}" type="datetimeFigureOut">
              <a:rPr lang="en-US" smtClean="0"/>
              <a:pPr/>
              <a:t>3/24/2016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BAA85-B1F2-4F93-A6EB-DEB1779432AF}" type="slidenum">
              <a:rPr lang="en-US" smtClean="0"/>
              <a:pPr/>
              <a:t>‹#›</a:t>
            </a:fld>
            <a:endParaRPr lang="en-US"/>
          </a:p>
        </p:txBody>
      </p:sp>
    </p:spTree>
    <p:extLst>
      <p:ext uri="{BB962C8B-B14F-4D97-AF65-F5344CB8AC3E}">
        <p14:creationId xmlns:p14="http://schemas.microsoft.com/office/powerpoint/2010/main" val="362932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a:t>
            </a:fld>
            <a:endParaRPr lang="en-US"/>
          </a:p>
        </p:txBody>
      </p:sp>
    </p:spTree>
    <p:extLst>
      <p:ext uri="{BB962C8B-B14F-4D97-AF65-F5344CB8AC3E}">
        <p14:creationId xmlns:p14="http://schemas.microsoft.com/office/powerpoint/2010/main" val="1928755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10</a:t>
            </a:fld>
            <a:endParaRPr lang="en-US"/>
          </a:p>
        </p:txBody>
      </p:sp>
    </p:spTree>
    <p:extLst>
      <p:ext uri="{BB962C8B-B14F-4D97-AF65-F5344CB8AC3E}">
        <p14:creationId xmlns:p14="http://schemas.microsoft.com/office/powerpoint/2010/main" val="17670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11</a:t>
            </a:fld>
            <a:endParaRPr lang="en-US"/>
          </a:p>
        </p:txBody>
      </p:sp>
    </p:spTree>
    <p:extLst>
      <p:ext uri="{BB962C8B-B14F-4D97-AF65-F5344CB8AC3E}">
        <p14:creationId xmlns:p14="http://schemas.microsoft.com/office/powerpoint/2010/main" val="1257699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12</a:t>
            </a:fld>
            <a:endParaRPr lang="en-US"/>
          </a:p>
        </p:txBody>
      </p:sp>
    </p:spTree>
    <p:extLst>
      <p:ext uri="{BB962C8B-B14F-4D97-AF65-F5344CB8AC3E}">
        <p14:creationId xmlns:p14="http://schemas.microsoft.com/office/powerpoint/2010/main" val="2774576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13</a:t>
            </a:fld>
            <a:endParaRPr lang="en-US"/>
          </a:p>
        </p:txBody>
      </p:sp>
    </p:spTree>
    <p:extLst>
      <p:ext uri="{BB962C8B-B14F-4D97-AF65-F5344CB8AC3E}">
        <p14:creationId xmlns:p14="http://schemas.microsoft.com/office/powerpoint/2010/main" val="1105461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14</a:t>
            </a:fld>
            <a:endParaRPr lang="en-US"/>
          </a:p>
        </p:txBody>
      </p:sp>
    </p:spTree>
    <p:extLst>
      <p:ext uri="{BB962C8B-B14F-4D97-AF65-F5344CB8AC3E}">
        <p14:creationId xmlns:p14="http://schemas.microsoft.com/office/powerpoint/2010/main" val="3898425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15</a:t>
            </a:fld>
            <a:endParaRPr lang="en-US"/>
          </a:p>
        </p:txBody>
      </p:sp>
    </p:spTree>
    <p:extLst>
      <p:ext uri="{BB962C8B-B14F-4D97-AF65-F5344CB8AC3E}">
        <p14:creationId xmlns:p14="http://schemas.microsoft.com/office/powerpoint/2010/main" val="2828875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PlaceHolder 1"/>
          <p:cNvSpPr>
            <a:spLocks noGrp="1"/>
          </p:cNvSpPr>
          <p:nvPr>
            <p:ph type="body"/>
          </p:nvPr>
        </p:nvSpPr>
        <p:spPr>
          <a:xfrm>
            <a:off x="685800" y="4400640"/>
            <a:ext cx="5483160" cy="3597120"/>
          </a:xfrm>
          <a:prstGeom prst="rect">
            <a:avLst/>
          </a:prstGeom>
        </p:spPr>
        <p:txBody>
          <a:bodyPr lIns="90000" tIns="45000" rIns="90000" bIns="45000"/>
          <a:lstStyle/>
          <a:p>
            <a:endParaRPr/>
          </a:p>
        </p:txBody>
      </p:sp>
      <p:sp>
        <p:nvSpPr>
          <p:cNvPr id="437" name="CustomShape 2"/>
          <p:cNvSpPr/>
          <p:nvPr/>
        </p:nvSpPr>
        <p:spPr>
          <a:xfrm>
            <a:off x="3884760" y="8685360"/>
            <a:ext cx="2968560" cy="45540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4858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2</a:t>
            </a:fld>
            <a:endParaRPr lang="en-US"/>
          </a:p>
        </p:txBody>
      </p:sp>
    </p:spTree>
    <p:extLst>
      <p:ext uri="{BB962C8B-B14F-4D97-AF65-F5344CB8AC3E}">
        <p14:creationId xmlns:p14="http://schemas.microsoft.com/office/powerpoint/2010/main" val="336378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3</a:t>
            </a:fld>
            <a:endParaRPr lang="en-US"/>
          </a:p>
        </p:txBody>
      </p:sp>
    </p:spTree>
    <p:extLst>
      <p:ext uri="{BB962C8B-B14F-4D97-AF65-F5344CB8AC3E}">
        <p14:creationId xmlns:p14="http://schemas.microsoft.com/office/powerpoint/2010/main" val="258656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4</a:t>
            </a:fld>
            <a:endParaRPr lang="en-US"/>
          </a:p>
        </p:txBody>
      </p:sp>
    </p:spTree>
    <p:extLst>
      <p:ext uri="{BB962C8B-B14F-4D97-AF65-F5344CB8AC3E}">
        <p14:creationId xmlns:p14="http://schemas.microsoft.com/office/powerpoint/2010/main" val="67679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5</a:t>
            </a:fld>
            <a:endParaRPr lang="en-US"/>
          </a:p>
        </p:txBody>
      </p:sp>
    </p:spTree>
    <p:extLst>
      <p:ext uri="{BB962C8B-B14F-4D97-AF65-F5344CB8AC3E}">
        <p14:creationId xmlns:p14="http://schemas.microsoft.com/office/powerpoint/2010/main" val="3153043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6</a:t>
            </a:fld>
            <a:endParaRPr lang="en-US"/>
          </a:p>
        </p:txBody>
      </p:sp>
    </p:spTree>
    <p:extLst>
      <p:ext uri="{BB962C8B-B14F-4D97-AF65-F5344CB8AC3E}">
        <p14:creationId xmlns:p14="http://schemas.microsoft.com/office/powerpoint/2010/main" val="275738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7</a:t>
            </a:fld>
            <a:endParaRPr lang="en-US"/>
          </a:p>
        </p:txBody>
      </p:sp>
    </p:spTree>
    <p:extLst>
      <p:ext uri="{BB962C8B-B14F-4D97-AF65-F5344CB8AC3E}">
        <p14:creationId xmlns:p14="http://schemas.microsoft.com/office/powerpoint/2010/main" val="160542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8</a:t>
            </a:fld>
            <a:endParaRPr lang="en-US"/>
          </a:p>
        </p:txBody>
      </p:sp>
    </p:spTree>
    <p:extLst>
      <p:ext uri="{BB962C8B-B14F-4D97-AF65-F5344CB8AC3E}">
        <p14:creationId xmlns:p14="http://schemas.microsoft.com/office/powerpoint/2010/main" val="1154976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FBAA85-B1F2-4F93-A6EB-DEB1779432AF}" type="slidenum">
              <a:rPr lang="en-US" smtClean="0"/>
              <a:pPr/>
              <a:t>9</a:t>
            </a:fld>
            <a:endParaRPr lang="en-US"/>
          </a:p>
        </p:txBody>
      </p:sp>
    </p:spTree>
    <p:extLst>
      <p:ext uri="{BB962C8B-B14F-4D97-AF65-F5344CB8AC3E}">
        <p14:creationId xmlns:p14="http://schemas.microsoft.com/office/powerpoint/2010/main" val="29116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366717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106716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367395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a:p>
        </p:txBody>
      </p:sp>
    </p:spTree>
    <p:extLst>
      <p:ext uri="{BB962C8B-B14F-4D97-AF65-F5344CB8AC3E}">
        <p14:creationId xmlns:p14="http://schemas.microsoft.com/office/powerpoint/2010/main" val="3492090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123004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248864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141438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298472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2995182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403135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96836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71A27-6767-4BEA-827B-DD6844317C39}" type="datetimeFigureOut">
              <a:rPr lang="en-US" smtClean="0"/>
              <a:pPr/>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181786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71A27-6767-4BEA-827B-DD6844317C39}" type="datetimeFigureOut">
              <a:rPr lang="en-US" smtClean="0"/>
              <a:pPr/>
              <a:t>3/24/2016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34C9-6903-46F4-8113-CB384B8D5863}" type="slidenum">
              <a:rPr lang="en-US" smtClean="0"/>
              <a:pPr/>
              <a:t>‹#›</a:t>
            </a:fld>
            <a:endParaRPr lang="en-US" dirty="0"/>
          </a:p>
        </p:txBody>
      </p:sp>
    </p:spTree>
    <p:extLst>
      <p:ext uri="{BB962C8B-B14F-4D97-AF65-F5344CB8AC3E}">
        <p14:creationId xmlns:p14="http://schemas.microsoft.com/office/powerpoint/2010/main" val="3929624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omsics.usm.my/tlyoon/teaching/ZCE111_1516SEM2/data/datacircle.da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comsics.usm.my/tlyoon/teaching/ZCE111_1516SEM2/notes/mathematicafiles/C3_decipher_R_circle.nb"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omsics.usm.my/tlyoon/teaching/ZCE111_1516SEM2/data/data_circle_unknown_center.da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comsics.usm.my/tlyoon/teaching/ZCE111_1516SEM2/notes/mathematicafiles/C3_decipher_R_circle_2D.nb"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0.gif"/></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gif"/></Relationships>
</file>

<file path=ppt/slides/_rels/slide1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4.xml"/><Relationship Id="rId5" Type="http://schemas.openxmlformats.org/officeDocument/2006/relationships/hyperlink" Target="http://comsics.usm.my/tlyoon/teaching/ZCE111_1516SEM2/notes/mathematicafiles/C3_brute_force_linearfit.nb" TargetMode="External"/><Relationship Id="rId4" Type="http://schemas.openxmlformats.org/officeDocument/2006/relationships/image" Target="../media/image13.gi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1.gif"/><Relationship Id="rId3" Type="http://schemas.openxmlformats.org/officeDocument/2006/relationships/image" Target="../media/image16.gif"/><Relationship Id="rId7" Type="http://schemas.openxmlformats.org/officeDocument/2006/relationships/image" Target="../media/image20.gif"/><Relationship Id="rId2" Type="http://schemas.openxmlformats.org/officeDocument/2006/relationships/image" Target="../media/image15.gif"/><Relationship Id="rId1" Type="http://schemas.openxmlformats.org/officeDocument/2006/relationships/slideLayout" Target="../slideLayouts/slideLayout7.xml"/><Relationship Id="rId6" Type="http://schemas.openxmlformats.org/officeDocument/2006/relationships/image" Target="../media/image19.gif"/><Relationship Id="rId5" Type="http://schemas.openxmlformats.org/officeDocument/2006/relationships/image" Target="../media/image18.gif"/><Relationship Id="rId4" Type="http://schemas.openxmlformats.org/officeDocument/2006/relationships/image" Target="../media/image17.gif"/></Relationships>
</file>

<file path=ppt/slides/_rels/slide21.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gif"/><Relationship Id="rId1" Type="http://schemas.openxmlformats.org/officeDocument/2006/relationships/slideLayout" Target="../slideLayouts/slideLayout7.xml"/><Relationship Id="rId4" Type="http://schemas.openxmlformats.org/officeDocument/2006/relationships/image" Target="../media/image24.gif"/></Relationships>
</file>

<file path=ppt/slides/_rels/slide22.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gif"/><Relationship Id="rId7" Type="http://schemas.openxmlformats.org/officeDocument/2006/relationships/image" Target="../media/image30.gif"/><Relationship Id="rId2" Type="http://schemas.openxmlformats.org/officeDocument/2006/relationships/image" Target="../media/image25.gif"/><Relationship Id="rId1" Type="http://schemas.openxmlformats.org/officeDocument/2006/relationships/slideLayout" Target="../slideLayouts/slideLayout7.xml"/><Relationship Id="rId6" Type="http://schemas.openxmlformats.org/officeDocument/2006/relationships/image" Target="../media/image29.gif"/><Relationship Id="rId5" Type="http://schemas.openxmlformats.org/officeDocument/2006/relationships/image" Target="../media/image28.gif"/><Relationship Id="rId4" Type="http://schemas.openxmlformats.org/officeDocument/2006/relationships/image" Target="../media/image27.gif"/></Relationships>
</file>

<file path=ppt/slides/_rels/slide23.xml.rels><?xml version="1.0" encoding="UTF-8" standalone="yes"?>
<Relationships xmlns="http://schemas.openxmlformats.org/package/2006/relationships"><Relationship Id="rId8" Type="http://schemas.openxmlformats.org/officeDocument/2006/relationships/image" Target="../media/image38.gif"/><Relationship Id="rId3" Type="http://schemas.openxmlformats.org/officeDocument/2006/relationships/image" Target="../media/image33.gif"/><Relationship Id="rId7" Type="http://schemas.openxmlformats.org/officeDocument/2006/relationships/image" Target="../media/image37.gif"/><Relationship Id="rId12" Type="http://schemas.openxmlformats.org/officeDocument/2006/relationships/image" Target="../media/image42.gif"/><Relationship Id="rId2" Type="http://schemas.openxmlformats.org/officeDocument/2006/relationships/image" Target="../media/image32.gif"/><Relationship Id="rId1" Type="http://schemas.openxmlformats.org/officeDocument/2006/relationships/slideLayout" Target="../slideLayouts/slideLayout7.xml"/><Relationship Id="rId6" Type="http://schemas.openxmlformats.org/officeDocument/2006/relationships/image" Target="../media/image36.gif"/><Relationship Id="rId11" Type="http://schemas.openxmlformats.org/officeDocument/2006/relationships/image" Target="../media/image41.gif"/><Relationship Id="rId5" Type="http://schemas.openxmlformats.org/officeDocument/2006/relationships/image" Target="../media/image35.gif"/><Relationship Id="rId10" Type="http://schemas.openxmlformats.org/officeDocument/2006/relationships/image" Target="../media/image40.gif"/><Relationship Id="rId4" Type="http://schemas.openxmlformats.org/officeDocument/2006/relationships/image" Target="../media/image34.gif"/><Relationship Id="rId9" Type="http://schemas.openxmlformats.org/officeDocument/2006/relationships/image" Target="../media/image39.gif"/></Relationships>
</file>

<file path=ppt/slides/_rels/slide24.xml.rels><?xml version="1.0" encoding="UTF-8" standalone="yes"?>
<Relationships xmlns="http://schemas.openxmlformats.org/package/2006/relationships"><Relationship Id="rId2" Type="http://schemas.openxmlformats.org/officeDocument/2006/relationships/hyperlink" Target="http://comsics.usm.my/tlyoon/teaching/ZCE111_1516SEM2/data/data_for_linear_fit.dat"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hyperlink" Target="http://comsics.usm.my/tlyoon/teaching/ZCE111_1516SEM2/notes/mathematicafiles/C3_least_sq_fit_matrix.nb"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comsics.usm.my/tlyoon/teaching/ZCE111_1516SEM2/notes/mathematicafiles/C3_Math_built_in_linearfit.nb"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comsics.usm.my/tlyoon/teaching/ZCE111_1516SEM2/data/gaussian.dat" TargetMode="External"/><Relationship Id="rId2" Type="http://schemas.openxmlformats.org/officeDocument/2006/relationships/image" Target="../media/image45.gi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comsics.usm.my/tlyoon/teaching/ZCE111_1516SEM2/notes/mathematicafiles/C3_interpolation_gaussian_data.nb"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omsics.usm.my/tlyoon/teaching/ZCE111_1516SEM2/notes/mathematicafiles/C3_listprojectile.n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hyperlink" Target="http://comsics.usm.my/tlyoon/teaching/ZCE111_1516SEM2/notes/mathematicafiles/C3_nonlinearfit_gaussian.nb"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comsics.usm.my/tlyoon/teaching/ZCE111_1516SEM2/notes/mathematicafiles/C3_listprojectile.nb"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omsics.usm.my/tlyoon/teaching/ZCE111_1516SEM2/notes/mathematicafiles/C3_measure_pendulum_speed.n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omsics.usm.my/tlyoon/teaching/ZCE111_1516SEM2/notes/mathematicafiles/C3_datasemicircle.nb"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omsics.usm.my/tlyoon/teaching/ZCE111_1516SEM2/data/datasemicircle.da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comsics.usm.my/tlyoon/teaching/ZCE111_1516SEM2/notes/mathematicafiles/C3_decipher_R_semicircle.nb" TargetMode="Externa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8.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5.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type="subTitle" idx="1"/>
              </p:nvPr>
            </p:nvSpPr>
            <p:spPr/>
            <p:txBody>
              <a:bodyPr>
                <a:norm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List</m:t>
                      </m:r>
                      <m:r>
                        <a:rPr lang="en-US" b="0" i="0" smtClean="0">
                          <a:latin typeface="Cambria Math" panose="02040503050406030204" pitchFamily="18" charset="0"/>
                        </a:rPr>
                        <m:t> </m:t>
                      </m:r>
                      <m:r>
                        <m:rPr>
                          <m:sty m:val="p"/>
                        </m:rPr>
                        <a:rPr lang="en-US" b="0" i="0" smtClean="0">
                          <a:latin typeface="Cambria Math" panose="02040503050406030204" pitchFamily="18" charset="0"/>
                        </a:rPr>
                        <m:t>manipulation</m:t>
                      </m:r>
                      <m:r>
                        <a:rPr lang="en-US" b="0" i="0" smtClean="0">
                          <a:latin typeface="Cambria Math" panose="02040503050406030204" pitchFamily="18" charset="0"/>
                        </a:rPr>
                        <m:t>;</m:t>
                      </m:r>
                      <m:r>
                        <m:rPr>
                          <m:sty m:val="p"/>
                        </m:rPr>
                        <a:rPr lang="en-US" b="0" i="0" smtClean="0">
                          <a:latin typeface="Cambria Math" panose="02040503050406030204" pitchFamily="18" charset="0"/>
                        </a:rPr>
                        <m:t>curve</m:t>
                      </m:r>
                      <m:r>
                        <a:rPr lang="en-US" b="0" i="0" smtClean="0">
                          <a:latin typeface="Cambria Math" panose="02040503050406030204" pitchFamily="18" charset="0"/>
                        </a:rPr>
                        <m:t> </m:t>
                      </m:r>
                      <m:r>
                        <m:rPr>
                          <m:sty m:val="p"/>
                        </m:rPr>
                        <a:rPr lang="en-US" b="0" i="0" smtClean="0">
                          <a:latin typeface="Cambria Math" panose="02040503050406030204" pitchFamily="18" charset="0"/>
                        </a:rPr>
                        <m:t>fitting</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type="subTitle" idx="1"/>
              </p:nvPr>
            </p:nvSpPr>
            <p:spPr>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21032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deviation and variance of a semicircle data with </a:t>
            </a:r>
            <a:r>
              <a:rPr lang="en-US" i="1" dirty="0" smtClean="0"/>
              <a:t>R</a:t>
            </a:r>
            <a:r>
              <a:rPr lang="en-US" dirty="0" smtClean="0"/>
              <a:t>= 53.5529</a:t>
            </a:r>
            <a:endParaRPr lang="en-US" dirty="0"/>
          </a:p>
        </p:txBody>
      </p:sp>
      <p:pic>
        <p:nvPicPr>
          <p:cNvPr id="5" name="Content Placeholder 4" descr="decipher_R_semicircle.gif"/>
          <p:cNvPicPr>
            <a:picLocks noGrp="1" noChangeAspect="1"/>
          </p:cNvPicPr>
          <p:nvPr>
            <p:ph idx="1"/>
          </p:nvPr>
        </p:nvPicPr>
        <p:blipFill>
          <a:blip r:embed="rId3"/>
          <a:stretch>
            <a:fillRect/>
          </a:stretch>
        </p:blipFill>
        <p:spPr>
          <a:xfrm>
            <a:off x="473337" y="2016059"/>
            <a:ext cx="5130719" cy="3287461"/>
          </a:xfrm>
        </p:spPr>
      </p:pic>
      <p:pic>
        <p:nvPicPr>
          <p:cNvPr id="6" name="Picture 5" descr="variance_decipher_R_semicircle.gif"/>
          <p:cNvPicPr>
            <a:picLocks noChangeAspect="1"/>
          </p:cNvPicPr>
          <p:nvPr/>
        </p:nvPicPr>
        <p:blipFill>
          <a:blip r:embed="rId4"/>
          <a:stretch>
            <a:fillRect/>
          </a:stretch>
        </p:blipFill>
        <p:spPr>
          <a:xfrm>
            <a:off x="5654518" y="1839557"/>
            <a:ext cx="5479645" cy="3419704"/>
          </a:xfrm>
          <a:prstGeom prst="rect">
            <a:avLst/>
          </a:prstGeom>
        </p:spPr>
      </p:pic>
      <p:sp>
        <p:nvSpPr>
          <p:cNvPr id="7" name="TextBox 6"/>
          <p:cNvSpPr txBox="1"/>
          <p:nvPr/>
        </p:nvSpPr>
        <p:spPr>
          <a:xfrm>
            <a:off x="5282006" y="5895190"/>
            <a:ext cx="1140310" cy="369332"/>
          </a:xfrm>
          <a:prstGeom prst="rect">
            <a:avLst/>
          </a:prstGeom>
          <a:noFill/>
        </p:spPr>
        <p:txBody>
          <a:bodyPr wrap="square" rtlCol="0">
            <a:spAutoFit/>
          </a:bodyPr>
          <a:lstStyle/>
          <a:p>
            <a:r>
              <a:rPr lang="en-US" dirty="0" smtClean="0"/>
              <a:t>53.5529</a:t>
            </a:r>
            <a:endParaRPr lang="en-US" dirty="0"/>
          </a:p>
        </p:txBody>
      </p:sp>
      <p:cxnSp>
        <p:nvCxnSpPr>
          <p:cNvPr id="9" name="Straight Arrow Connector 8"/>
          <p:cNvCxnSpPr/>
          <p:nvPr/>
        </p:nvCxnSpPr>
        <p:spPr>
          <a:xfrm rot="10800000">
            <a:off x="3463962" y="5088367"/>
            <a:ext cx="1775012" cy="8498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239435" y="5013064"/>
            <a:ext cx="2764716" cy="1000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Minimise</a:t>
            </a:r>
            <a:r>
              <a:rPr lang="en-US" dirty="0" smtClean="0"/>
              <a:t> you merit function</a:t>
            </a:r>
            <a:endParaRPr lang="en-US" dirty="0"/>
          </a:p>
        </p:txBody>
      </p:sp>
      <p:sp>
        <p:nvSpPr>
          <p:cNvPr id="3" name="Content Placeholder 2"/>
          <p:cNvSpPr>
            <a:spLocks noGrp="1"/>
          </p:cNvSpPr>
          <p:nvPr>
            <p:ph idx="1"/>
          </p:nvPr>
        </p:nvSpPr>
        <p:spPr/>
        <p:txBody>
          <a:bodyPr/>
          <a:lstStyle/>
          <a:p>
            <a:r>
              <a:rPr lang="en-US" dirty="0" smtClean="0"/>
              <a:t>Merit function is system-dependent.</a:t>
            </a:r>
          </a:p>
          <a:p>
            <a:r>
              <a:rPr lang="en-US" dirty="0" smtClean="0"/>
              <a:t>To find out the values for the unknown parameter describing a set of data points, you must form a suitable merit function.</a:t>
            </a:r>
          </a:p>
          <a:p>
            <a:r>
              <a:rPr lang="en-US" dirty="0" smtClean="0"/>
              <a:t>Upon minimizing the merit function numerically, these unknown values could be obtained.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Decipher  the radius of a full circle</a:t>
            </a:r>
            <a:endParaRPr lang="en-US" dirty="0"/>
          </a:p>
        </p:txBody>
      </p:sp>
      <p:sp>
        <p:nvSpPr>
          <p:cNvPr id="3" name="Content Placeholder 2"/>
          <p:cNvSpPr>
            <a:spLocks noGrp="1"/>
          </p:cNvSpPr>
          <p:nvPr>
            <p:ph idx="1"/>
          </p:nvPr>
        </p:nvSpPr>
        <p:spPr/>
        <p:txBody>
          <a:bodyPr>
            <a:normAutofit/>
          </a:bodyPr>
          <a:lstStyle/>
          <a:p>
            <a:r>
              <a:rPr lang="en-US" dirty="0"/>
              <a:t>Download the data “</a:t>
            </a:r>
            <a:r>
              <a:rPr lang="en-US" dirty="0" smtClean="0">
                <a:hlinkClick r:id="rId3"/>
              </a:rPr>
              <a:t>datacircle.dat</a:t>
            </a:r>
            <a:r>
              <a:rPr lang="en-US" dirty="0"/>
              <a:t>” online. It is supposed to have been generated by your friend who decline to disclose what value of </a:t>
            </a:r>
            <a:r>
              <a:rPr lang="en-US" i="1" dirty="0"/>
              <a:t>R</a:t>
            </a:r>
            <a:r>
              <a:rPr lang="en-US" dirty="0"/>
              <a:t> she used when generating the data, except notifying that the center of the circle was located at (0,0).</a:t>
            </a:r>
          </a:p>
          <a:p>
            <a:r>
              <a:rPr lang="en-US" dirty="0"/>
              <a:t>Now, </a:t>
            </a:r>
            <a:r>
              <a:rPr lang="en-US" dirty="0" smtClean="0"/>
              <a:t>modify the code decipher_R_semicircle.nb to decipher what </a:t>
            </a:r>
            <a:r>
              <a:rPr lang="en-US" dirty="0"/>
              <a:t>value of </a:t>
            </a:r>
            <a:r>
              <a:rPr lang="en-US" i="1" dirty="0"/>
              <a:t>R</a:t>
            </a:r>
            <a:r>
              <a:rPr lang="en-US" dirty="0"/>
              <a:t> she uses to generate the </a:t>
            </a:r>
            <a:r>
              <a:rPr lang="en-US" dirty="0" smtClean="0"/>
              <a:t>data.</a:t>
            </a:r>
          </a:p>
          <a:p>
            <a:r>
              <a:rPr lang="en-US" dirty="0" smtClean="0"/>
              <a:t>Note: Be aware!! You got to redesign the function used to quantify the error between the trial value y and the true y.</a:t>
            </a:r>
          </a:p>
          <a:p>
            <a:r>
              <a:rPr lang="en-US" dirty="0"/>
              <a:t>Solution: see </a:t>
            </a:r>
            <a:r>
              <a:rPr lang="en-US" dirty="0" smtClean="0">
                <a:hlinkClick r:id="rId4"/>
              </a:rPr>
              <a:t>C3_decipher_R_circle.nb</a:t>
            </a:r>
            <a:r>
              <a:rPr lang="en-US" dirty="0" smtClean="0"/>
              <a:t>.</a:t>
            </a:r>
            <a:endParaRPr lang="en-US" dirty="0"/>
          </a:p>
        </p:txBody>
      </p:sp>
    </p:spTree>
    <p:extLst>
      <p:ext uri="{BB962C8B-B14F-4D97-AF65-F5344CB8AC3E}">
        <p14:creationId xmlns:p14="http://schemas.microsoft.com/office/powerpoint/2010/main" val="175074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two-variables curve fitting</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54727"/>
                <a:ext cx="10515600" cy="5084618"/>
              </a:xfrm>
            </p:spPr>
            <p:txBody>
              <a:bodyPr>
                <a:normAutofit lnSpcReduction="10000"/>
              </a:bodyPr>
              <a:lstStyle/>
              <a:p>
                <a:r>
                  <a:rPr lang="en-US" dirty="0" smtClean="0"/>
                  <a:t>In previous exercises, you was fitting a data set with an equation with only a single unknown.</a:t>
                </a:r>
              </a:p>
              <a:p>
                <a:r>
                  <a:rPr lang="en-US" dirty="0" smtClean="0"/>
                  <a:t>Say if you were given a data set of a circle with a known radius </a:t>
                </a:r>
                <a:r>
                  <a:rPr lang="en-US" i="1" dirty="0" smtClean="0"/>
                  <a:t>R</a:t>
                </a:r>
                <a:r>
                  <a:rPr lang="en-US" dirty="0"/>
                  <a:t> </a:t>
                </a:r>
                <a:r>
                  <a:rPr lang="en-US" dirty="0" smtClean="0"/>
                  <a:t>but unknown center (</a:t>
                </a:r>
                <a:r>
                  <a:rPr lang="en-US" i="1" dirty="0" err="1" smtClean="0"/>
                  <a:t>h</a:t>
                </a:r>
                <a:r>
                  <a:rPr lang="en-US" dirty="0" err="1" smtClean="0"/>
                  <a:t>,</a:t>
                </a:r>
                <a:r>
                  <a:rPr lang="en-US" i="1" dirty="0" err="1" smtClean="0"/>
                  <a:t>k</a:t>
                </a:r>
                <a:r>
                  <a:rPr lang="en-US" dirty="0" smtClean="0"/>
                  <a:t>), can you still able to write a code to figure out what values of (</a:t>
                </a:r>
                <a:r>
                  <a:rPr lang="en-US" i="1" dirty="0" err="1" smtClean="0"/>
                  <a:t>h</a:t>
                </a:r>
                <a:r>
                  <a:rPr lang="en-US" dirty="0" err="1" smtClean="0"/>
                  <a:t>,</a:t>
                </a:r>
                <a:r>
                  <a:rPr lang="en-US" i="1" dirty="0" err="1" smtClean="0"/>
                  <a:t>k</a:t>
                </a:r>
                <a:r>
                  <a:rPr lang="en-US" dirty="0" smtClean="0"/>
                  <a:t>) are?</a:t>
                </a:r>
              </a:p>
              <a:p>
                <a:r>
                  <a:rPr lang="en-US" dirty="0" smtClean="0"/>
                  <a:t>Download the data file, </a:t>
                </a:r>
                <a:r>
                  <a:rPr lang="en-US" dirty="0" smtClean="0">
                    <a:hlinkClick r:id="rId3"/>
                  </a:rPr>
                  <a:t>data_circle_unknown_center.dat</a:t>
                </a:r>
                <a:r>
                  <a:rPr lang="en-US" dirty="0" smtClean="0"/>
                  <a:t>. It contains data of a 2-D circle with radius </a:t>
                </a:r>
                <a:r>
                  <a:rPr lang="en-US" i="1" dirty="0" smtClean="0"/>
                  <a:t>R</a:t>
                </a:r>
                <a:r>
                  <a:rPr lang="en-US" dirty="0" smtClean="0"/>
                  <a:t>=0.75. The center of the circle (</a:t>
                </a:r>
                <a:r>
                  <a:rPr lang="en-US" i="1" dirty="0" err="1" smtClean="0"/>
                  <a:t>h</a:t>
                </a:r>
                <a:r>
                  <a:rPr lang="en-US" dirty="0" err="1" smtClean="0"/>
                  <a:t>,</a:t>
                </a:r>
                <a:r>
                  <a:rPr lang="en-US" i="1" dirty="0" err="1" smtClean="0"/>
                  <a:t>k</a:t>
                </a:r>
                <a:r>
                  <a:rPr lang="en-US" dirty="0" smtClean="0"/>
                  <a:t>) is not known. It was generated using the formula:</a:t>
                </a:r>
              </a:p>
              <a:p>
                <a:pPr marL="0" indent="0">
                  <a:buNone/>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r>
                                <a:rPr lang="en-US"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h</m:t>
                              </m:r>
                            </m:e>
                          </m:d>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b="0" i="1" smtClean="0">
                                  <a:latin typeface="Cambria Math" panose="02040503050406030204" pitchFamily="18" charset="0"/>
                                </a:rPr>
                                <m:t>𝑦</m:t>
                              </m:r>
                              <m:r>
                                <a:rPr lang="en-US" i="1">
                                  <a:latin typeface="Cambria Math" panose="02040503050406030204" pitchFamily="18" charset="0"/>
                                </a:rPr>
                                <m:t>−</m:t>
                              </m:r>
                              <m:r>
                                <a:rPr lang="en-US" b="0" i="1" smtClean="0">
                                  <a:latin typeface="Cambria Math" panose="02040503050406030204" pitchFamily="18" charset="0"/>
                                </a:rPr>
                                <m:t>𝑘</m:t>
                              </m:r>
                            </m:e>
                          </m:d>
                        </m:e>
                        <m:sup>
                          <m:r>
                            <a:rPr lang="en-US" i="1">
                              <a:latin typeface="Cambria Math" panose="02040503050406030204" pitchFamily="18" charset="0"/>
                            </a:rPr>
                            <m:t>2</m:t>
                          </m:r>
                        </m:sup>
                      </m:sSup>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b="0" i="1" smtClean="0">
                              <a:latin typeface="Cambria Math" panose="02040503050406030204" pitchFamily="18" charset="0"/>
                            </a:rPr>
                            <m:t>𝑅</m:t>
                          </m:r>
                        </m:e>
                        <m:sup>
                          <m:r>
                            <a:rPr lang="en-US" i="1">
                              <a:latin typeface="Cambria Math" panose="02040503050406030204" pitchFamily="18" charset="0"/>
                            </a:rPr>
                            <m:t>2</m:t>
                          </m:r>
                        </m:sup>
                      </m:sSup>
                    </m:oMath>
                  </m:oMathPara>
                </a14:m>
                <a:endParaRPr lang="en-US" dirty="0" smtClean="0"/>
              </a:p>
              <a:p>
                <a:pPr marL="0" indent="0">
                  <a:buNone/>
                </a:pPr>
                <a:r>
                  <a:rPr lang="en-US" dirty="0" smtClean="0"/>
                  <a:t>Or equivalently, in parametrized form,</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𝑅𝑐𝑜𝑠</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h</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𝑦</m:t>
                      </m:r>
                      <m:r>
                        <a:rPr lang="en-US" i="1">
                          <a:latin typeface="Cambria Math" panose="02040503050406030204" pitchFamily="18" charset="0"/>
                        </a:rPr>
                        <m:t>=</m:t>
                      </m:r>
                      <m:r>
                        <a:rPr lang="en-US" i="1">
                          <a:latin typeface="Cambria Math" panose="02040503050406030204" pitchFamily="18" charset="0"/>
                        </a:rPr>
                        <m:t>𝑅𝑠𝑖𝑛</m:t>
                      </m:r>
                      <m:r>
                        <a:rPr lang="en-US" b="0" i="1" smtClean="0">
                          <a:latin typeface="Cambria Math" panose="02040503050406030204" pitchFamily="18" charset="0"/>
                        </a:rPr>
                        <m:t> </m:t>
                      </m:r>
                      <m:r>
                        <a:rPr lang="en-US" i="1">
                          <a:latin typeface="Cambria Math" panose="02040503050406030204" pitchFamily="18" charset="0"/>
                          <a:ea typeface="Cambria Math" panose="02040503050406030204" pitchFamily="18" charset="0"/>
                        </a:rPr>
                        <m:t>𝜃</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𝜃</m:t>
                      </m:r>
                      <m:r>
                        <a:rPr lang="en-US"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d>
                      <m:r>
                        <a:rPr lang="en-US" b="0" i="1" smtClean="0">
                          <a:latin typeface="Cambria Math" panose="02040503050406030204" pitchFamily="18" charset="0"/>
                          <a:ea typeface="Cambria Math" panose="02040503050406030204" pitchFamily="18" charset="0"/>
                        </a:rPr>
                        <m:t>.</m:t>
                      </m:r>
                    </m:oMath>
                  </m:oMathPara>
                </a14:m>
                <a:endParaRPr lang="en-US" dirty="0" smtClean="0"/>
              </a:p>
              <a:p>
                <a:pPr marL="0" indent="0">
                  <a:buNone/>
                </a:pPr>
                <a:r>
                  <a:rPr lang="en-US" dirty="0" smtClean="0"/>
                  <a:t>Write a code to find out the </a:t>
                </a:r>
                <a:r>
                  <a:rPr lang="en-US" dirty="0"/>
                  <a:t>(</a:t>
                </a:r>
                <a:r>
                  <a:rPr lang="en-US" i="1" dirty="0" err="1"/>
                  <a:t>h</a:t>
                </a:r>
                <a:r>
                  <a:rPr lang="en-US" dirty="0" err="1"/>
                  <a:t>,</a:t>
                </a:r>
                <a:r>
                  <a:rPr lang="en-US" i="1" dirty="0" err="1"/>
                  <a:t>k</a:t>
                </a:r>
                <a:r>
                  <a:rPr lang="en-US" dirty="0" smtClean="0"/>
                  <a:t>). </a:t>
                </a:r>
                <a:r>
                  <a:rPr lang="en-US" dirty="0"/>
                  <a:t>See </a:t>
                </a:r>
                <a:r>
                  <a:rPr lang="en-US" dirty="0" smtClean="0">
                    <a:hlinkClick r:id="rId4"/>
                  </a:rPr>
                  <a:t>C3_decipher_R_circle_2D.nb</a:t>
                </a: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54727"/>
                <a:ext cx="10515600" cy="5084618"/>
              </a:xfrm>
              <a:blipFill rotWithShape="0">
                <a:blip r:embed="rId5"/>
                <a:stretch>
                  <a:fillRect l="-1217" t="-2758" r="-870"/>
                </a:stretch>
              </a:blipFill>
            </p:spPr>
            <p:txBody>
              <a:bodyPr/>
              <a:lstStyle/>
              <a:p>
                <a:r>
                  <a:rPr lang="en-US">
                    <a:noFill/>
                  </a:rPr>
                  <a:t> </a:t>
                </a:r>
              </a:p>
            </p:txBody>
          </p:sp>
        </mc:Fallback>
      </mc:AlternateContent>
    </p:spTree>
    <p:extLst>
      <p:ext uri="{BB962C8B-B14F-4D97-AF65-F5344CB8AC3E}">
        <p14:creationId xmlns:p14="http://schemas.microsoft.com/office/powerpoint/2010/main" val="2935101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4249" y="885695"/>
            <a:ext cx="9721327" cy="340677"/>
          </a:xfrm>
        </p:spPr>
        <p:txBody>
          <a:bodyPr>
            <a:normAutofit fontScale="90000"/>
          </a:bodyPr>
          <a:lstStyle/>
          <a:p>
            <a:r>
              <a:rPr lang="en-US" sz="3000" dirty="0" smtClean="0"/>
              <a:t>The merit function for two unknown parameters, {</a:t>
            </a:r>
            <a:r>
              <a:rPr lang="en-US" sz="3000" i="1" dirty="0" smtClean="0"/>
              <a:t>h</a:t>
            </a:r>
            <a:r>
              <a:rPr lang="en-US" sz="3000" dirty="0" smtClean="0"/>
              <a:t>, </a:t>
            </a:r>
            <a:r>
              <a:rPr lang="en-US" sz="3000" i="1" dirty="0" smtClean="0"/>
              <a:t>k</a:t>
            </a:r>
            <a:r>
              <a:rPr lang="en-US" sz="3000" dirty="0" smtClean="0"/>
              <a:t>}.</a:t>
            </a:r>
            <a:endParaRPr lang="en-US" sz="3000" dirty="0"/>
          </a:p>
        </p:txBody>
      </p:sp>
      <p:sp>
        <p:nvSpPr>
          <p:cNvPr id="6" name="Subtitle 5"/>
          <p:cNvSpPr>
            <a:spLocks noGrp="1"/>
          </p:cNvSpPr>
          <p:nvPr>
            <p:ph type="subTitle" idx="1"/>
          </p:nvPr>
        </p:nvSpPr>
        <p:spPr>
          <a:xfrm>
            <a:off x="1276574" y="4968259"/>
            <a:ext cx="10083501" cy="1109812"/>
          </a:xfrm>
        </p:spPr>
        <p:txBody>
          <a:bodyPr/>
          <a:lstStyle/>
          <a:p>
            <a:pPr algn="l"/>
            <a:r>
              <a:rPr lang="en-US" dirty="0" smtClean="0"/>
              <a:t>In this case, you have to scan the two-dimensional parameter space spanned by </a:t>
            </a:r>
            <a:r>
              <a:rPr lang="en-US" i="1" dirty="0" smtClean="0"/>
              <a:t>h</a:t>
            </a:r>
            <a:r>
              <a:rPr lang="en-US" dirty="0" smtClean="0"/>
              <a:t> and </a:t>
            </a:r>
            <a:r>
              <a:rPr lang="en-US" i="1" dirty="0" smtClean="0"/>
              <a:t>k </a:t>
            </a:r>
            <a:r>
              <a:rPr lang="en-US" dirty="0" smtClean="0"/>
              <a:t>to search for which values of {</a:t>
            </a:r>
            <a:r>
              <a:rPr lang="en-US" i="1" dirty="0" err="1" smtClean="0"/>
              <a:t>h</a:t>
            </a:r>
            <a:r>
              <a:rPr lang="en-US" dirty="0" err="1" smtClean="0"/>
              <a:t>,</a:t>
            </a:r>
            <a:r>
              <a:rPr lang="en-US" i="1" dirty="0" err="1" smtClean="0"/>
              <a:t>k</a:t>
            </a:r>
            <a:r>
              <a:rPr lang="en-US" dirty="0" smtClean="0"/>
              <a:t>} are such that </a:t>
            </a:r>
            <a:r>
              <a:rPr lang="en-US" dirty="0" smtClean="0">
                <a:latin typeface="Symbol" pitchFamily="18" charset="2"/>
              </a:rPr>
              <a:t>s</a:t>
            </a:r>
            <a:r>
              <a:rPr lang="en-US" baseline="30000" dirty="0" smtClean="0">
                <a:latin typeface="Symbol" pitchFamily="18" charset="2"/>
              </a:rPr>
              <a:t>2</a:t>
            </a:r>
            <a:r>
              <a:rPr lang="en-US" dirty="0" smtClean="0"/>
              <a:t> (or </a:t>
            </a:r>
            <a:r>
              <a:rPr lang="en-US" dirty="0" err="1" smtClean="0">
                <a:latin typeface="Symbol" pitchFamily="18" charset="2"/>
              </a:rPr>
              <a:t>s</a:t>
            </a:r>
            <a:r>
              <a:rPr lang="en-US" i="1" baseline="-25000" dirty="0" err="1" smtClean="0"/>
              <a:t>s</a:t>
            </a:r>
            <a:r>
              <a:rPr lang="en-US" dirty="0" smtClean="0"/>
              <a:t>) is </a:t>
            </a:r>
            <a:r>
              <a:rPr lang="en-US" dirty="0" err="1" smtClean="0"/>
              <a:t>minimised</a:t>
            </a:r>
            <a:r>
              <a:rPr lang="en-US" dirty="0" smtClean="0"/>
              <a:t>.</a:t>
            </a:r>
            <a:endParaRPr lang="en-US" dirty="0"/>
          </a:p>
        </p:txBody>
      </p:sp>
      <p:graphicFrame>
        <p:nvGraphicFramePr>
          <p:cNvPr id="5" name="Object 4"/>
          <p:cNvGraphicFramePr>
            <a:graphicFrameLocks noChangeAspect="1"/>
          </p:cNvGraphicFramePr>
          <p:nvPr/>
        </p:nvGraphicFramePr>
        <p:xfrm>
          <a:off x="3613394" y="1541088"/>
          <a:ext cx="5813425" cy="2840037"/>
        </p:xfrm>
        <a:graphic>
          <a:graphicData uri="http://schemas.openxmlformats.org/presentationml/2006/ole">
            <mc:AlternateContent xmlns:mc="http://schemas.openxmlformats.org/markup-compatibility/2006">
              <mc:Choice xmlns:v="urn:schemas-microsoft-com:vml" Requires="v">
                <p:oleObj spid="_x0000_s3124" name="Equation" r:id="rId4" imgW="2857320" imgH="1396800" progId="Equation.DSMT4">
                  <p:embed/>
                </p:oleObj>
              </mc:Choice>
              <mc:Fallback>
                <p:oleObj name="Equation" r:id="rId4" imgW="2857320" imgH="139680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3394" y="1541088"/>
                        <a:ext cx="5813425" cy="2840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Minimised</a:t>
            </a:r>
            <a:r>
              <a:rPr lang="en-US" dirty="0" smtClean="0"/>
              <a:t> standard deviation in (</a:t>
            </a:r>
            <a:r>
              <a:rPr lang="en-US" dirty="0" err="1" smtClean="0"/>
              <a:t>h,k</a:t>
            </a:r>
            <a:r>
              <a:rPr lang="en-US" dirty="0" smtClean="0"/>
              <a:t>) parameter space</a:t>
            </a:r>
            <a:endParaRPr lang="en-US" dirty="0"/>
          </a:p>
        </p:txBody>
      </p:sp>
      <p:pic>
        <p:nvPicPr>
          <p:cNvPr id="4" name="Content Placeholder 3" descr="std_circle_2D.gif"/>
          <p:cNvPicPr>
            <a:picLocks noGrp="1" noChangeAspect="1"/>
          </p:cNvPicPr>
          <p:nvPr>
            <p:ph idx="1"/>
          </p:nvPr>
        </p:nvPicPr>
        <p:blipFill>
          <a:blip r:embed="rId3"/>
          <a:stretch>
            <a:fillRect/>
          </a:stretch>
        </p:blipFill>
        <p:spPr>
          <a:xfrm>
            <a:off x="2629347" y="1746353"/>
            <a:ext cx="6374802" cy="5111647"/>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TextShape 1"/>
          <p:cNvSpPr txBox="1"/>
          <p:nvPr/>
        </p:nvSpPr>
        <p:spPr>
          <a:xfrm>
            <a:off x="609480" y="273600"/>
            <a:ext cx="10972440" cy="5307840"/>
          </a:xfrm>
          <a:prstGeom prst="rect">
            <a:avLst/>
          </a:prstGeom>
          <a:noFill/>
          <a:ln>
            <a:noFill/>
          </a:ln>
        </p:spPr>
        <p:txBody>
          <a:bodyPr lIns="0" tIns="0" rIns="0" bIns="0" anchor="ctr"/>
          <a:lstStyle/>
          <a:p>
            <a:pPr algn="ctr">
              <a:lnSpc>
                <a:spcPct val="90000"/>
              </a:lnSpc>
            </a:pPr>
            <a:r>
              <a:rPr lang="en-US" sz="4400" strike="noStrike" spc="-1" smtClean="0">
                <a:solidFill>
                  <a:srgbClr val="000000"/>
                </a:solidFill>
                <a:uFill>
                  <a:solidFill>
                    <a:srgbClr val="FFFFFF"/>
                  </a:solidFill>
                </a:uFill>
                <a:latin typeface="Calibri Light"/>
              </a:rPr>
              <a:t>Least </a:t>
            </a:r>
            <a:r>
              <a:rPr lang="en-US" sz="4400" strike="noStrike" spc="-1" dirty="0">
                <a:solidFill>
                  <a:srgbClr val="000000"/>
                </a:solidFill>
                <a:uFill>
                  <a:solidFill>
                    <a:srgbClr val="FFFFFF"/>
                  </a:solidFill>
                </a:uFill>
                <a:latin typeface="Calibri Light"/>
              </a:rPr>
              <a:t>Squares Fitting</a:t>
            </a:r>
            <a:endParaRPr dirty="0"/>
          </a:p>
          <a:p>
            <a:pPr algn="ctr"/>
            <a:endParaRPr dirty="0"/>
          </a:p>
        </p:txBody>
      </p:sp>
    </p:spTree>
    <p:extLst>
      <p:ext uri="{BB962C8B-B14F-4D97-AF65-F5344CB8AC3E}">
        <p14:creationId xmlns:p14="http://schemas.microsoft.com/office/powerpoint/2010/main" val="898067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Least Squares Fitting</a:t>
            </a:r>
            <a:endParaRPr/>
          </a:p>
        </p:txBody>
      </p:sp>
      <mc:AlternateContent xmlns:mc="http://schemas.openxmlformats.org/markup-compatibility/2006" xmlns:a14="http://schemas.microsoft.com/office/drawing/2010/main">
        <mc:Choice Requires="a14">
          <p:sp>
            <p:nvSpPr>
              <p:cNvPr id="332" name="CustomShape 2"/>
              <p:cNvSpPr/>
              <p:nvPr/>
            </p:nvSpPr>
            <p:spPr>
              <a:xfrm>
                <a:off x="457200" y="1645919"/>
                <a:ext cx="10613880" cy="47664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buClr>
                    <a:srgbClr val="FFFFFF"/>
                  </a:buClr>
                  <a:buSzPct val="45000"/>
                  <a:buFont typeface="Arial"/>
                  <a:buChar char="•"/>
                </a:pPr>
                <a:r>
                  <a:rPr lang="en-US" sz="2600" u="sng" strike="noStrike" spc="-1" dirty="0" smtClean="0">
                    <a:solidFill>
                      <a:srgbClr val="0563C1"/>
                    </a:solidFill>
                    <a:uFill>
                      <a:solidFill>
                        <a:srgbClr val="FFFFFF"/>
                      </a:solidFill>
                    </a:uFill>
                    <a:latin typeface="Calibri"/>
                  </a:rPr>
                  <a:t>http://mathworld.wolfram.com/LeastSquaresFitting.htm</a:t>
                </a:r>
                <a:endParaRPr lang="en-US" dirty="0"/>
              </a:p>
              <a:p>
                <a:pPr>
                  <a:lnSpc>
                    <a:spcPct val="90000"/>
                  </a:lnSpc>
                  <a:buClr>
                    <a:srgbClr val="FFFFFF"/>
                  </a:buClr>
                  <a:buSzPct val="45000"/>
                  <a:buFont typeface="Arial"/>
                  <a:buChar char="•"/>
                </a:pPr>
                <a:r>
                  <a:rPr lang="en-US" sz="2600" strike="noStrike" spc="-1" dirty="0">
                    <a:solidFill>
                      <a:srgbClr val="000000"/>
                    </a:solidFill>
                    <a:uFill>
                      <a:solidFill>
                        <a:srgbClr val="FFFFFF"/>
                      </a:solidFill>
                    </a:uFill>
                    <a:latin typeface="Calibri"/>
                  </a:rPr>
                  <a:t>You have measured a set of data points, </a:t>
                </a:r>
                <a14:m>
                  <m:oMath xmlns:m="http://schemas.openxmlformats.org/officeDocument/2006/math">
                    <m:d>
                      <m:dPr>
                        <m:begChr m:val="{"/>
                        <m:endChr m:val="}"/>
                        <m:ctrlPr>
                          <a:rPr lang="en-US" sz="2600" i="1" strike="noStrike" spc="-1" dirty="0" smtClean="0">
                            <a:solidFill>
                              <a:srgbClr val="000000"/>
                            </a:solidFill>
                            <a:uFill>
                              <a:solidFill>
                                <a:srgbClr val="FFFFFF"/>
                              </a:solidFill>
                            </a:uFill>
                            <a:latin typeface="Cambria Math" panose="02040503050406030204" pitchFamily="18" charset="0"/>
                          </a:rPr>
                        </m:ctrlPr>
                      </m:dPr>
                      <m:e>
                        <m:sSub>
                          <m:sSubPr>
                            <m:ctrlPr>
                              <a:rPr lang="ar-AE" sz="2600" i="1" spc="-1" dirty="0">
                                <a:solidFill>
                                  <a:srgbClr val="000000"/>
                                </a:solidFill>
                                <a:uFill>
                                  <a:solidFill>
                                    <a:srgbClr val="FFFFFF"/>
                                  </a:solidFill>
                                </a:uFill>
                                <a:latin typeface="Cambria Math" panose="02040503050406030204" pitchFamily="18" charset="0"/>
                              </a:rPr>
                            </m:ctrlPr>
                          </m:sSubPr>
                          <m:e>
                            <m:r>
                              <a:rPr lang="en-US" sz="2600" b="0" i="1" spc="-1" dirty="0" smtClean="0">
                                <a:solidFill>
                                  <a:srgbClr val="000000"/>
                                </a:solidFill>
                                <a:uFill>
                                  <a:solidFill>
                                    <a:srgbClr val="FFFFFF"/>
                                  </a:solidFill>
                                </a:uFill>
                                <a:latin typeface="Cambria Math" panose="02040503050406030204" pitchFamily="18" charset="0"/>
                              </a:rPr>
                              <m:t>𝑥</m:t>
                            </m:r>
                          </m:e>
                          <m:sub>
                            <m:r>
                              <a:rPr lang="en-US" sz="2600" i="1" spc="-1" dirty="0">
                                <a:solidFill>
                                  <a:srgbClr val="000000"/>
                                </a:solidFill>
                                <a:uFill>
                                  <a:solidFill>
                                    <a:srgbClr val="FFFFFF"/>
                                  </a:solidFill>
                                </a:uFill>
                                <a:latin typeface="Cambria Math" panose="02040503050406030204" pitchFamily="18" charset="0"/>
                              </a:rPr>
                              <m:t>𝑖</m:t>
                            </m:r>
                          </m:sub>
                        </m:sSub>
                        <m:r>
                          <a:rPr lang="en-US" sz="2600" i="1" strike="noStrike" spc="-1" dirty="0" err="1">
                            <a:solidFill>
                              <a:srgbClr val="000000"/>
                            </a:solidFill>
                            <a:uFill>
                              <a:solidFill>
                                <a:srgbClr val="FFFFFF"/>
                              </a:solidFill>
                            </a:uFill>
                            <a:latin typeface="Cambria Math" panose="02040503050406030204" pitchFamily="18" charset="0"/>
                          </a:rPr>
                          <m:t>,</m:t>
                        </m:r>
                        <m:sSub>
                          <m:sSubPr>
                            <m:ctrlPr>
                              <a:rPr lang="ar-AE" sz="2600" i="1" strike="noStrike" spc="-1" dirty="0" smtClean="0">
                                <a:solidFill>
                                  <a:srgbClr val="000000"/>
                                </a:solidFill>
                                <a:uFill>
                                  <a:solidFill>
                                    <a:srgbClr val="FFFFFF"/>
                                  </a:solidFill>
                                </a:uFill>
                                <a:latin typeface="Cambria Math" panose="02040503050406030204" pitchFamily="18" charset="0"/>
                              </a:rPr>
                            </m:ctrlPr>
                          </m:sSubPr>
                          <m:e>
                            <m:r>
                              <a:rPr lang="ar-AE" sz="2600" b="0" i="1" strike="noStrike" spc="-1" dirty="0" smtClean="0">
                                <a:solidFill>
                                  <a:srgbClr val="000000"/>
                                </a:solidFill>
                                <a:uFill>
                                  <a:solidFill>
                                    <a:srgbClr val="FFFFFF"/>
                                  </a:solidFill>
                                </a:uFill>
                                <a:latin typeface="Cambria Math" panose="02040503050406030204" pitchFamily="18" charset="0"/>
                              </a:rPr>
                              <m:t>𝑦</m:t>
                            </m:r>
                          </m:e>
                          <m:sub>
                            <m:r>
                              <a:rPr lang="en-US" sz="2600" b="0" i="1" strike="noStrike" spc="-1" dirty="0" smtClean="0">
                                <a:solidFill>
                                  <a:srgbClr val="000000"/>
                                </a:solidFill>
                                <a:uFill>
                                  <a:solidFill>
                                    <a:srgbClr val="FFFFFF"/>
                                  </a:solidFill>
                                </a:uFill>
                                <a:latin typeface="Cambria Math" panose="02040503050406030204" pitchFamily="18" charset="0"/>
                              </a:rPr>
                              <m:t>𝑖</m:t>
                            </m:r>
                          </m:sub>
                        </m:sSub>
                      </m:e>
                    </m:d>
                    <m:r>
                      <a:rPr lang="en-US" sz="2600" b="0" i="1" strike="noStrike" spc="-1" dirty="0" smtClean="0">
                        <a:solidFill>
                          <a:srgbClr val="000000"/>
                        </a:solidFill>
                        <a:uFill>
                          <a:solidFill>
                            <a:srgbClr val="FFFFFF"/>
                          </a:solidFill>
                        </a:uFill>
                        <a:latin typeface="Cambria Math" panose="02040503050406030204" pitchFamily="18" charset="0"/>
                      </a:rPr>
                      <m:t>,</m:t>
                    </m:r>
                    <m:r>
                      <a:rPr lang="en-US" sz="2600" b="0" i="1" strike="noStrike" spc="-1" dirty="0" smtClean="0">
                        <a:solidFill>
                          <a:srgbClr val="000000"/>
                        </a:solidFill>
                        <a:uFill>
                          <a:solidFill>
                            <a:srgbClr val="FFFFFF"/>
                          </a:solidFill>
                        </a:uFill>
                        <a:latin typeface="Cambria Math" panose="02040503050406030204" pitchFamily="18" charset="0"/>
                      </a:rPr>
                      <m:t>𝑖</m:t>
                    </m:r>
                    <m:r>
                      <a:rPr lang="en-US" sz="2600" b="0" i="1" strike="noStrike" spc="-1" dirty="0" smtClean="0">
                        <a:solidFill>
                          <a:srgbClr val="000000"/>
                        </a:solidFill>
                        <a:uFill>
                          <a:solidFill>
                            <a:srgbClr val="FFFFFF"/>
                          </a:solidFill>
                        </a:uFill>
                        <a:latin typeface="Cambria Math" panose="02040503050406030204" pitchFamily="18" charset="0"/>
                      </a:rPr>
                      <m:t>=</m:t>
                    </m:r>
                    <m:r>
                      <a:rPr lang="en-US" sz="2600" b="0" i="1" strike="noStrike" spc="-1" dirty="0" smtClean="0">
                        <a:solidFill>
                          <a:srgbClr val="000000"/>
                        </a:solidFill>
                        <a:uFill>
                          <a:solidFill>
                            <a:srgbClr val="FFFFFF"/>
                          </a:solidFill>
                        </a:uFill>
                        <a:latin typeface="Cambria Math" panose="02040503050406030204" pitchFamily="18" charset="0"/>
                      </a:rPr>
                      <m:t>1</m:t>
                    </m:r>
                    <m:r>
                      <a:rPr lang="en-US" sz="2600" b="0" i="1" strike="noStrike" spc="-1" dirty="0" smtClean="0">
                        <a:solidFill>
                          <a:srgbClr val="000000"/>
                        </a:solidFill>
                        <a:uFill>
                          <a:solidFill>
                            <a:srgbClr val="FFFFFF"/>
                          </a:solidFill>
                        </a:uFill>
                        <a:latin typeface="Cambria Math" panose="02040503050406030204" pitchFamily="18" charset="0"/>
                      </a:rPr>
                      <m:t>,</m:t>
                    </m:r>
                    <m:r>
                      <a:rPr lang="en-US" sz="2600" b="0" i="1" strike="noStrike" spc="-1" dirty="0" smtClean="0">
                        <a:solidFill>
                          <a:srgbClr val="000000"/>
                        </a:solidFill>
                        <a:uFill>
                          <a:solidFill>
                            <a:srgbClr val="FFFFFF"/>
                          </a:solidFill>
                        </a:uFill>
                        <a:latin typeface="Cambria Math" panose="02040503050406030204" pitchFamily="18" charset="0"/>
                      </a:rPr>
                      <m:t>2</m:t>
                    </m:r>
                    <m:r>
                      <a:rPr lang="en-US" sz="2600" b="0" i="1" strike="noStrike" spc="-1" dirty="0" smtClean="0">
                        <a:solidFill>
                          <a:srgbClr val="000000"/>
                        </a:solidFill>
                        <a:uFill>
                          <a:solidFill>
                            <a:srgbClr val="FFFFFF"/>
                          </a:solidFill>
                        </a:uFill>
                        <a:latin typeface="Cambria Math" panose="02040503050406030204" pitchFamily="18" charset="0"/>
                      </a:rPr>
                      <m:t>,…,</m:t>
                    </m:r>
                    <m:r>
                      <a:rPr lang="en-US" sz="2600" b="0" i="1" strike="noStrike" spc="-1" dirty="0" smtClean="0">
                        <a:solidFill>
                          <a:srgbClr val="000000"/>
                        </a:solidFill>
                        <a:uFill>
                          <a:solidFill>
                            <a:srgbClr val="FFFFFF"/>
                          </a:solidFill>
                        </a:uFill>
                        <a:latin typeface="Cambria Math" panose="02040503050406030204" pitchFamily="18" charset="0"/>
                      </a:rPr>
                      <m:t>𝑁</m:t>
                    </m:r>
                  </m:oMath>
                </a14:m>
                <a:r>
                  <a:rPr lang="en-US" sz="2600" strike="noStrike" spc="-1" dirty="0" smtClean="0">
                    <a:solidFill>
                      <a:srgbClr val="000000"/>
                    </a:solidFill>
                    <a:uFill>
                      <a:solidFill>
                        <a:srgbClr val="FFFFFF"/>
                      </a:solidFill>
                    </a:uFill>
                    <a:latin typeface="Calibri"/>
                  </a:rPr>
                  <a:t>;</a:t>
                </a:r>
                <a:r>
                  <a:rPr lang="en-US" sz="2600" strike="noStrike" spc="-1" dirty="0">
                    <a:solidFill>
                      <a:srgbClr val="000000"/>
                    </a:solidFill>
                    <a:uFill>
                      <a:solidFill>
                        <a:srgbClr val="FFFFFF"/>
                      </a:solidFill>
                    </a:uFill>
                    <a:latin typeface="Calibri"/>
                  </a:rPr>
                  <a:t> and you know that they should approximately lie on a straight line of the form </a:t>
                </a:r>
                <a:r>
                  <a:rPr lang="en-US" sz="2600" i="1" strike="noStrike" spc="-1" dirty="0">
                    <a:solidFill>
                      <a:srgbClr val="000000"/>
                    </a:solidFill>
                    <a:uFill>
                      <a:solidFill>
                        <a:srgbClr val="FFFFFF"/>
                      </a:solidFill>
                    </a:uFill>
                    <a:latin typeface="Calibri"/>
                  </a:rPr>
                  <a:t>y</a:t>
                </a:r>
                <a:r>
                  <a:rPr lang="en-US" sz="2600" strike="noStrike" spc="-1" dirty="0">
                    <a:solidFill>
                      <a:srgbClr val="000000"/>
                    </a:solidFill>
                    <a:uFill>
                      <a:solidFill>
                        <a:srgbClr val="FFFFFF"/>
                      </a:solidFill>
                    </a:uFill>
                    <a:latin typeface="Calibri"/>
                  </a:rPr>
                  <a:t> = </a:t>
                </a:r>
                <a:r>
                  <a:rPr lang="en-US" sz="2600" i="1" strike="noStrike" spc="-1" dirty="0">
                    <a:solidFill>
                      <a:srgbClr val="000000"/>
                    </a:solidFill>
                    <a:uFill>
                      <a:solidFill>
                        <a:srgbClr val="FFFFFF"/>
                      </a:solidFill>
                    </a:uFill>
                    <a:latin typeface="Calibri"/>
                  </a:rPr>
                  <a:t>a</a:t>
                </a:r>
                <a:r>
                  <a:rPr lang="en-US" sz="2600" strike="noStrike" spc="-1" dirty="0">
                    <a:solidFill>
                      <a:srgbClr val="000000"/>
                    </a:solidFill>
                    <a:uFill>
                      <a:solidFill>
                        <a:srgbClr val="FFFFFF"/>
                      </a:solidFill>
                    </a:uFill>
                    <a:latin typeface="Calibri"/>
                  </a:rPr>
                  <a:t> x + </a:t>
                </a:r>
                <a:r>
                  <a:rPr lang="en-US" sz="2600" i="1" strike="noStrike" spc="-1" dirty="0">
                    <a:solidFill>
                      <a:srgbClr val="000000"/>
                    </a:solidFill>
                    <a:uFill>
                      <a:solidFill>
                        <a:srgbClr val="FFFFFF"/>
                      </a:solidFill>
                    </a:uFill>
                    <a:latin typeface="Calibri"/>
                  </a:rPr>
                  <a:t>b</a:t>
                </a:r>
                <a:r>
                  <a:rPr lang="en-US" sz="2600" strike="noStrike" spc="-1" dirty="0">
                    <a:solidFill>
                      <a:srgbClr val="000000"/>
                    </a:solidFill>
                    <a:uFill>
                      <a:solidFill>
                        <a:srgbClr val="FFFFFF"/>
                      </a:solidFill>
                    </a:uFill>
                    <a:latin typeface="Calibri"/>
                  </a:rPr>
                  <a:t> if the </a:t>
                </a:r>
                <a14:m>
                  <m:oMath xmlns:m="http://schemas.openxmlformats.org/officeDocument/2006/math">
                    <m:sSub>
                      <m:sSubPr>
                        <m:ctrlPr>
                          <a:rPr lang="ar-AE" sz="2600" i="1" spc="-1" dirty="0">
                            <a:solidFill>
                              <a:srgbClr val="000000"/>
                            </a:solidFill>
                            <a:uFill>
                              <a:solidFill>
                                <a:srgbClr val="FFFFFF"/>
                              </a:solidFill>
                            </a:uFill>
                            <a:latin typeface="Cambria Math" panose="02040503050406030204" pitchFamily="18" charset="0"/>
                          </a:rPr>
                        </m:ctrlPr>
                      </m:sSubPr>
                      <m:e>
                        <m:r>
                          <a:rPr lang="ar-AE" sz="2600" i="1" spc="-1" dirty="0">
                            <a:solidFill>
                              <a:srgbClr val="000000"/>
                            </a:solidFill>
                            <a:uFill>
                              <a:solidFill>
                                <a:srgbClr val="FFFFFF"/>
                              </a:solidFill>
                            </a:uFill>
                            <a:latin typeface="Cambria Math" panose="02040503050406030204" pitchFamily="18" charset="0"/>
                          </a:rPr>
                          <m:t>𝑦</m:t>
                        </m:r>
                      </m:e>
                      <m:sub>
                        <m:r>
                          <a:rPr lang="en-US" sz="2600" i="1" spc="-1" dirty="0">
                            <a:solidFill>
                              <a:srgbClr val="000000"/>
                            </a:solidFill>
                            <a:uFill>
                              <a:solidFill>
                                <a:srgbClr val="FFFFFF"/>
                              </a:solidFill>
                            </a:uFill>
                            <a:latin typeface="Cambria Math" panose="02040503050406030204" pitchFamily="18" charset="0"/>
                          </a:rPr>
                          <m:t>𝑖</m:t>
                        </m:r>
                      </m:sub>
                    </m:sSub>
                  </m:oMath>
                </a14:m>
                <a:r>
                  <a:rPr lang="en-US" sz="2600" strike="noStrike" spc="-1" dirty="0" err="1">
                    <a:solidFill>
                      <a:srgbClr val="000000"/>
                    </a:solidFill>
                    <a:uFill>
                      <a:solidFill>
                        <a:srgbClr val="FFFFFF"/>
                      </a:solidFill>
                    </a:uFill>
                    <a:latin typeface="Calibri"/>
                  </a:rPr>
                  <a:t>’s</a:t>
                </a:r>
                <a:r>
                  <a:rPr lang="en-US" sz="2600" strike="noStrike" spc="-1" dirty="0">
                    <a:solidFill>
                      <a:srgbClr val="000000"/>
                    </a:solidFill>
                    <a:uFill>
                      <a:solidFill>
                        <a:srgbClr val="FFFFFF"/>
                      </a:solidFill>
                    </a:uFill>
                    <a:latin typeface="Calibri"/>
                  </a:rPr>
                  <a:t> are plotted against </a:t>
                </a:r>
                <a14:m>
                  <m:oMath xmlns:m="http://schemas.openxmlformats.org/officeDocument/2006/math">
                    <m:sSub>
                      <m:sSubPr>
                        <m:ctrlPr>
                          <a:rPr lang="ar-AE" sz="2600" i="1" spc="-1" dirty="0">
                            <a:solidFill>
                              <a:srgbClr val="000000"/>
                            </a:solidFill>
                            <a:uFill>
                              <a:solidFill>
                                <a:srgbClr val="FFFFFF"/>
                              </a:solidFill>
                            </a:uFill>
                            <a:latin typeface="Cambria Math" panose="02040503050406030204" pitchFamily="18" charset="0"/>
                          </a:rPr>
                        </m:ctrlPr>
                      </m:sSubPr>
                      <m:e>
                        <m:r>
                          <a:rPr lang="en-US" sz="2600" b="0" i="1" spc="-1" dirty="0" smtClean="0">
                            <a:solidFill>
                              <a:srgbClr val="000000"/>
                            </a:solidFill>
                            <a:uFill>
                              <a:solidFill>
                                <a:srgbClr val="FFFFFF"/>
                              </a:solidFill>
                            </a:uFill>
                            <a:latin typeface="Cambria Math" panose="02040503050406030204" pitchFamily="18" charset="0"/>
                          </a:rPr>
                          <m:t>𝑥</m:t>
                        </m:r>
                      </m:e>
                      <m:sub>
                        <m:r>
                          <a:rPr lang="en-US" sz="2600" i="1" spc="-1" dirty="0">
                            <a:solidFill>
                              <a:srgbClr val="000000"/>
                            </a:solidFill>
                            <a:uFill>
                              <a:solidFill>
                                <a:srgbClr val="FFFFFF"/>
                              </a:solidFill>
                            </a:uFill>
                            <a:latin typeface="Cambria Math" panose="02040503050406030204" pitchFamily="18" charset="0"/>
                          </a:rPr>
                          <m:t>𝑖</m:t>
                        </m:r>
                      </m:sub>
                    </m:sSub>
                  </m:oMath>
                </a14:m>
                <a:r>
                  <a:rPr lang="en-US" sz="2600" strike="noStrike" spc="-1" dirty="0">
                    <a:solidFill>
                      <a:srgbClr val="000000"/>
                    </a:solidFill>
                    <a:uFill>
                      <a:solidFill>
                        <a:srgbClr val="FFFFFF"/>
                      </a:solidFill>
                    </a:uFill>
                    <a:latin typeface="Calibri"/>
                  </a:rPr>
                  <a:t>’s. </a:t>
                </a:r>
                <a:endParaRPr lang="en-US" dirty="0"/>
              </a:p>
              <a:p>
                <a:pPr>
                  <a:lnSpc>
                    <a:spcPct val="100000"/>
                  </a:lnSpc>
                </a:pPr>
                <a:endParaRPr lang="en-US" dirty="0"/>
              </a:p>
              <a:p>
                <a:pPr>
                  <a:lnSpc>
                    <a:spcPct val="100000"/>
                  </a:lnSpc>
                </a:pPr>
                <a:endParaRPr lang="en-US" dirty="0"/>
              </a:p>
              <a:p>
                <a:pPr>
                  <a:lnSpc>
                    <a:spcPct val="100000"/>
                  </a:lnSpc>
                </a:pPr>
                <a:endParaRPr lang="en-US" dirty="0"/>
              </a:p>
              <a:p>
                <a:pPr>
                  <a:lnSpc>
                    <a:spcPct val="100000"/>
                  </a:lnSpc>
                </a:pPr>
                <a:endParaRPr lang="en-US" dirty="0"/>
              </a:p>
              <a:p>
                <a:pPr>
                  <a:lnSpc>
                    <a:spcPct val="90000"/>
                  </a:lnSpc>
                </a:pPr>
                <a:endParaRPr lang="en-US" dirty="0"/>
              </a:p>
              <a:p>
                <a:pPr>
                  <a:lnSpc>
                    <a:spcPct val="90000"/>
                  </a:lnSpc>
                </a:pPr>
                <a:endParaRPr lang="en-US" dirty="0"/>
              </a:p>
              <a:p>
                <a:pPr>
                  <a:lnSpc>
                    <a:spcPct val="90000"/>
                  </a:lnSpc>
                  <a:buClr>
                    <a:srgbClr val="FFFFFF"/>
                  </a:buClr>
                  <a:buSzPct val="45000"/>
                  <a:buFont typeface="Arial"/>
                  <a:buChar char="•"/>
                </a:pPr>
                <a:endParaRPr lang="en-US" sz="2600" strike="noStrike" spc="-1" dirty="0" smtClean="0">
                  <a:solidFill>
                    <a:srgbClr val="000000"/>
                  </a:solidFill>
                  <a:uFill>
                    <a:solidFill>
                      <a:srgbClr val="FFFFFF"/>
                    </a:solidFill>
                  </a:uFill>
                  <a:latin typeface="Calibri"/>
                </a:endParaRPr>
              </a:p>
              <a:p>
                <a:pPr>
                  <a:lnSpc>
                    <a:spcPct val="90000"/>
                  </a:lnSpc>
                  <a:buClr>
                    <a:srgbClr val="FFFFFF"/>
                  </a:buClr>
                  <a:buSzPct val="45000"/>
                  <a:buFont typeface="Arial"/>
                  <a:buChar char="•"/>
                </a:pPr>
                <a:endParaRPr lang="en-US" sz="2600" spc="-1" dirty="0">
                  <a:solidFill>
                    <a:srgbClr val="000000"/>
                  </a:solidFill>
                  <a:uFill>
                    <a:solidFill>
                      <a:srgbClr val="FFFFFF"/>
                    </a:solidFill>
                  </a:uFill>
                  <a:latin typeface="Calibri"/>
                </a:endParaRPr>
              </a:p>
              <a:p>
                <a:pPr>
                  <a:lnSpc>
                    <a:spcPct val="90000"/>
                  </a:lnSpc>
                  <a:buClr>
                    <a:srgbClr val="FFFFFF"/>
                  </a:buClr>
                  <a:buSzPct val="45000"/>
                  <a:buFont typeface="Arial"/>
                  <a:buChar char="•"/>
                </a:pPr>
                <a:endParaRPr lang="en-US" sz="2600" strike="noStrike" spc="-1" dirty="0" smtClean="0">
                  <a:solidFill>
                    <a:srgbClr val="000000"/>
                  </a:solidFill>
                  <a:uFill>
                    <a:solidFill>
                      <a:srgbClr val="FFFFFF"/>
                    </a:solidFill>
                  </a:uFill>
                  <a:latin typeface="Calibri"/>
                </a:endParaRPr>
              </a:p>
              <a:p>
                <a:pPr>
                  <a:lnSpc>
                    <a:spcPct val="90000"/>
                  </a:lnSpc>
                  <a:buClr>
                    <a:srgbClr val="FFFFFF"/>
                  </a:buClr>
                  <a:buSzPct val="45000"/>
                  <a:buFont typeface="Arial"/>
                  <a:buChar char="•"/>
                </a:pPr>
                <a:r>
                  <a:rPr lang="en-US" sz="2600" strike="noStrike" spc="-1" dirty="0" smtClean="0">
                    <a:solidFill>
                      <a:srgbClr val="000000"/>
                    </a:solidFill>
                    <a:uFill>
                      <a:solidFill>
                        <a:srgbClr val="FFFFFF"/>
                      </a:solidFill>
                    </a:uFill>
                    <a:latin typeface="Calibri"/>
                  </a:rPr>
                  <a:t>We </a:t>
                </a:r>
                <a:r>
                  <a:rPr lang="en-US" sz="2600" strike="noStrike" spc="-1" dirty="0">
                    <a:solidFill>
                      <a:srgbClr val="000000"/>
                    </a:solidFill>
                    <a:uFill>
                      <a:solidFill>
                        <a:srgbClr val="FFFFFF"/>
                      </a:solidFill>
                    </a:uFill>
                    <a:latin typeface="Calibri"/>
                  </a:rPr>
                  <a:t>wish to know what are the best values for </a:t>
                </a:r>
                <a:r>
                  <a:rPr lang="en-US" sz="2600" i="1" strike="noStrike" spc="-1" dirty="0">
                    <a:solidFill>
                      <a:srgbClr val="000000"/>
                    </a:solidFill>
                    <a:uFill>
                      <a:solidFill>
                        <a:srgbClr val="FFFFFF"/>
                      </a:solidFill>
                    </a:uFill>
                    <a:latin typeface="Calibri"/>
                  </a:rPr>
                  <a:t>a</a:t>
                </a:r>
                <a:r>
                  <a:rPr lang="en-US" sz="2600" strike="noStrike" spc="-1" dirty="0">
                    <a:solidFill>
                      <a:srgbClr val="000000"/>
                    </a:solidFill>
                    <a:uFill>
                      <a:solidFill>
                        <a:srgbClr val="FFFFFF"/>
                      </a:solidFill>
                    </a:uFill>
                    <a:latin typeface="Calibri"/>
                  </a:rPr>
                  <a:t> and </a:t>
                </a:r>
                <a:r>
                  <a:rPr lang="en-US" sz="2600" i="1" strike="noStrike" spc="-1" dirty="0">
                    <a:solidFill>
                      <a:srgbClr val="000000"/>
                    </a:solidFill>
                    <a:uFill>
                      <a:solidFill>
                        <a:srgbClr val="FFFFFF"/>
                      </a:solidFill>
                    </a:uFill>
                    <a:latin typeface="Calibri"/>
                  </a:rPr>
                  <a:t>b</a:t>
                </a:r>
                <a:r>
                  <a:rPr lang="en-US" sz="2600" strike="noStrike" spc="-1" dirty="0">
                    <a:solidFill>
                      <a:srgbClr val="000000"/>
                    </a:solidFill>
                    <a:uFill>
                      <a:solidFill>
                        <a:srgbClr val="FFFFFF"/>
                      </a:solidFill>
                    </a:uFill>
                    <a:latin typeface="Calibri"/>
                  </a:rPr>
                  <a:t> that make the best fit for the data set.</a:t>
                </a:r>
                <a:endParaRPr lang="en-US" dirty="0"/>
              </a:p>
              <a:p>
                <a:pPr>
                  <a:lnSpc>
                    <a:spcPct val="90000"/>
                  </a:lnSpc>
                </a:pPr>
                <a:endParaRPr lang="en-US" dirty="0"/>
              </a:p>
              <a:p>
                <a:pPr>
                  <a:lnSpc>
                    <a:spcPct val="90000"/>
                  </a:lnSpc>
                </a:pPr>
                <a:endParaRPr dirty="0"/>
              </a:p>
            </p:txBody>
          </p:sp>
        </mc:Choice>
        <mc:Fallback xmlns="">
          <p:sp>
            <p:nvSpPr>
              <p:cNvPr id="332" name="CustomShape 2"/>
              <p:cNvSpPr>
                <a:spLocks noRot="1" noChangeAspect="1" noMove="1" noResize="1" noEditPoints="1" noAdjustHandles="1" noChangeArrowheads="1" noChangeShapeType="1" noTextEdit="1"/>
              </p:cNvSpPr>
              <p:nvPr/>
            </p:nvSpPr>
            <p:spPr>
              <a:xfrm>
                <a:off x="457200" y="1645919"/>
                <a:ext cx="10613880" cy="4766455"/>
              </a:xfrm>
              <a:prstGeom prst="rect">
                <a:avLst/>
              </a:prstGeom>
              <a:blipFill rotWithShape="0">
                <a:blip r:embed="rId3"/>
                <a:stretch>
                  <a:fillRect l="-1034" t="-1918" r="-747" b="-5882"/>
                </a:stretch>
              </a:blipFill>
              <a:ln>
                <a:noFill/>
              </a:ln>
            </p:spPr>
            <p:txBody>
              <a:bodyPr/>
              <a:lstStyle/>
              <a:p>
                <a:r>
                  <a:rPr lang="en-US">
                    <a:noFill/>
                  </a:rPr>
                  <a:t> </a:t>
                </a:r>
              </a:p>
            </p:txBody>
          </p:sp>
        </mc:Fallback>
      </mc:AlternateContent>
      <p:pic>
        <p:nvPicPr>
          <p:cNvPr id="333" name="Picture 5"/>
          <p:cNvPicPr/>
          <p:nvPr/>
        </p:nvPicPr>
        <p:blipFill>
          <a:blip r:embed="rId4"/>
          <a:stretch/>
        </p:blipFill>
        <p:spPr>
          <a:xfrm>
            <a:off x="2834640" y="3568680"/>
            <a:ext cx="7842240" cy="2300760"/>
          </a:xfrm>
          <a:prstGeom prst="rect">
            <a:avLst/>
          </a:prstGeom>
          <a:ln>
            <a:noFill/>
          </a:ln>
        </p:spPr>
      </p:pic>
      <p:sp>
        <p:nvSpPr>
          <p:cNvPr id="334" name="CustomShape 3"/>
          <p:cNvSpPr/>
          <p:nvPr/>
        </p:nvSpPr>
        <p:spPr>
          <a:xfrm>
            <a:off x="6858000" y="3345840"/>
            <a:ext cx="4569480" cy="2503800"/>
          </a:xfrm>
          <a:prstGeom prst="rect">
            <a:avLst/>
          </a:prstGeom>
          <a:solidFill>
            <a:srgbClr val="FFFFFF"/>
          </a:solidFill>
          <a:ln w="12600">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78965099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Vertical offset</a:t>
            </a:r>
            <a:endParaRPr/>
          </a:p>
        </p:txBody>
      </p:sp>
      <p:pic>
        <p:nvPicPr>
          <p:cNvPr id="336" name="Content Placeholder 3"/>
          <p:cNvPicPr/>
          <p:nvPr/>
        </p:nvPicPr>
        <p:blipFill>
          <a:blip r:embed="rId2"/>
          <a:stretch/>
        </p:blipFill>
        <p:spPr>
          <a:xfrm>
            <a:off x="1263960" y="1690560"/>
            <a:ext cx="6951600" cy="3556080"/>
          </a:xfrm>
          <a:prstGeom prst="rect">
            <a:avLst/>
          </a:prstGeom>
          <a:ln>
            <a:noFill/>
          </a:ln>
        </p:spPr>
      </p:pic>
      <p:sp>
        <p:nvSpPr>
          <p:cNvPr id="337" name="CustomShape 2"/>
          <p:cNvSpPr/>
          <p:nvPr/>
        </p:nvSpPr>
        <p:spPr>
          <a:xfrm>
            <a:off x="4754880" y="548640"/>
            <a:ext cx="7221240" cy="4943880"/>
          </a:xfrm>
          <a:prstGeom prst="rect">
            <a:avLst/>
          </a:prstGeom>
          <a:solidFill>
            <a:srgbClr val="FFFFFF"/>
          </a:solidFill>
          <a:ln w="12600">
            <a:noFill/>
          </a:ln>
        </p:spPr>
        <p:style>
          <a:lnRef idx="0">
            <a:scrgbClr r="0" g="0" b="0"/>
          </a:lnRef>
          <a:fillRef idx="0">
            <a:scrgbClr r="0" g="0" b="0"/>
          </a:fillRef>
          <a:effectRef idx="0">
            <a:scrgbClr r="0" g="0" b="0"/>
          </a:effectRef>
          <a:fontRef idx="minor"/>
        </p:style>
      </p:sp>
      <p:pic>
        <p:nvPicPr>
          <p:cNvPr id="338" name="Picture 2"/>
          <p:cNvPicPr/>
          <p:nvPr/>
        </p:nvPicPr>
        <p:blipFill>
          <a:blip r:embed="rId3"/>
          <a:stretch/>
        </p:blipFill>
        <p:spPr>
          <a:xfrm>
            <a:off x="9960120" y="-144360"/>
            <a:ext cx="139680" cy="158760"/>
          </a:xfrm>
          <a:prstGeom prst="rect">
            <a:avLst/>
          </a:prstGeom>
          <a:ln>
            <a:noFill/>
          </a:ln>
        </p:spPr>
      </p:pic>
      <p:pic>
        <p:nvPicPr>
          <p:cNvPr id="339" name="Picture 3"/>
          <p:cNvPicPr/>
          <p:nvPr/>
        </p:nvPicPr>
        <p:blipFill>
          <a:blip r:embed="rId4"/>
          <a:stretch/>
        </p:blipFill>
        <p:spPr>
          <a:xfrm>
            <a:off x="11188800" y="-144360"/>
            <a:ext cx="63360" cy="129960"/>
          </a:xfrm>
          <a:prstGeom prst="rect">
            <a:avLst/>
          </a:prstGeom>
          <a:ln>
            <a:noFill/>
          </a:ln>
        </p:spPr>
      </p:pic>
      <mc:AlternateContent xmlns:mc="http://schemas.openxmlformats.org/markup-compatibility/2006">
        <mc:Choice xmlns:a14="http://schemas.microsoft.com/office/drawing/2010/main" Requires="a14">
          <p:sp>
            <p:nvSpPr>
              <p:cNvPr id="340" name="CustomShape 3"/>
              <p:cNvSpPr/>
              <p:nvPr/>
            </p:nvSpPr>
            <p:spPr>
              <a:xfrm>
                <a:off x="4947120" y="1397880"/>
                <a:ext cx="6651720" cy="4348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buClr>
                    <a:srgbClr val="FFFFFF"/>
                  </a:buClr>
                  <a:buSzPct val="45000"/>
                  <a:buFont typeface="Arial"/>
                  <a:buChar char="•"/>
                </a:pPr>
                <a:r>
                  <a:rPr lang="en-US" sz="2800" strike="noStrike" spc="-1" dirty="0" smtClean="0">
                    <a:solidFill>
                      <a:srgbClr val="000000"/>
                    </a:solidFill>
                    <a:uFill>
                      <a:solidFill>
                        <a:srgbClr val="FFFFFF"/>
                      </a:solidFill>
                    </a:uFill>
                    <a:latin typeface="Arial"/>
                  </a:rPr>
                  <a:t>Let </a:t>
                </a:r>
                <a:r>
                  <a:rPr lang="en-US" sz="2800" i="1" strike="noStrike" spc="-1" dirty="0">
                    <a:solidFill>
                      <a:srgbClr val="000000"/>
                    </a:solidFill>
                    <a:uFill>
                      <a:solidFill>
                        <a:srgbClr val="FFFFFF"/>
                      </a:solidFill>
                    </a:uFill>
                    <a:latin typeface="Arial"/>
                  </a:rPr>
                  <a:t>f</a:t>
                </a:r>
                <a:r>
                  <a:rPr lang="en-US" sz="2800" strike="noStrike" spc="-1" dirty="0">
                    <a:solidFill>
                      <a:srgbClr val="000000"/>
                    </a:solidFill>
                    <a:uFill>
                      <a:solidFill>
                        <a:srgbClr val="FFFFFF"/>
                      </a:solidFill>
                    </a:uFill>
                    <a:latin typeface="Arial"/>
                  </a:rPr>
                  <a:t>(</a:t>
                </a:r>
                <a14:m>
                  <m:oMath xmlns:m="http://schemas.openxmlformats.org/officeDocument/2006/math">
                    <m:sSub>
                      <m:sSubPr>
                        <m:ctrlPr>
                          <a:rPr lang="ar-AE" sz="2800" i="1" spc="-1" dirty="0">
                            <a:solidFill>
                              <a:srgbClr val="000000"/>
                            </a:solidFill>
                            <a:uFill>
                              <a:solidFill>
                                <a:srgbClr val="FFFFFF"/>
                              </a:solidFill>
                            </a:uFill>
                            <a:latin typeface="Cambria Math" panose="02040503050406030204" pitchFamily="18" charset="0"/>
                          </a:rPr>
                        </m:ctrlPr>
                      </m:sSubPr>
                      <m:e>
                        <m:r>
                          <a:rPr lang="ar-AE" sz="2800" b="0" i="1" spc="-1" dirty="0" smtClean="0">
                            <a:solidFill>
                              <a:srgbClr val="000000"/>
                            </a:solidFill>
                            <a:uFill>
                              <a:solidFill>
                                <a:srgbClr val="FFFFFF"/>
                              </a:solidFill>
                            </a:uFill>
                            <a:latin typeface="Cambria Math" panose="02040503050406030204" pitchFamily="18" charset="0"/>
                          </a:rPr>
                          <m:t>𝑥</m:t>
                        </m:r>
                      </m:e>
                      <m:sub>
                        <m:r>
                          <a:rPr lang="ar-AE" sz="2800" b="0" i="1" spc="-1" dirty="0">
                            <a:solidFill>
                              <a:srgbClr val="000000"/>
                            </a:solidFill>
                            <a:uFill>
                              <a:solidFill>
                                <a:srgbClr val="FFFFFF"/>
                              </a:solidFill>
                            </a:uFill>
                            <a:latin typeface="Cambria Math" panose="02040503050406030204" pitchFamily="18" charset="0"/>
                          </a:rPr>
                          <m:t>𝑖</m:t>
                        </m:r>
                      </m:sub>
                    </m:sSub>
                  </m:oMath>
                </a14:m>
                <a:r>
                  <a:rPr lang="ar-AE" sz="2800" strike="noStrike" spc="-1" dirty="0" err="1">
                    <a:solidFill>
                      <a:srgbClr val="000000"/>
                    </a:solidFill>
                    <a:uFill>
                      <a:solidFill>
                        <a:srgbClr val="FFFFFF"/>
                      </a:solidFill>
                    </a:uFill>
                    <a:latin typeface="Arial"/>
                  </a:rPr>
                  <a:t>,</a:t>
                </a:r>
                <a:r>
                  <a:rPr lang="en-US" sz="2800" i="1" strike="noStrike" spc="-1" dirty="0" err="1">
                    <a:solidFill>
                      <a:srgbClr val="000000"/>
                    </a:solidFill>
                    <a:uFill>
                      <a:solidFill>
                        <a:srgbClr val="FFFFFF"/>
                      </a:solidFill>
                    </a:uFill>
                    <a:latin typeface="Arial"/>
                  </a:rPr>
                  <a:t>a</a:t>
                </a:r>
                <a:r>
                  <a:rPr lang="en-US" sz="2800" strike="noStrike" spc="-1" dirty="0" err="1">
                    <a:solidFill>
                      <a:srgbClr val="000000"/>
                    </a:solidFill>
                    <a:uFill>
                      <a:solidFill>
                        <a:srgbClr val="FFFFFF"/>
                      </a:solidFill>
                    </a:uFill>
                    <a:latin typeface="Arial"/>
                  </a:rPr>
                  <a:t>,</a:t>
                </a:r>
                <a:r>
                  <a:rPr lang="en-US" sz="2800" i="1" strike="noStrike" spc="-1" dirty="0" err="1">
                    <a:solidFill>
                      <a:srgbClr val="000000"/>
                    </a:solidFill>
                    <a:uFill>
                      <a:solidFill>
                        <a:srgbClr val="FFFFFF"/>
                      </a:solidFill>
                    </a:uFill>
                    <a:latin typeface="Arial"/>
                  </a:rPr>
                  <a:t>b</a:t>
                </a:r>
                <a:r>
                  <a:rPr lang="en-US" sz="2800" strike="noStrike" spc="-1" dirty="0">
                    <a:solidFill>
                      <a:srgbClr val="000000"/>
                    </a:solidFill>
                    <a:uFill>
                      <a:solidFill>
                        <a:srgbClr val="FFFFFF"/>
                      </a:solidFill>
                    </a:uFill>
                    <a:latin typeface="Arial"/>
                  </a:rPr>
                  <a:t>) = </a:t>
                </a:r>
                <a:r>
                  <a:rPr lang="en-US" sz="2800" i="1" strike="noStrike" spc="-1" dirty="0">
                    <a:solidFill>
                      <a:srgbClr val="000000"/>
                    </a:solidFill>
                    <a:uFill>
                      <a:solidFill>
                        <a:srgbClr val="FFFFFF"/>
                      </a:solidFill>
                    </a:uFill>
                    <a:latin typeface="Arial"/>
                  </a:rPr>
                  <a:t>b</a:t>
                </a:r>
                <a:r>
                  <a:rPr lang="en-US" sz="2800" strike="noStrike" spc="-1" dirty="0">
                    <a:solidFill>
                      <a:srgbClr val="000000"/>
                    </a:solidFill>
                    <a:uFill>
                      <a:solidFill>
                        <a:srgbClr val="FFFFFF"/>
                      </a:solidFill>
                    </a:uFill>
                    <a:latin typeface="Arial"/>
                  </a:rPr>
                  <a:t> </a:t>
                </a:r>
                <a14:m>
                  <m:oMath xmlns:m="http://schemas.openxmlformats.org/officeDocument/2006/math">
                    <m:sSub>
                      <m:sSubPr>
                        <m:ctrlPr>
                          <a:rPr lang="ar-AE" sz="2800" i="1" spc="-1" dirty="0">
                            <a:solidFill>
                              <a:srgbClr val="000000"/>
                            </a:solidFill>
                            <a:uFill>
                              <a:solidFill>
                                <a:srgbClr val="FFFFFF"/>
                              </a:solidFill>
                            </a:uFill>
                            <a:latin typeface="Cambria Math" panose="02040503050406030204" pitchFamily="18" charset="0"/>
                          </a:rPr>
                        </m:ctrlPr>
                      </m:sSubPr>
                      <m:e>
                        <m:r>
                          <a:rPr lang="en-US" sz="2800" b="0" i="1" spc="-1" dirty="0" smtClean="0">
                            <a:solidFill>
                              <a:srgbClr val="000000"/>
                            </a:solidFill>
                            <a:uFill>
                              <a:solidFill>
                                <a:srgbClr val="FFFFFF"/>
                              </a:solidFill>
                            </a:uFill>
                            <a:latin typeface="Cambria Math" panose="02040503050406030204" pitchFamily="18" charset="0"/>
                          </a:rPr>
                          <m:t>𝑥</m:t>
                        </m:r>
                      </m:e>
                      <m:sub>
                        <m:r>
                          <a:rPr lang="en-US" sz="2800" b="0" i="1" spc="-1" dirty="0">
                            <a:solidFill>
                              <a:srgbClr val="000000"/>
                            </a:solidFill>
                            <a:uFill>
                              <a:solidFill>
                                <a:srgbClr val="FFFFFF"/>
                              </a:solidFill>
                            </a:uFill>
                            <a:latin typeface="Cambria Math" panose="02040503050406030204" pitchFamily="18" charset="0"/>
                          </a:rPr>
                          <m:t>𝑖</m:t>
                        </m:r>
                      </m:sub>
                    </m:sSub>
                  </m:oMath>
                </a14:m>
                <a:r>
                  <a:rPr lang="en-US" sz="2800" strike="noStrike" spc="-1" dirty="0">
                    <a:solidFill>
                      <a:srgbClr val="000000"/>
                    </a:solidFill>
                    <a:uFill>
                      <a:solidFill>
                        <a:srgbClr val="FFFFFF"/>
                      </a:solidFill>
                    </a:uFill>
                    <a:latin typeface="Arial"/>
                  </a:rPr>
                  <a:t> + </a:t>
                </a:r>
                <a:r>
                  <a:rPr lang="en-US" sz="2800" i="1" strike="noStrike" spc="-1" dirty="0">
                    <a:solidFill>
                      <a:srgbClr val="000000"/>
                    </a:solidFill>
                    <a:uFill>
                      <a:solidFill>
                        <a:srgbClr val="FFFFFF"/>
                      </a:solidFill>
                    </a:uFill>
                    <a:latin typeface="Arial"/>
                  </a:rPr>
                  <a:t>a</a:t>
                </a:r>
                <a:r>
                  <a:rPr lang="en-US" sz="2800" strike="noStrike" spc="-1" dirty="0">
                    <a:solidFill>
                      <a:srgbClr val="000000"/>
                    </a:solidFill>
                    <a:uFill>
                      <a:solidFill>
                        <a:srgbClr val="FFFFFF"/>
                      </a:solidFill>
                    </a:uFill>
                    <a:latin typeface="Arial"/>
                  </a:rPr>
                  <a:t>, in which we are looking for the best values for </a:t>
                </a:r>
                <a:r>
                  <a:rPr lang="en-US" sz="2800" i="1" strike="noStrike" spc="-1" dirty="0" smtClean="0">
                    <a:solidFill>
                      <a:srgbClr val="000000"/>
                    </a:solidFill>
                    <a:uFill>
                      <a:solidFill>
                        <a:srgbClr val="FFFFFF"/>
                      </a:solidFill>
                    </a:uFill>
                    <a:latin typeface="Arial"/>
                  </a:rPr>
                  <a:t>b</a:t>
                </a:r>
                <a:r>
                  <a:rPr lang="en-US" sz="2800" strike="noStrike" spc="-1" dirty="0" smtClean="0">
                    <a:solidFill>
                      <a:srgbClr val="000000"/>
                    </a:solidFill>
                    <a:uFill>
                      <a:solidFill>
                        <a:srgbClr val="FFFFFF"/>
                      </a:solidFill>
                    </a:uFill>
                    <a:latin typeface="Arial"/>
                  </a:rPr>
                  <a:t> </a:t>
                </a:r>
                <a:r>
                  <a:rPr lang="en-US" sz="2800" strike="noStrike" spc="-1" dirty="0" smtClean="0">
                    <a:solidFill>
                      <a:srgbClr val="000000"/>
                    </a:solidFill>
                    <a:uFill>
                      <a:solidFill>
                        <a:srgbClr val="FFFFFF"/>
                      </a:solidFill>
                    </a:uFill>
                    <a:latin typeface="Arial"/>
                  </a:rPr>
                  <a:t>and </a:t>
                </a:r>
                <a:r>
                  <a:rPr lang="en-US" sz="2800" i="1" strike="noStrike" spc="-1" dirty="0" smtClean="0">
                    <a:solidFill>
                      <a:srgbClr val="000000"/>
                    </a:solidFill>
                    <a:uFill>
                      <a:solidFill>
                        <a:srgbClr val="FFFFFF"/>
                      </a:solidFill>
                    </a:uFill>
                    <a:latin typeface="Arial"/>
                  </a:rPr>
                  <a:t>a</a:t>
                </a:r>
                <a:r>
                  <a:rPr lang="en-US" sz="2800" strike="noStrike" spc="-1" dirty="0" smtClean="0">
                    <a:solidFill>
                      <a:srgbClr val="000000"/>
                    </a:solidFill>
                    <a:uFill>
                      <a:solidFill>
                        <a:srgbClr val="FFFFFF"/>
                      </a:solidFill>
                    </a:uFill>
                    <a:latin typeface="Arial"/>
                  </a:rPr>
                  <a:t>.</a:t>
                </a:r>
                <a:endParaRPr lang="en-US" dirty="0"/>
              </a:p>
              <a:p>
                <a:pPr>
                  <a:lnSpc>
                    <a:spcPct val="90000"/>
                  </a:lnSpc>
                  <a:buClr>
                    <a:srgbClr val="FFFFFF"/>
                  </a:buClr>
                  <a:buSzPct val="45000"/>
                  <a:buFont typeface="Arial"/>
                  <a:buChar char="•"/>
                </a:pPr>
                <a:endParaRPr lang="en-US" sz="2800" strike="noStrike" spc="-1" dirty="0" smtClean="0">
                  <a:solidFill>
                    <a:srgbClr val="000000"/>
                  </a:solidFill>
                  <a:uFill>
                    <a:solidFill>
                      <a:srgbClr val="FFFFFF"/>
                    </a:solidFill>
                  </a:uFill>
                  <a:latin typeface="Arial"/>
                </a:endParaRPr>
              </a:p>
              <a:p>
                <a:pPr>
                  <a:lnSpc>
                    <a:spcPct val="90000"/>
                  </a:lnSpc>
                  <a:buClr>
                    <a:srgbClr val="FFFFFF"/>
                  </a:buClr>
                  <a:buSzPct val="45000"/>
                  <a:buFont typeface="Arial"/>
                  <a:buChar char="•"/>
                </a:pPr>
                <a:r>
                  <a:rPr lang="en-US" sz="2800" strike="noStrike" spc="-1" dirty="0" smtClean="0">
                    <a:solidFill>
                      <a:srgbClr val="000000"/>
                    </a:solidFill>
                    <a:uFill>
                      <a:solidFill>
                        <a:srgbClr val="FFFFFF"/>
                      </a:solidFill>
                    </a:uFill>
                    <a:latin typeface="Arial"/>
                  </a:rPr>
                  <a:t>Vertical </a:t>
                </a:r>
                <a:r>
                  <a:rPr lang="en-US" sz="2800" strike="noStrike" spc="-1" dirty="0">
                    <a:solidFill>
                      <a:srgbClr val="000000"/>
                    </a:solidFill>
                    <a:uFill>
                      <a:solidFill>
                        <a:srgbClr val="FFFFFF"/>
                      </a:solidFill>
                    </a:uFill>
                    <a:latin typeface="Arial"/>
                  </a:rPr>
                  <a:t>least squares fitting proceeds by minimizing the sum of the </a:t>
                </a:r>
                <a:r>
                  <a:rPr lang="en-US" sz="2800" i="1" strike="noStrike" spc="-1" dirty="0">
                    <a:solidFill>
                      <a:srgbClr val="000000"/>
                    </a:solidFill>
                    <a:uFill>
                      <a:solidFill>
                        <a:srgbClr val="FFFFFF"/>
                      </a:solidFill>
                    </a:uFill>
                    <a:latin typeface="Arial"/>
                  </a:rPr>
                  <a:t>squares</a:t>
                </a:r>
                <a:r>
                  <a:rPr lang="en-US" sz="2800" strike="noStrike" spc="-1" dirty="0">
                    <a:solidFill>
                      <a:srgbClr val="000000"/>
                    </a:solidFill>
                    <a:uFill>
                      <a:solidFill>
                        <a:srgbClr val="FFFFFF"/>
                      </a:solidFill>
                    </a:uFill>
                    <a:latin typeface="Arial"/>
                  </a:rPr>
                  <a:t> of the </a:t>
                </a:r>
                <a:r>
                  <a:rPr lang="en-US" sz="2800" i="1" strike="noStrike" spc="-1" dirty="0">
                    <a:solidFill>
                      <a:srgbClr val="000000"/>
                    </a:solidFill>
                    <a:uFill>
                      <a:solidFill>
                        <a:srgbClr val="FFFFFF"/>
                      </a:solidFill>
                    </a:uFill>
                    <a:latin typeface="Arial"/>
                  </a:rPr>
                  <a:t>vertical</a:t>
                </a:r>
                <a:r>
                  <a:rPr lang="en-US" sz="2800" strike="noStrike" spc="-1" dirty="0">
                    <a:solidFill>
                      <a:srgbClr val="000000"/>
                    </a:solidFill>
                    <a:uFill>
                      <a:solidFill>
                        <a:srgbClr val="FFFFFF"/>
                      </a:solidFill>
                    </a:uFill>
                    <a:latin typeface="Arial"/>
                  </a:rPr>
                  <a:t> deviations </a:t>
                </a:r>
                <a:r>
                  <a:rPr lang="en-US" sz="2800" i="1" strike="noStrike" spc="-1" dirty="0">
                    <a:solidFill>
                      <a:srgbClr val="000000"/>
                    </a:solidFill>
                    <a:uFill>
                      <a:solidFill>
                        <a:srgbClr val="FFFFFF"/>
                      </a:solidFill>
                    </a:uFill>
                    <a:latin typeface="Arial"/>
                  </a:rPr>
                  <a:t>R</a:t>
                </a:r>
                <a:r>
                  <a:rPr lang="en-US" sz="2800" strike="noStrike" spc="-1" baseline="30000" dirty="0">
                    <a:solidFill>
                      <a:srgbClr val="000000"/>
                    </a:solidFill>
                    <a:uFill>
                      <a:solidFill>
                        <a:srgbClr val="FFFFFF"/>
                      </a:solidFill>
                    </a:uFill>
                    <a:latin typeface="Arial"/>
                  </a:rPr>
                  <a:t>2</a:t>
                </a:r>
                <a:r>
                  <a:rPr lang="en-US" sz="2800" strike="noStrike" spc="-1" dirty="0">
                    <a:solidFill>
                      <a:srgbClr val="000000"/>
                    </a:solidFill>
                    <a:uFill>
                      <a:solidFill>
                        <a:srgbClr val="FFFFFF"/>
                      </a:solidFill>
                    </a:uFill>
                    <a:latin typeface="Arial"/>
                  </a:rPr>
                  <a:t> of a set of </a:t>
                </a:r>
                <a:r>
                  <a:rPr lang="en-US" sz="2800" i="1" strike="noStrike" spc="-1" dirty="0">
                    <a:solidFill>
                      <a:srgbClr val="000000"/>
                    </a:solidFill>
                    <a:uFill>
                      <a:solidFill>
                        <a:srgbClr val="FFFFFF"/>
                      </a:solidFill>
                    </a:uFill>
                    <a:latin typeface="Arial"/>
                  </a:rPr>
                  <a:t>n</a:t>
                </a:r>
                <a:r>
                  <a:rPr lang="en-US" sz="1050" strike="noStrike" spc="-1" dirty="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data points</a:t>
                </a:r>
                <a:endParaRPr lang="en-US" dirty="0"/>
              </a:p>
              <a:p>
                <a:pPr>
                  <a:lnSpc>
                    <a:spcPct val="100000"/>
                  </a:lnSpc>
                </a:pPr>
                <a:endParaRPr lang="en-US" dirty="0"/>
              </a:p>
              <a:p>
                <a:pPr>
                  <a:lnSpc>
                    <a:spcPct val="100000"/>
                  </a:lnSpc>
                </a:pPr>
                <a:endParaRPr dirty="0"/>
              </a:p>
            </p:txBody>
          </p:sp>
        </mc:Choice>
        <mc:Fallback>
          <p:sp>
            <p:nvSpPr>
              <p:cNvPr id="340" name="CustomShape 3"/>
              <p:cNvSpPr>
                <a:spLocks noRot="1" noChangeAspect="1" noMove="1" noResize="1" noEditPoints="1" noAdjustHandles="1" noChangeArrowheads="1" noChangeShapeType="1" noTextEdit="1"/>
              </p:cNvSpPr>
              <p:nvPr/>
            </p:nvSpPr>
            <p:spPr>
              <a:xfrm>
                <a:off x="4947120" y="1397880"/>
                <a:ext cx="6651720" cy="4348080"/>
              </a:xfrm>
              <a:prstGeom prst="rect">
                <a:avLst/>
              </a:prstGeom>
              <a:blipFill rotWithShape="0">
                <a:blip r:embed="rId5"/>
                <a:stretch>
                  <a:fillRect l="-1925" t="-2381" r="-2658"/>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10963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Brute force minimisation</a:t>
            </a:r>
            <a:endParaRPr/>
          </a:p>
        </p:txBody>
      </p:sp>
      <p:pic>
        <p:nvPicPr>
          <p:cNvPr id="342" name="Content Placeholder 3"/>
          <p:cNvPicPr/>
          <p:nvPr/>
        </p:nvPicPr>
        <p:blipFill>
          <a:blip r:embed="rId2"/>
          <a:stretch/>
        </p:blipFill>
        <p:spPr>
          <a:xfrm>
            <a:off x="1056600" y="1452600"/>
            <a:ext cx="6951600" cy="3556080"/>
          </a:xfrm>
          <a:prstGeom prst="rect">
            <a:avLst/>
          </a:prstGeom>
          <a:ln>
            <a:noFill/>
          </a:ln>
        </p:spPr>
      </p:pic>
      <p:sp>
        <p:nvSpPr>
          <p:cNvPr id="343" name="CustomShape 2"/>
          <p:cNvSpPr/>
          <p:nvPr/>
        </p:nvSpPr>
        <p:spPr>
          <a:xfrm>
            <a:off x="3720960" y="1270080"/>
            <a:ext cx="4962600" cy="4429080"/>
          </a:xfrm>
          <a:prstGeom prst="rect">
            <a:avLst/>
          </a:prstGeom>
          <a:solidFill>
            <a:srgbClr val="FFFFFF"/>
          </a:solidFill>
          <a:ln w="12600">
            <a:noFill/>
          </a:ln>
        </p:spPr>
        <p:style>
          <a:lnRef idx="0">
            <a:scrgbClr r="0" g="0" b="0"/>
          </a:lnRef>
          <a:fillRef idx="0">
            <a:scrgbClr r="0" g="0" b="0"/>
          </a:fillRef>
          <a:effectRef idx="0">
            <a:scrgbClr r="0" g="0" b="0"/>
          </a:effectRef>
          <a:fontRef idx="minor"/>
        </p:style>
      </p:sp>
      <p:pic>
        <p:nvPicPr>
          <p:cNvPr id="344" name="Picture 2"/>
          <p:cNvPicPr/>
          <p:nvPr/>
        </p:nvPicPr>
        <p:blipFill>
          <a:blip r:embed="rId3"/>
          <a:stretch/>
        </p:blipFill>
        <p:spPr>
          <a:xfrm>
            <a:off x="9960120" y="-144360"/>
            <a:ext cx="139680" cy="158760"/>
          </a:xfrm>
          <a:prstGeom prst="rect">
            <a:avLst/>
          </a:prstGeom>
          <a:ln>
            <a:noFill/>
          </a:ln>
        </p:spPr>
      </p:pic>
      <p:pic>
        <p:nvPicPr>
          <p:cNvPr id="345" name="Picture 3"/>
          <p:cNvPicPr/>
          <p:nvPr/>
        </p:nvPicPr>
        <p:blipFill>
          <a:blip r:embed="rId4"/>
          <a:stretch/>
        </p:blipFill>
        <p:spPr>
          <a:xfrm>
            <a:off x="11188800" y="-144360"/>
            <a:ext cx="63360" cy="129960"/>
          </a:xfrm>
          <a:prstGeom prst="rect">
            <a:avLst/>
          </a:prstGeom>
          <a:ln>
            <a:noFill/>
          </a:ln>
        </p:spPr>
      </p:pic>
      <p:sp>
        <p:nvSpPr>
          <p:cNvPr id="346" name="CustomShape 3"/>
          <p:cNvSpPr/>
          <p:nvPr/>
        </p:nvSpPr>
        <p:spPr>
          <a:xfrm>
            <a:off x="4683960" y="1533600"/>
            <a:ext cx="6651720" cy="4348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800" strike="noStrike" spc="-1" dirty="0">
                <a:solidFill>
                  <a:srgbClr val="000000"/>
                </a:solidFill>
                <a:uFill>
                  <a:solidFill>
                    <a:srgbClr val="FFFFFF"/>
                  </a:solidFill>
                </a:uFill>
                <a:latin typeface="Arial"/>
              </a:rPr>
              <a:t>The values of </a:t>
            </a:r>
            <a:r>
              <a:rPr lang="en-US" sz="2800" i="1" strike="noStrike" spc="-1" dirty="0" smtClean="0">
                <a:solidFill>
                  <a:srgbClr val="000000"/>
                </a:solidFill>
                <a:uFill>
                  <a:solidFill>
                    <a:srgbClr val="FFFFFF"/>
                  </a:solidFill>
                </a:uFill>
                <a:latin typeface="Arial"/>
              </a:rPr>
              <a:t>a</a:t>
            </a:r>
            <a:r>
              <a:rPr lang="en-US" sz="2800" strike="noStrike" spc="-1" dirty="0" smtClean="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and </a:t>
            </a:r>
            <a:r>
              <a:rPr lang="en-US" sz="2800" i="1" strike="noStrike" spc="-1" dirty="0" smtClean="0">
                <a:solidFill>
                  <a:srgbClr val="000000"/>
                </a:solidFill>
                <a:uFill>
                  <a:solidFill>
                    <a:srgbClr val="FFFFFF"/>
                  </a:solidFill>
                </a:uFill>
                <a:latin typeface="Arial"/>
              </a:rPr>
              <a:t>b</a:t>
            </a:r>
            <a:r>
              <a:rPr lang="en-US" sz="2800" strike="noStrike" spc="-1" dirty="0" smtClean="0">
                <a:solidFill>
                  <a:srgbClr val="000000"/>
                </a:solidFill>
                <a:uFill>
                  <a:solidFill>
                    <a:srgbClr val="FFFFFF"/>
                  </a:solidFill>
                </a:uFill>
                <a:latin typeface="Arial"/>
              </a:rPr>
              <a:t> </a:t>
            </a:r>
            <a:r>
              <a:rPr lang="en-US" sz="2800" strike="noStrike" spc="-1" dirty="0" smtClean="0">
                <a:solidFill>
                  <a:srgbClr val="000000"/>
                </a:solidFill>
                <a:uFill>
                  <a:solidFill>
                    <a:srgbClr val="FFFFFF"/>
                  </a:solidFill>
                </a:uFill>
                <a:latin typeface="Arial"/>
              </a:rPr>
              <a:t>for which </a:t>
            </a:r>
            <a:r>
              <a:rPr lang="en-US" sz="2800" i="1" spc="-1" dirty="0">
                <a:solidFill>
                  <a:srgbClr val="000000"/>
                </a:solidFill>
                <a:uFill>
                  <a:solidFill>
                    <a:srgbClr val="FFFFFF"/>
                  </a:solidFill>
                </a:uFill>
                <a:latin typeface="Arial"/>
              </a:rPr>
              <a:t>R</a:t>
            </a:r>
            <a:r>
              <a:rPr lang="en-US" sz="2800" spc="-1" baseline="30000" dirty="0">
                <a:solidFill>
                  <a:srgbClr val="000000"/>
                </a:solidFill>
                <a:uFill>
                  <a:solidFill>
                    <a:srgbClr val="FFFFFF"/>
                  </a:solidFill>
                </a:uFill>
                <a:latin typeface="Arial"/>
              </a:rPr>
              <a:t>2</a:t>
            </a:r>
            <a:r>
              <a:rPr lang="en-US" sz="2800" strike="noStrike" spc="-1" dirty="0" smtClean="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is minimized </a:t>
            </a:r>
            <a:r>
              <a:rPr lang="en-US" sz="2800" strike="noStrike" spc="-1" dirty="0" smtClean="0">
                <a:solidFill>
                  <a:srgbClr val="000000"/>
                </a:solidFill>
                <a:uFill>
                  <a:solidFill>
                    <a:srgbClr val="FFFFFF"/>
                  </a:solidFill>
                </a:uFill>
                <a:latin typeface="Arial"/>
              </a:rPr>
              <a:t>are </a:t>
            </a:r>
            <a:r>
              <a:rPr lang="en-US" sz="2800" strike="noStrike" spc="-1" dirty="0">
                <a:solidFill>
                  <a:srgbClr val="000000"/>
                </a:solidFill>
                <a:uFill>
                  <a:solidFill>
                    <a:srgbClr val="FFFFFF"/>
                  </a:solidFill>
                </a:uFill>
                <a:latin typeface="Arial"/>
              </a:rPr>
              <a:t>the best fit values.</a:t>
            </a:r>
            <a:endParaRPr dirty="0"/>
          </a:p>
          <a:p>
            <a:pPr>
              <a:lnSpc>
                <a:spcPct val="100000"/>
              </a:lnSpc>
            </a:pPr>
            <a:endParaRPr dirty="0"/>
          </a:p>
          <a:p>
            <a:pPr>
              <a:lnSpc>
                <a:spcPct val="100000"/>
              </a:lnSpc>
            </a:pPr>
            <a:r>
              <a:rPr lang="en-US" sz="2800" strike="noStrike" spc="-1" dirty="0">
                <a:solidFill>
                  <a:srgbClr val="000000"/>
                </a:solidFill>
                <a:uFill>
                  <a:solidFill>
                    <a:srgbClr val="FFFFFF"/>
                  </a:solidFill>
                </a:uFill>
                <a:latin typeface="Arial"/>
              </a:rPr>
              <a:t>You can either find these best fit values using “brute force method”, i.e. minimize </a:t>
            </a:r>
            <a:r>
              <a:rPr lang="en-US" sz="2800" i="1" spc="-1" dirty="0">
                <a:solidFill>
                  <a:srgbClr val="000000"/>
                </a:solidFill>
                <a:uFill>
                  <a:solidFill>
                    <a:srgbClr val="FFFFFF"/>
                  </a:solidFill>
                </a:uFill>
                <a:latin typeface="Arial"/>
              </a:rPr>
              <a:t>R</a:t>
            </a:r>
            <a:r>
              <a:rPr lang="en-US" sz="2800" spc="-1" baseline="30000" dirty="0">
                <a:solidFill>
                  <a:srgbClr val="000000"/>
                </a:solidFill>
                <a:uFill>
                  <a:solidFill>
                    <a:srgbClr val="FFFFFF"/>
                  </a:solidFill>
                </a:uFill>
                <a:latin typeface="Arial"/>
              </a:rPr>
              <a:t>2</a:t>
            </a:r>
            <a:r>
              <a:rPr lang="en-US" sz="2800" strike="noStrike" spc="-1" dirty="0" smtClean="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by scanning the </a:t>
            </a:r>
            <a:r>
              <a:rPr lang="en-US" sz="2800" strike="noStrike" spc="-1" dirty="0" smtClean="0">
                <a:solidFill>
                  <a:srgbClr val="000000"/>
                </a:solidFill>
                <a:uFill>
                  <a:solidFill>
                    <a:srgbClr val="FFFFFF"/>
                  </a:solidFill>
                </a:uFill>
                <a:latin typeface="Arial"/>
              </a:rPr>
              <a:t>parameter </a:t>
            </a:r>
            <a:r>
              <a:rPr lang="en-US" sz="2800" strike="noStrike" spc="-1" dirty="0">
                <a:solidFill>
                  <a:srgbClr val="000000"/>
                </a:solidFill>
                <a:uFill>
                  <a:solidFill>
                    <a:srgbClr val="FFFFFF"/>
                  </a:solidFill>
                </a:uFill>
                <a:latin typeface="Arial"/>
              </a:rPr>
              <a:t>spaces of </a:t>
            </a:r>
            <a:r>
              <a:rPr lang="en-US" sz="2800" i="1" strike="noStrike" spc="-1" dirty="0" smtClean="0">
                <a:solidFill>
                  <a:srgbClr val="000000"/>
                </a:solidFill>
                <a:uFill>
                  <a:solidFill>
                    <a:srgbClr val="FFFFFF"/>
                  </a:solidFill>
                </a:uFill>
                <a:latin typeface="Arial"/>
              </a:rPr>
              <a:t>a</a:t>
            </a:r>
            <a:r>
              <a:rPr lang="en-US" sz="2800" strike="noStrike" spc="-1" dirty="0" smtClean="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and </a:t>
            </a:r>
            <a:r>
              <a:rPr lang="en-US" sz="2800" i="1" strike="noStrike" spc="-1" dirty="0" smtClean="0">
                <a:solidFill>
                  <a:srgbClr val="000000"/>
                </a:solidFill>
                <a:uFill>
                  <a:solidFill>
                    <a:srgbClr val="FFFFFF"/>
                  </a:solidFill>
                </a:uFill>
                <a:latin typeface="Arial"/>
              </a:rPr>
              <a:t>b</a:t>
            </a:r>
            <a:r>
              <a:rPr lang="en-US" sz="2800" strike="noStrike" spc="-1" dirty="0" smtClean="0">
                <a:solidFill>
                  <a:srgbClr val="000000"/>
                </a:solidFill>
                <a:uFill>
                  <a:solidFill>
                    <a:srgbClr val="FFFFFF"/>
                  </a:solidFill>
                </a:uFill>
                <a:latin typeface="Arial"/>
              </a:rPr>
              <a:t> </a:t>
            </a:r>
            <a:r>
              <a:rPr lang="en-US" sz="2800" strike="noStrike" spc="-1" dirty="0">
                <a:solidFill>
                  <a:srgbClr val="000000"/>
                </a:solidFill>
                <a:uFill>
                  <a:solidFill>
                    <a:srgbClr val="FFFFFF"/>
                  </a:solidFill>
                </a:uFill>
                <a:latin typeface="Arial"/>
              </a:rPr>
              <a:t>(</a:t>
            </a:r>
            <a:r>
              <a:rPr lang="en-US" sz="2800" strike="noStrike" spc="-1" dirty="0" smtClean="0">
                <a:solidFill>
                  <a:srgbClr val="000000"/>
                </a:solidFill>
                <a:uFill>
                  <a:solidFill>
                    <a:srgbClr val="FFFFFF"/>
                  </a:solidFill>
                </a:uFill>
                <a:latin typeface="Arial"/>
              </a:rPr>
              <a:t>see sample code </a:t>
            </a:r>
            <a:r>
              <a:rPr lang="en-US" sz="2800" strike="noStrike" spc="-1" dirty="0" smtClean="0">
                <a:solidFill>
                  <a:srgbClr val="000000"/>
                </a:solidFill>
                <a:uFill>
                  <a:solidFill>
                    <a:srgbClr val="FFFFFF"/>
                  </a:solidFill>
                </a:uFill>
                <a:latin typeface="Arial"/>
                <a:hlinkClick r:id="rId5"/>
              </a:rPr>
              <a:t>C3_brute_force_linearfit.nb</a:t>
            </a:r>
            <a:r>
              <a:rPr lang="en-US" sz="2800" strike="noStrike" spc="-1" dirty="0">
                <a:solidFill>
                  <a:srgbClr val="000000"/>
                </a:solidFill>
                <a:uFill>
                  <a:solidFill>
                    <a:srgbClr val="FFFFFF"/>
                  </a:solidFill>
                </a:uFill>
                <a:latin typeface="Arial"/>
              </a:rPr>
              <a:t>), or be smarter by using a more intelligent approach.</a:t>
            </a:r>
            <a:endParaRPr dirty="0"/>
          </a:p>
        </p:txBody>
      </p:sp>
    </p:spTree>
    <p:extLst>
      <p:ext uri="{BB962C8B-B14F-4D97-AF65-F5344CB8AC3E}">
        <p14:creationId xmlns:p14="http://schemas.microsoft.com/office/powerpoint/2010/main" val="413327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2D projectile revisited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14:m>
                  <m:oMath xmlns:m="http://schemas.openxmlformats.org/officeDocument/2006/math">
                    <m:r>
                      <a:rPr lang="en-US" i="1">
                        <a:latin typeface="Cambria Math" panose="02040503050406030204" pitchFamily="18" charset="0"/>
                      </a:rPr>
                      <m:t>𝑥</m:t>
                    </m:r>
                    <m:d>
                      <m:dPr>
                        <m:ctrlPr>
                          <a:rPr lang="en-US" i="1">
                            <a:latin typeface="Cambria Math" panose="02040503050406030204" pitchFamily="18" charset="0"/>
                          </a:rPr>
                        </m:ctrlPr>
                      </m:dPr>
                      <m:e>
                        <m:r>
                          <a:rPr lang="en-US" i="1">
                            <a:latin typeface="Cambria Math" panose="02040503050406030204" pitchFamily="18" charset="0"/>
                          </a:rPr>
                          <m:t>𝑡</m:t>
                        </m:r>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r>
                      <a:rPr lang="en-US" i="1">
                        <a:latin typeface="Cambria Math" panose="02040503050406030204" pitchFamily="18" charset="0"/>
                      </a:rPr>
                      <m:t>𝑡</m:t>
                    </m:r>
                    <m:func>
                      <m:funcPr>
                        <m:ctrlPr>
                          <a:rPr lang="en-US" i="1">
                            <a:latin typeface="Cambria Math" panose="02040503050406030204" pitchFamily="18" charset="0"/>
                          </a:rPr>
                        </m:ctrlPr>
                      </m:funcPr>
                      <m:fName>
                        <m:r>
                          <m:rPr>
                            <m:sty m:val="p"/>
                          </m:rPr>
                          <a:rPr lang="en-US">
                            <a:latin typeface="Cambria Math" panose="02040503050406030204" pitchFamily="18" charset="0"/>
                          </a:rPr>
                          <m:t>cos</m:t>
                        </m:r>
                      </m:fName>
                      <m:e>
                        <m:r>
                          <a:rPr lang="en-US" i="1">
                            <a:latin typeface="Cambria Math" panose="02040503050406030204" pitchFamily="18" charset="0"/>
                            <a:ea typeface="Cambria Math" panose="02040503050406030204" pitchFamily="18" charset="0"/>
                          </a:rPr>
                          <m:t>𝜃</m:t>
                        </m:r>
                        <m:r>
                          <a:rPr lang="en-US" i="1">
                            <a:latin typeface="Cambria Math" panose="02040503050406030204" pitchFamily="18" charset="0"/>
                            <a:ea typeface="Cambria Math" panose="02040503050406030204" pitchFamily="18" charset="0"/>
                          </a:rPr>
                          <m:t>;</m:t>
                        </m:r>
                      </m:e>
                    </m:func>
                    <m:r>
                      <a:rPr lang="en-US" i="1">
                        <a:latin typeface="Cambria Math" panose="02040503050406030204" pitchFamily="18" charset="0"/>
                      </a:rPr>
                      <m:t>𝑦</m:t>
                    </m:r>
                    <m:d>
                      <m:dPr>
                        <m:ctrlPr>
                          <a:rPr lang="en-US" i="1">
                            <a:latin typeface="Cambria Math" panose="02040503050406030204" pitchFamily="18" charset="0"/>
                          </a:rPr>
                        </m:ctrlPr>
                      </m:dPr>
                      <m:e>
                        <m:r>
                          <a:rPr lang="en-US" i="1">
                            <a:latin typeface="Cambria Math" panose="02040503050406030204" pitchFamily="18" charset="0"/>
                          </a:rPr>
                          <m:t>𝑡</m:t>
                        </m:r>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r>
                      <a:rPr lang="en-US" i="1">
                        <a:latin typeface="Cambria Math" panose="02040503050406030204" pitchFamily="18" charset="0"/>
                      </a:rPr>
                      <m:t>𝑡</m:t>
                    </m:r>
                    <m:func>
                      <m:funcPr>
                        <m:ctrlPr>
                          <a:rPr lang="en-US" i="1">
                            <a:latin typeface="Cambria Math" panose="02040503050406030204" pitchFamily="18" charset="0"/>
                          </a:rPr>
                        </m:ctrlPr>
                      </m:funcPr>
                      <m:fName>
                        <m:r>
                          <m:rPr>
                            <m:sty m:val="p"/>
                          </m:rPr>
                          <a:rPr lang="en-US">
                            <a:latin typeface="Cambria Math" panose="02040503050406030204" pitchFamily="18" charset="0"/>
                          </a:rPr>
                          <m:t>sin</m:t>
                        </m:r>
                      </m:fName>
                      <m:e>
                        <m:r>
                          <a:rPr lang="en-US" i="1">
                            <a:latin typeface="Cambria Math" panose="02040503050406030204" pitchFamily="18" charset="0"/>
                            <a:ea typeface="Cambria Math" panose="02040503050406030204" pitchFamily="18" charset="0"/>
                          </a:rPr>
                          <m:t>𝜃</m:t>
                        </m:r>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𝑔</m:t>
                            </m:r>
                          </m:num>
                          <m:den>
                            <m:r>
                              <a:rPr lang="en-US" i="1">
                                <a:latin typeface="Cambria Math" panose="02040503050406030204" pitchFamily="18" charset="0"/>
                                <a:ea typeface="Cambria Math" panose="02040503050406030204" pitchFamily="18" charset="0"/>
                              </a:rPr>
                              <m:t>2</m:t>
                            </m:r>
                          </m:den>
                        </m:f>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𝑡</m:t>
                            </m:r>
                          </m:e>
                          <m:sup>
                            <m:r>
                              <a:rPr lang="en-US" i="1">
                                <a:latin typeface="Cambria Math" panose="02040503050406030204" pitchFamily="18" charset="0"/>
                                <a:ea typeface="Cambria Math" panose="02040503050406030204" pitchFamily="18" charset="0"/>
                              </a:rPr>
                              <m:t>2</m:t>
                            </m:r>
                          </m:sup>
                        </m:sSup>
                      </m:e>
                    </m:func>
                  </m:oMath>
                </a14:m>
                <a:r>
                  <a:rPr lang="en-US" dirty="0" smtClean="0"/>
                  <a:t>. </a:t>
                </a:r>
              </a:p>
              <a:p>
                <a:r>
                  <a:rPr lang="en-US" i="1" dirty="0" smtClean="0"/>
                  <a:t>T</a:t>
                </a:r>
                <a:r>
                  <a:rPr lang="en-US" dirty="0" smtClean="0"/>
                  <a:t>: time </a:t>
                </a:r>
                <a:r>
                  <a:rPr lang="en-US" dirty="0"/>
                  <a:t>of </a:t>
                </a:r>
                <a:r>
                  <a:rPr lang="en-US" dirty="0" smtClean="0"/>
                  <a:t>flight; </a:t>
                </a:r>
                <a:r>
                  <a:rPr lang="en-US" i="1" dirty="0"/>
                  <a:t>T</a:t>
                </a:r>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𝑦</m:t>
                        </m:r>
                      </m:e>
                      <m:sub>
                        <m:r>
                          <a:rPr lang="en-US" i="1">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func>
                      <m:funcPr>
                        <m:ctrlPr>
                          <a:rPr lang="en-US" i="1">
                            <a:latin typeface="Cambria Math" panose="02040503050406030204" pitchFamily="18" charset="0"/>
                          </a:rPr>
                        </m:ctrlPr>
                      </m:funcPr>
                      <m:fName>
                        <m:r>
                          <m:rPr>
                            <m:sty m:val="p"/>
                          </m:rPr>
                          <a:rPr lang="en-US">
                            <a:latin typeface="Cambria Math" panose="02040503050406030204" pitchFamily="18" charset="0"/>
                          </a:rPr>
                          <m:t>sin</m:t>
                        </m:r>
                      </m:fName>
                      <m:e>
                        <m:r>
                          <a:rPr lang="en-US" i="1">
                            <a:latin typeface="Cambria Math" panose="02040503050406030204" pitchFamily="18" charset="0"/>
                            <a:ea typeface="Cambria Math" panose="02040503050406030204" pitchFamily="18" charset="0"/>
                          </a:rPr>
                          <m:t>𝜃</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𝑔</m:t>
                        </m:r>
                      </m:e>
                    </m:func>
                  </m:oMath>
                </a14:m>
                <a:r>
                  <a:rPr lang="en-US" dirty="0"/>
                  <a:t>.</a:t>
                </a:r>
              </a:p>
              <a:p>
                <a14:m>
                  <m:oMath xmlns:m="http://schemas.openxmlformats.org/officeDocument/2006/math">
                    <m:r>
                      <a:rPr lang="en-US" i="1">
                        <a:latin typeface="Cambria Math" panose="02040503050406030204" pitchFamily="18" charset="0"/>
                        <a:ea typeface="Cambria Math" panose="02040503050406030204" pitchFamily="18" charset="0"/>
                      </a:rPr>
                      <m:t>𝑔</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9</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8</m:t>
                    </m:r>
                  </m:oMath>
                </a14:m>
                <a:r>
                  <a:rPr lang="en-US" dirty="0"/>
                  <a:t>1;</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043" t="-980"/>
                </a:stretch>
              </a:blipFill>
            </p:spPr>
            <p:txBody>
              <a:bodyPr/>
              <a:lstStyle/>
              <a:p>
                <a:r>
                  <a:rPr lang="en-US">
                    <a:noFill/>
                  </a:rPr>
                  <a:t> </a:t>
                </a:r>
              </a:p>
            </p:txBody>
          </p:sp>
        </mc:Fallback>
      </mc:AlternateContent>
    </p:spTree>
    <p:extLst>
      <p:ext uri="{BB962C8B-B14F-4D97-AF65-F5344CB8AC3E}">
        <p14:creationId xmlns:p14="http://schemas.microsoft.com/office/powerpoint/2010/main" val="17830894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Least Squared Minimisation</a:t>
            </a:r>
            <a:endParaRPr/>
          </a:p>
        </p:txBody>
      </p:sp>
      <p:pic>
        <p:nvPicPr>
          <p:cNvPr id="348" name="Content Placeholder 3"/>
          <p:cNvPicPr/>
          <p:nvPr/>
        </p:nvPicPr>
        <p:blipFill>
          <a:blip r:embed="rId2"/>
          <a:stretch/>
        </p:blipFill>
        <p:spPr>
          <a:xfrm>
            <a:off x="1374480" y="2085120"/>
            <a:ext cx="3511080" cy="900360"/>
          </a:xfrm>
          <a:prstGeom prst="rect">
            <a:avLst/>
          </a:prstGeom>
          <a:ln>
            <a:noFill/>
          </a:ln>
        </p:spPr>
      </p:pic>
      <p:pic>
        <p:nvPicPr>
          <p:cNvPr id="349" name="Picture 5"/>
          <p:cNvPicPr/>
          <p:nvPr/>
        </p:nvPicPr>
        <p:blipFill>
          <a:blip r:embed="rId3"/>
          <a:stretch/>
        </p:blipFill>
        <p:spPr>
          <a:xfrm>
            <a:off x="1374480" y="3138120"/>
            <a:ext cx="3684960" cy="850680"/>
          </a:xfrm>
          <a:prstGeom prst="rect">
            <a:avLst/>
          </a:prstGeom>
          <a:ln>
            <a:noFill/>
          </a:ln>
        </p:spPr>
      </p:pic>
      <p:pic>
        <p:nvPicPr>
          <p:cNvPr id="350" name="Picture 6"/>
          <p:cNvPicPr/>
          <p:nvPr/>
        </p:nvPicPr>
        <p:blipFill>
          <a:blip r:embed="rId4"/>
          <a:stretch/>
        </p:blipFill>
        <p:spPr>
          <a:xfrm>
            <a:off x="1374480" y="4804920"/>
            <a:ext cx="4410000" cy="935280"/>
          </a:xfrm>
          <a:prstGeom prst="rect">
            <a:avLst/>
          </a:prstGeom>
          <a:ln>
            <a:noFill/>
          </a:ln>
        </p:spPr>
      </p:pic>
      <p:pic>
        <p:nvPicPr>
          <p:cNvPr id="351" name="Picture 7"/>
          <p:cNvPicPr/>
          <p:nvPr/>
        </p:nvPicPr>
        <p:blipFill>
          <a:blip r:embed="rId5"/>
          <a:stretch/>
        </p:blipFill>
        <p:spPr>
          <a:xfrm>
            <a:off x="7043040" y="3132000"/>
            <a:ext cx="1619280" cy="1010880"/>
          </a:xfrm>
          <a:prstGeom prst="rect">
            <a:avLst/>
          </a:prstGeom>
          <a:ln>
            <a:noFill/>
          </a:ln>
        </p:spPr>
      </p:pic>
      <p:pic>
        <p:nvPicPr>
          <p:cNvPr id="352" name="Picture 9"/>
          <p:cNvPicPr/>
          <p:nvPr/>
        </p:nvPicPr>
        <p:blipFill>
          <a:blip r:embed="rId6"/>
          <a:stretch/>
        </p:blipFill>
        <p:spPr>
          <a:xfrm>
            <a:off x="9266040" y="4388760"/>
            <a:ext cx="1051200" cy="985320"/>
          </a:xfrm>
          <a:prstGeom prst="rect">
            <a:avLst/>
          </a:prstGeom>
          <a:ln>
            <a:noFill/>
          </a:ln>
        </p:spPr>
      </p:pic>
      <p:pic>
        <p:nvPicPr>
          <p:cNvPr id="353" name="Picture 10"/>
          <p:cNvPicPr/>
          <p:nvPr/>
        </p:nvPicPr>
        <p:blipFill>
          <a:blip r:embed="rId7"/>
          <a:stretch/>
        </p:blipFill>
        <p:spPr>
          <a:xfrm>
            <a:off x="6749280" y="4488120"/>
            <a:ext cx="1913040" cy="885960"/>
          </a:xfrm>
          <a:prstGeom prst="rect">
            <a:avLst/>
          </a:prstGeom>
          <a:ln>
            <a:noFill/>
          </a:ln>
        </p:spPr>
      </p:pic>
      <p:pic>
        <p:nvPicPr>
          <p:cNvPr id="354" name="Picture 11"/>
          <p:cNvPicPr/>
          <p:nvPr/>
        </p:nvPicPr>
        <p:blipFill>
          <a:blip r:embed="rId8"/>
          <a:stretch/>
        </p:blipFill>
        <p:spPr>
          <a:xfrm>
            <a:off x="9255960" y="3196080"/>
            <a:ext cx="587160" cy="882360"/>
          </a:xfrm>
          <a:prstGeom prst="rect">
            <a:avLst/>
          </a:prstGeom>
          <a:ln>
            <a:noFill/>
          </a:ln>
        </p:spPr>
      </p:pic>
      <p:sp>
        <p:nvSpPr>
          <p:cNvPr id="355" name="CustomShape 2"/>
          <p:cNvSpPr/>
          <p:nvPr/>
        </p:nvSpPr>
        <p:spPr>
          <a:xfrm>
            <a:off x="8810640" y="345420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sp>
        <p:nvSpPr>
          <p:cNvPr id="356" name="CustomShape 3"/>
          <p:cNvSpPr/>
          <p:nvPr/>
        </p:nvSpPr>
        <p:spPr>
          <a:xfrm>
            <a:off x="8821080" y="460620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spTree>
    <p:extLst>
      <p:ext uri="{BB962C8B-B14F-4D97-AF65-F5344CB8AC3E}">
        <p14:creationId xmlns:p14="http://schemas.microsoft.com/office/powerpoint/2010/main" val="333368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In matrix form</a:t>
            </a:r>
            <a:endParaRPr/>
          </a:p>
        </p:txBody>
      </p:sp>
      <p:pic>
        <p:nvPicPr>
          <p:cNvPr id="358" name="Picture 4"/>
          <p:cNvPicPr/>
          <p:nvPr/>
        </p:nvPicPr>
        <p:blipFill>
          <a:blip r:embed="rId2"/>
          <a:stretch/>
        </p:blipFill>
        <p:spPr>
          <a:xfrm>
            <a:off x="1076040" y="1501200"/>
            <a:ext cx="5553360" cy="984600"/>
          </a:xfrm>
          <a:prstGeom prst="rect">
            <a:avLst/>
          </a:prstGeom>
          <a:ln>
            <a:noFill/>
          </a:ln>
        </p:spPr>
      </p:pic>
      <p:pic>
        <p:nvPicPr>
          <p:cNvPr id="359" name="Picture 8"/>
          <p:cNvPicPr/>
          <p:nvPr/>
        </p:nvPicPr>
        <p:blipFill>
          <a:blip r:embed="rId3"/>
          <a:stretch/>
        </p:blipFill>
        <p:spPr>
          <a:xfrm>
            <a:off x="1076040" y="2955600"/>
            <a:ext cx="5624640" cy="993960"/>
          </a:xfrm>
          <a:prstGeom prst="rect">
            <a:avLst/>
          </a:prstGeom>
          <a:ln>
            <a:noFill/>
          </a:ln>
        </p:spPr>
      </p:pic>
      <p:pic>
        <p:nvPicPr>
          <p:cNvPr id="360" name="Picture 14"/>
          <p:cNvPicPr/>
          <p:nvPr/>
        </p:nvPicPr>
        <p:blipFill>
          <a:blip r:embed="rId4"/>
          <a:stretch/>
        </p:blipFill>
        <p:spPr>
          <a:xfrm>
            <a:off x="1076040" y="4177440"/>
            <a:ext cx="10532880" cy="1170360"/>
          </a:xfrm>
          <a:prstGeom prst="rect">
            <a:avLst/>
          </a:prstGeom>
          <a:ln>
            <a:noFill/>
          </a:ln>
        </p:spPr>
      </p:pic>
      <p:sp>
        <p:nvSpPr>
          <p:cNvPr id="361" name="CustomShape 2"/>
          <p:cNvSpPr/>
          <p:nvPr/>
        </p:nvSpPr>
        <p:spPr>
          <a:xfrm>
            <a:off x="7709760" y="3399120"/>
            <a:ext cx="3899160" cy="54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000" strike="noStrike" spc="-1">
                <a:solidFill>
                  <a:srgbClr val="000000"/>
                </a:solidFill>
                <a:uFill>
                  <a:solidFill>
                    <a:srgbClr val="FFFFFF"/>
                  </a:solidFill>
                </a:uFill>
                <a:latin typeface="Calibri"/>
              </a:rPr>
              <a:t>Eq. (1)</a:t>
            </a:r>
            <a:endParaRPr/>
          </a:p>
        </p:txBody>
      </p:sp>
    </p:spTree>
    <p:extLst>
      <p:ext uri="{BB962C8B-B14F-4D97-AF65-F5344CB8AC3E}">
        <p14:creationId xmlns:p14="http://schemas.microsoft.com/office/powerpoint/2010/main" val="791457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2" name="Picture 3"/>
          <p:cNvPicPr/>
          <p:nvPr/>
        </p:nvPicPr>
        <p:blipFill>
          <a:blip r:embed="rId2"/>
          <a:stretch/>
        </p:blipFill>
        <p:spPr>
          <a:xfrm>
            <a:off x="2004120" y="970200"/>
            <a:ext cx="5284800" cy="1148760"/>
          </a:xfrm>
          <a:prstGeom prst="rect">
            <a:avLst/>
          </a:prstGeom>
          <a:ln>
            <a:noFill/>
          </a:ln>
        </p:spPr>
      </p:pic>
      <p:pic>
        <p:nvPicPr>
          <p:cNvPr id="363" name="Picture 4"/>
          <p:cNvPicPr/>
          <p:nvPr/>
        </p:nvPicPr>
        <p:blipFill>
          <a:blip r:embed="rId3"/>
          <a:stretch/>
        </p:blipFill>
        <p:spPr>
          <a:xfrm>
            <a:off x="1338120" y="1222200"/>
            <a:ext cx="227520" cy="458280"/>
          </a:xfrm>
          <a:prstGeom prst="rect">
            <a:avLst/>
          </a:prstGeom>
          <a:ln>
            <a:noFill/>
          </a:ln>
        </p:spPr>
      </p:pic>
      <p:sp>
        <p:nvSpPr>
          <p:cNvPr id="364" name="CustomShape 1"/>
          <p:cNvSpPr/>
          <p:nvPr/>
        </p:nvSpPr>
        <p:spPr>
          <a:xfrm>
            <a:off x="1644840" y="122220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sp>
        <p:nvSpPr>
          <p:cNvPr id="365" name="CustomShape 2"/>
          <p:cNvSpPr/>
          <p:nvPr/>
        </p:nvSpPr>
        <p:spPr>
          <a:xfrm>
            <a:off x="1568880" y="359604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66" name="Picture 8"/>
          <p:cNvPicPr/>
          <p:nvPr/>
        </p:nvPicPr>
        <p:blipFill>
          <a:blip r:embed="rId4"/>
          <a:stretch/>
        </p:blipFill>
        <p:spPr>
          <a:xfrm>
            <a:off x="2082240" y="2373840"/>
            <a:ext cx="3121920" cy="966600"/>
          </a:xfrm>
          <a:prstGeom prst="rect">
            <a:avLst/>
          </a:prstGeom>
          <a:ln>
            <a:noFill/>
          </a:ln>
        </p:spPr>
      </p:pic>
      <p:pic>
        <p:nvPicPr>
          <p:cNvPr id="367" name="Picture 9"/>
          <p:cNvPicPr/>
          <p:nvPr/>
        </p:nvPicPr>
        <p:blipFill>
          <a:blip r:embed="rId5"/>
          <a:stretch/>
        </p:blipFill>
        <p:spPr>
          <a:xfrm>
            <a:off x="1258560" y="3548160"/>
            <a:ext cx="251640" cy="506520"/>
          </a:xfrm>
          <a:prstGeom prst="rect">
            <a:avLst/>
          </a:prstGeom>
          <a:ln>
            <a:noFill/>
          </a:ln>
        </p:spPr>
      </p:pic>
      <p:sp>
        <p:nvSpPr>
          <p:cNvPr id="368" name="CustomShape 3"/>
          <p:cNvSpPr/>
          <p:nvPr/>
        </p:nvSpPr>
        <p:spPr>
          <a:xfrm>
            <a:off x="1644840" y="227628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69" name="Picture 12"/>
          <p:cNvPicPr/>
          <p:nvPr/>
        </p:nvPicPr>
        <p:blipFill>
          <a:blip r:embed="rId6"/>
          <a:stretch/>
        </p:blipFill>
        <p:spPr>
          <a:xfrm>
            <a:off x="2082240" y="3548160"/>
            <a:ext cx="3672720" cy="921240"/>
          </a:xfrm>
          <a:prstGeom prst="rect">
            <a:avLst/>
          </a:prstGeom>
          <a:ln>
            <a:noFill/>
          </a:ln>
        </p:spPr>
      </p:pic>
      <p:pic>
        <p:nvPicPr>
          <p:cNvPr id="370" name="Picture 13"/>
          <p:cNvPicPr/>
          <p:nvPr/>
        </p:nvPicPr>
        <p:blipFill>
          <a:blip r:embed="rId7"/>
          <a:stretch/>
        </p:blipFill>
        <p:spPr>
          <a:xfrm>
            <a:off x="2245320" y="4770000"/>
            <a:ext cx="2713680" cy="1033920"/>
          </a:xfrm>
          <a:prstGeom prst="rect">
            <a:avLst/>
          </a:prstGeom>
          <a:ln>
            <a:noFill/>
          </a:ln>
        </p:spPr>
      </p:pic>
      <p:sp>
        <p:nvSpPr>
          <p:cNvPr id="371" name="CustomShape 4"/>
          <p:cNvSpPr/>
          <p:nvPr/>
        </p:nvSpPr>
        <p:spPr>
          <a:xfrm>
            <a:off x="1644840" y="491544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sp>
        <p:nvSpPr>
          <p:cNvPr id="372" name="CustomShape 5"/>
          <p:cNvSpPr/>
          <p:nvPr/>
        </p:nvSpPr>
        <p:spPr>
          <a:xfrm>
            <a:off x="4962240" y="5550840"/>
            <a:ext cx="4324320" cy="66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a:p>
            <a:pPr>
              <a:lnSpc>
                <a:spcPct val="100000"/>
              </a:lnSpc>
            </a:pPr>
            <a:endParaRPr/>
          </a:p>
        </p:txBody>
      </p:sp>
      <p:sp>
        <p:nvSpPr>
          <p:cNvPr id="373" name="CustomShape 6"/>
          <p:cNvSpPr/>
          <p:nvPr/>
        </p:nvSpPr>
        <p:spPr>
          <a:xfrm>
            <a:off x="4962240" y="5550840"/>
            <a:ext cx="4324320" cy="1398960"/>
          </a:xfrm>
          <a:prstGeom prst="rect">
            <a:avLst/>
          </a:prstGeom>
          <a:blipFill>
            <a:blip r:embed="rId8"/>
            <a:stretch>
              <a:fillRect/>
            </a:stretch>
          </a:blip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trike="noStrike" spc="-1">
                <a:solidFill>
                  <a:srgbClr val="000000"/>
                </a:solidFill>
                <a:uFill>
                  <a:solidFill>
                    <a:srgbClr val="FFFFFF"/>
                  </a:solidFill>
                </a:uFill>
                <a:latin typeface="Calibri"/>
              </a:rPr>
              <a:t> </a:t>
            </a:r>
            <a:endParaRPr/>
          </a:p>
        </p:txBody>
      </p:sp>
      <p:sp>
        <p:nvSpPr>
          <p:cNvPr id="374" name="CustomShape 7"/>
          <p:cNvSpPr/>
          <p:nvPr/>
        </p:nvSpPr>
        <p:spPr>
          <a:xfrm>
            <a:off x="7444080" y="2373840"/>
            <a:ext cx="3899160" cy="54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000" strike="noStrike" spc="-1">
                <a:solidFill>
                  <a:srgbClr val="000000"/>
                </a:solidFill>
                <a:uFill>
                  <a:solidFill>
                    <a:srgbClr val="FFFFFF"/>
                  </a:solidFill>
                </a:uFill>
                <a:latin typeface="Calibri"/>
              </a:rPr>
              <a:t>Eq. (2)</a:t>
            </a:r>
            <a:endParaRPr/>
          </a:p>
        </p:txBody>
      </p:sp>
      <p:sp>
        <p:nvSpPr>
          <p:cNvPr id="375" name="CustomShape 8"/>
          <p:cNvSpPr/>
          <p:nvPr/>
        </p:nvSpPr>
        <p:spPr>
          <a:xfrm>
            <a:off x="7313040" y="3733200"/>
            <a:ext cx="1441800" cy="54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000" strike="noStrike" spc="-1">
                <a:solidFill>
                  <a:srgbClr val="000000"/>
                </a:solidFill>
                <a:uFill>
                  <a:solidFill>
                    <a:srgbClr val="FFFFFF"/>
                  </a:solidFill>
                </a:uFill>
                <a:latin typeface="Calibri"/>
              </a:rPr>
              <a:t>Eq. (3)</a:t>
            </a:r>
            <a:endParaRPr/>
          </a:p>
        </p:txBody>
      </p:sp>
    </p:spTree>
    <p:extLst>
      <p:ext uri="{BB962C8B-B14F-4D97-AF65-F5344CB8AC3E}">
        <p14:creationId xmlns:p14="http://schemas.microsoft.com/office/powerpoint/2010/main" val="3360565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6" name="Picture 1"/>
          <p:cNvPicPr/>
          <p:nvPr/>
        </p:nvPicPr>
        <p:blipFill>
          <a:blip r:embed="rId2"/>
          <a:stretch/>
        </p:blipFill>
        <p:spPr>
          <a:xfrm>
            <a:off x="3162600" y="1088280"/>
            <a:ext cx="1535040" cy="1029960"/>
          </a:xfrm>
          <a:prstGeom prst="rect">
            <a:avLst/>
          </a:prstGeom>
          <a:ln>
            <a:noFill/>
          </a:ln>
        </p:spPr>
      </p:pic>
      <p:pic>
        <p:nvPicPr>
          <p:cNvPr id="377" name="Picture 2"/>
          <p:cNvPicPr/>
          <p:nvPr/>
        </p:nvPicPr>
        <p:blipFill>
          <a:blip r:embed="rId3"/>
          <a:stretch/>
        </p:blipFill>
        <p:spPr>
          <a:xfrm>
            <a:off x="1840680" y="1430640"/>
            <a:ext cx="732240" cy="425880"/>
          </a:xfrm>
          <a:prstGeom prst="rect">
            <a:avLst/>
          </a:prstGeom>
          <a:ln>
            <a:noFill/>
          </a:ln>
        </p:spPr>
      </p:pic>
      <p:sp>
        <p:nvSpPr>
          <p:cNvPr id="378" name="CustomShape 1"/>
          <p:cNvSpPr/>
          <p:nvPr/>
        </p:nvSpPr>
        <p:spPr>
          <a:xfrm>
            <a:off x="2667960" y="145620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79" name="Picture 4"/>
          <p:cNvPicPr/>
          <p:nvPr/>
        </p:nvPicPr>
        <p:blipFill>
          <a:blip r:embed="rId4"/>
          <a:stretch/>
        </p:blipFill>
        <p:spPr>
          <a:xfrm>
            <a:off x="4207320" y="2139120"/>
            <a:ext cx="591120" cy="417960"/>
          </a:xfrm>
          <a:prstGeom prst="rect">
            <a:avLst/>
          </a:prstGeom>
          <a:ln>
            <a:noFill/>
          </a:ln>
        </p:spPr>
      </p:pic>
      <p:sp>
        <p:nvSpPr>
          <p:cNvPr id="380" name="CustomShape 2"/>
          <p:cNvSpPr/>
          <p:nvPr/>
        </p:nvSpPr>
        <p:spPr>
          <a:xfrm>
            <a:off x="4830120" y="221112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81" name="Picture 6"/>
          <p:cNvPicPr/>
          <p:nvPr/>
        </p:nvPicPr>
        <p:blipFill>
          <a:blip r:embed="rId5"/>
          <a:stretch/>
        </p:blipFill>
        <p:spPr>
          <a:xfrm>
            <a:off x="5351760" y="2016000"/>
            <a:ext cx="1256400" cy="855720"/>
          </a:xfrm>
          <a:prstGeom prst="rect">
            <a:avLst/>
          </a:prstGeom>
          <a:ln>
            <a:noFill/>
          </a:ln>
        </p:spPr>
      </p:pic>
      <p:pic>
        <p:nvPicPr>
          <p:cNvPr id="382" name="Picture 7"/>
          <p:cNvPicPr/>
          <p:nvPr/>
        </p:nvPicPr>
        <p:blipFill>
          <a:blip r:embed="rId6"/>
          <a:stretch/>
        </p:blipFill>
        <p:spPr>
          <a:xfrm>
            <a:off x="5913720" y="1311480"/>
            <a:ext cx="794880" cy="562320"/>
          </a:xfrm>
          <a:prstGeom prst="rect">
            <a:avLst/>
          </a:prstGeom>
          <a:ln>
            <a:noFill/>
          </a:ln>
        </p:spPr>
      </p:pic>
      <p:sp>
        <p:nvSpPr>
          <p:cNvPr id="383" name="CustomShape 3"/>
          <p:cNvSpPr/>
          <p:nvPr/>
        </p:nvSpPr>
        <p:spPr>
          <a:xfrm>
            <a:off x="6814440" y="125280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84" name="Picture 9"/>
          <p:cNvPicPr/>
          <p:nvPr/>
        </p:nvPicPr>
        <p:blipFill>
          <a:blip r:embed="rId7"/>
          <a:stretch/>
        </p:blipFill>
        <p:spPr>
          <a:xfrm>
            <a:off x="7271640" y="1027800"/>
            <a:ext cx="1852560" cy="792000"/>
          </a:xfrm>
          <a:prstGeom prst="rect">
            <a:avLst/>
          </a:prstGeom>
          <a:ln>
            <a:noFill/>
          </a:ln>
        </p:spPr>
      </p:pic>
      <p:pic>
        <p:nvPicPr>
          <p:cNvPr id="385" name="Picture 10"/>
          <p:cNvPicPr/>
          <p:nvPr/>
        </p:nvPicPr>
        <p:blipFill>
          <a:blip r:embed="rId8"/>
          <a:stretch/>
        </p:blipFill>
        <p:spPr>
          <a:xfrm>
            <a:off x="1523520" y="3489480"/>
            <a:ext cx="4025880" cy="1205280"/>
          </a:xfrm>
          <a:prstGeom prst="rect">
            <a:avLst/>
          </a:prstGeom>
          <a:ln>
            <a:noFill/>
          </a:ln>
        </p:spPr>
      </p:pic>
      <p:pic>
        <p:nvPicPr>
          <p:cNvPr id="386" name="Picture 11"/>
          <p:cNvPicPr/>
          <p:nvPr/>
        </p:nvPicPr>
        <p:blipFill>
          <a:blip r:embed="rId9"/>
          <a:stretch/>
        </p:blipFill>
        <p:spPr>
          <a:xfrm>
            <a:off x="2735640" y="5354280"/>
            <a:ext cx="1601640" cy="1131840"/>
          </a:xfrm>
          <a:prstGeom prst="rect">
            <a:avLst/>
          </a:prstGeom>
          <a:ln>
            <a:noFill/>
          </a:ln>
        </p:spPr>
      </p:pic>
      <p:pic>
        <p:nvPicPr>
          <p:cNvPr id="387" name="Picture 12"/>
          <p:cNvPicPr/>
          <p:nvPr/>
        </p:nvPicPr>
        <p:blipFill>
          <a:blip r:embed="rId10"/>
          <a:stretch/>
        </p:blipFill>
        <p:spPr>
          <a:xfrm>
            <a:off x="1770480" y="5784840"/>
            <a:ext cx="661320" cy="270360"/>
          </a:xfrm>
          <a:prstGeom prst="rect">
            <a:avLst/>
          </a:prstGeom>
          <a:ln>
            <a:noFill/>
          </a:ln>
        </p:spPr>
      </p:pic>
      <p:sp>
        <p:nvSpPr>
          <p:cNvPr id="388" name="CustomShape 4"/>
          <p:cNvSpPr/>
          <p:nvPr/>
        </p:nvSpPr>
        <p:spPr>
          <a:xfrm>
            <a:off x="2421720" y="569088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89" name="Picture 14"/>
          <p:cNvPicPr/>
          <p:nvPr/>
        </p:nvPicPr>
        <p:blipFill>
          <a:blip r:embed="rId11"/>
          <a:stretch/>
        </p:blipFill>
        <p:spPr>
          <a:xfrm>
            <a:off x="5409000" y="5784120"/>
            <a:ext cx="794160" cy="325080"/>
          </a:xfrm>
          <a:prstGeom prst="rect">
            <a:avLst/>
          </a:prstGeom>
          <a:ln>
            <a:noFill/>
          </a:ln>
        </p:spPr>
      </p:pic>
      <p:sp>
        <p:nvSpPr>
          <p:cNvPr id="390" name="CustomShape 5"/>
          <p:cNvSpPr/>
          <p:nvPr/>
        </p:nvSpPr>
        <p:spPr>
          <a:xfrm>
            <a:off x="6311160" y="5654520"/>
            <a:ext cx="597240" cy="45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trike="noStrike" spc="-1">
                <a:solidFill>
                  <a:srgbClr val="000000"/>
                </a:solidFill>
                <a:uFill>
                  <a:solidFill>
                    <a:srgbClr val="FFFFFF"/>
                  </a:solidFill>
                </a:uFill>
                <a:latin typeface="Calibri"/>
              </a:rPr>
              <a:t>=</a:t>
            </a:r>
            <a:endParaRPr/>
          </a:p>
        </p:txBody>
      </p:sp>
      <p:pic>
        <p:nvPicPr>
          <p:cNvPr id="391" name="Picture 16"/>
          <p:cNvPicPr/>
          <p:nvPr/>
        </p:nvPicPr>
        <p:blipFill>
          <a:blip r:embed="rId12"/>
          <a:stretch/>
        </p:blipFill>
        <p:spPr>
          <a:xfrm>
            <a:off x="6835680" y="5501880"/>
            <a:ext cx="1179000" cy="889200"/>
          </a:xfrm>
          <a:prstGeom prst="rect">
            <a:avLst/>
          </a:prstGeom>
          <a:ln>
            <a:noFill/>
          </a:ln>
        </p:spPr>
      </p:pic>
      <p:sp>
        <p:nvSpPr>
          <p:cNvPr id="392" name="CustomShape 6"/>
          <p:cNvSpPr/>
          <p:nvPr/>
        </p:nvSpPr>
        <p:spPr>
          <a:xfrm>
            <a:off x="773640" y="6912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u="sng" strike="noStrike" spc="-1">
                <a:solidFill>
                  <a:srgbClr val="0563C1"/>
                </a:solidFill>
                <a:uFill>
                  <a:solidFill>
                    <a:srgbClr val="FFFFFF"/>
                  </a:solidFill>
                </a:uFill>
                <a:latin typeface="Calibri Light"/>
              </a:rPr>
              <a:t>standard errors</a:t>
            </a:r>
            <a:endParaRPr/>
          </a:p>
        </p:txBody>
      </p:sp>
      <p:sp>
        <p:nvSpPr>
          <p:cNvPr id="393" name="CustomShape 7"/>
          <p:cNvSpPr/>
          <p:nvPr/>
        </p:nvSpPr>
        <p:spPr>
          <a:xfrm>
            <a:off x="8647200" y="5690880"/>
            <a:ext cx="2412360" cy="54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000" strike="noStrike" spc="-1">
                <a:solidFill>
                  <a:srgbClr val="000000"/>
                </a:solidFill>
                <a:uFill>
                  <a:solidFill>
                    <a:srgbClr val="FFFFFF"/>
                  </a:solidFill>
                </a:uFill>
                <a:latin typeface="Calibri"/>
              </a:rPr>
              <a:t>Eq. (4,5)</a:t>
            </a:r>
            <a:endParaRPr/>
          </a:p>
        </p:txBody>
      </p:sp>
    </p:spTree>
    <p:extLst>
      <p:ext uri="{BB962C8B-B14F-4D97-AF65-F5344CB8AC3E}">
        <p14:creationId xmlns:p14="http://schemas.microsoft.com/office/powerpoint/2010/main" val="3921233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CustomShape 1"/>
          <p:cNvSpPr/>
          <p:nvPr/>
        </p:nvSpPr>
        <p:spPr>
          <a:xfrm>
            <a:off x="1523880" y="1184760"/>
            <a:ext cx="9140760" cy="107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6000" strike="noStrike" spc="-1">
                <a:solidFill>
                  <a:srgbClr val="000000"/>
                </a:solidFill>
                <a:uFill>
                  <a:solidFill>
                    <a:srgbClr val="FFFFFF"/>
                  </a:solidFill>
                </a:uFill>
                <a:latin typeface="Calibri Light"/>
              </a:rPr>
              <a:t>Exercise</a:t>
            </a:r>
            <a:endParaRPr/>
          </a:p>
        </p:txBody>
      </p:sp>
      <p:sp>
        <p:nvSpPr>
          <p:cNvPr id="395" name="CustomShape 2"/>
          <p:cNvSpPr/>
          <p:nvPr/>
        </p:nvSpPr>
        <p:spPr>
          <a:xfrm>
            <a:off x="1523880" y="2537280"/>
            <a:ext cx="9140760" cy="271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000" strike="noStrike" spc="-1" dirty="0">
                <a:solidFill>
                  <a:srgbClr val="000000"/>
                </a:solidFill>
                <a:uFill>
                  <a:solidFill>
                    <a:srgbClr val="FFFFFF"/>
                  </a:solidFill>
                </a:uFill>
                <a:latin typeface="Calibri"/>
              </a:rPr>
              <a:t>Write a Mathematica code to calculate a, b and their standard errors</a:t>
            </a:r>
            <a:endParaRPr dirty="0"/>
          </a:p>
          <a:p>
            <a:pPr algn="ctr">
              <a:lnSpc>
                <a:spcPct val="100000"/>
              </a:lnSpc>
            </a:pPr>
            <a:r>
              <a:rPr lang="en-US" sz="3000" strike="noStrike" spc="-1" dirty="0">
                <a:solidFill>
                  <a:srgbClr val="000000"/>
                </a:solidFill>
                <a:uFill>
                  <a:solidFill>
                    <a:srgbClr val="FFFFFF"/>
                  </a:solidFill>
                </a:uFill>
                <a:latin typeface="Calibri"/>
              </a:rPr>
              <a:t>based on </a:t>
            </a:r>
            <a:r>
              <a:rPr lang="en-US" sz="3000" strike="noStrike" spc="-1" dirty="0" err="1">
                <a:solidFill>
                  <a:srgbClr val="000000"/>
                </a:solidFill>
                <a:uFill>
                  <a:solidFill>
                    <a:srgbClr val="FFFFFF"/>
                  </a:solidFill>
                </a:uFill>
                <a:latin typeface="Calibri"/>
              </a:rPr>
              <a:t>Eqs</a:t>
            </a:r>
            <a:r>
              <a:rPr lang="en-US" sz="3000" strike="noStrike" spc="-1" dirty="0">
                <a:solidFill>
                  <a:srgbClr val="000000"/>
                </a:solidFill>
                <a:uFill>
                  <a:solidFill>
                    <a:srgbClr val="FFFFFF"/>
                  </a:solidFill>
                </a:uFill>
                <a:latin typeface="Calibri"/>
              </a:rPr>
              <a:t>. (2,3,4,5).</a:t>
            </a:r>
            <a:endParaRPr dirty="0"/>
          </a:p>
          <a:p>
            <a:pPr algn="ctr">
              <a:lnSpc>
                <a:spcPct val="100000"/>
              </a:lnSpc>
            </a:pPr>
            <a:r>
              <a:rPr lang="en-US" sz="3000" strike="noStrike" spc="-1" dirty="0">
                <a:solidFill>
                  <a:srgbClr val="000000"/>
                </a:solidFill>
                <a:uFill>
                  <a:solidFill>
                    <a:srgbClr val="FFFFFF"/>
                  </a:solidFill>
                </a:uFill>
                <a:latin typeface="Calibri"/>
              </a:rPr>
              <a:t>Use the data file: </a:t>
            </a:r>
            <a:endParaRPr dirty="0"/>
          </a:p>
          <a:p>
            <a:pPr algn="ctr">
              <a:lnSpc>
                <a:spcPct val="100000"/>
              </a:lnSpc>
            </a:pPr>
            <a:r>
              <a:rPr lang="en-US" sz="3000" u="sng" spc="-1" dirty="0" smtClean="0">
                <a:solidFill>
                  <a:srgbClr val="0563C1"/>
                </a:solidFill>
                <a:uFill>
                  <a:solidFill>
                    <a:srgbClr val="FFFFFF"/>
                  </a:solidFill>
                </a:uFill>
                <a:hlinkClick r:id="rId2"/>
              </a:rPr>
              <a:t>data_for_linear_fit.dat</a:t>
            </a:r>
            <a:endParaRPr dirty="0"/>
          </a:p>
        </p:txBody>
      </p:sp>
    </p:spTree>
    <p:extLst>
      <p:ext uri="{BB962C8B-B14F-4D97-AF65-F5344CB8AC3E}">
        <p14:creationId xmlns:p14="http://schemas.microsoft.com/office/powerpoint/2010/main" val="3883703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CustomShape 1"/>
          <p:cNvSpPr/>
          <p:nvPr/>
        </p:nvSpPr>
        <p:spPr>
          <a:xfrm>
            <a:off x="838080" y="365040"/>
            <a:ext cx="10512360" cy="132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4400" strike="noStrike" spc="-1">
                <a:solidFill>
                  <a:srgbClr val="000000"/>
                </a:solidFill>
                <a:uFill>
                  <a:solidFill>
                    <a:srgbClr val="FFFFFF"/>
                  </a:solidFill>
                </a:uFill>
                <a:latin typeface="Calibri Light"/>
              </a:rPr>
              <a:t>Matrix Manipulation</a:t>
            </a:r>
            <a:endParaRPr/>
          </a:p>
        </p:txBody>
      </p:sp>
      <p:sp>
        <p:nvSpPr>
          <p:cNvPr id="397" name="CustomShape 2"/>
          <p:cNvSpPr/>
          <p:nvPr/>
        </p:nvSpPr>
        <p:spPr>
          <a:xfrm>
            <a:off x="838080" y="1825560"/>
            <a:ext cx="10512360" cy="4348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buClr>
                <a:srgbClr val="FFFFFF"/>
              </a:buClr>
              <a:buSzPct val="45000"/>
              <a:buFont typeface="Arial"/>
              <a:buChar char="•"/>
            </a:pPr>
            <a:r>
              <a:rPr lang="en-US" sz="2800" strike="noStrike" spc="-1" dirty="0">
                <a:solidFill>
                  <a:srgbClr val="000000"/>
                </a:solidFill>
                <a:uFill>
                  <a:solidFill>
                    <a:srgbClr val="FFFFFF"/>
                  </a:solidFill>
                </a:uFill>
                <a:latin typeface="Calibri"/>
              </a:rPr>
              <a:t>The best values for a and b in the fitting equation can also be obtained by solving the matrix equation, Eq. (1).</a:t>
            </a:r>
            <a:endParaRPr dirty="0"/>
          </a:p>
          <a:p>
            <a:pPr>
              <a:lnSpc>
                <a:spcPct val="90000"/>
              </a:lnSpc>
            </a:pPr>
            <a:endParaRPr dirty="0"/>
          </a:p>
          <a:p>
            <a:pPr>
              <a:lnSpc>
                <a:spcPct val="90000"/>
              </a:lnSpc>
            </a:pPr>
            <a:endParaRPr dirty="0"/>
          </a:p>
          <a:p>
            <a:pPr>
              <a:lnSpc>
                <a:spcPct val="90000"/>
              </a:lnSpc>
            </a:pPr>
            <a:endParaRPr dirty="0"/>
          </a:p>
          <a:p>
            <a:pPr>
              <a:lnSpc>
                <a:spcPct val="90000"/>
              </a:lnSpc>
            </a:pPr>
            <a:endParaRPr lang="en-US" dirty="0" smtClean="0"/>
          </a:p>
          <a:p>
            <a:pPr>
              <a:lnSpc>
                <a:spcPct val="90000"/>
              </a:lnSpc>
            </a:pPr>
            <a:endParaRPr dirty="0"/>
          </a:p>
          <a:p>
            <a:pPr>
              <a:lnSpc>
                <a:spcPct val="90000"/>
              </a:lnSpc>
              <a:buClr>
                <a:srgbClr val="FFFFFF"/>
              </a:buClr>
              <a:buSzPct val="45000"/>
              <a:buFont typeface="Arial"/>
              <a:buChar char="•"/>
            </a:pPr>
            <a:r>
              <a:rPr lang="en-US" sz="2800" strike="noStrike" spc="-1" dirty="0">
                <a:solidFill>
                  <a:srgbClr val="000000"/>
                </a:solidFill>
                <a:uFill>
                  <a:solidFill>
                    <a:srgbClr val="FFFFFF"/>
                  </a:solidFill>
                </a:uFill>
                <a:latin typeface="Calibri"/>
              </a:rPr>
              <a:t>Develop a Mathematica code to implement the matrix calculation.</a:t>
            </a:r>
            <a:endParaRPr dirty="0"/>
          </a:p>
          <a:p>
            <a:pPr>
              <a:lnSpc>
                <a:spcPct val="90000"/>
              </a:lnSpc>
              <a:buClr>
                <a:srgbClr val="FFFFFF"/>
              </a:buClr>
              <a:buSzPct val="45000"/>
              <a:buFont typeface="Arial"/>
              <a:buChar char="•"/>
            </a:pPr>
            <a:r>
              <a:rPr lang="en-US" sz="2800" strike="noStrike" spc="-1" dirty="0" smtClean="0">
                <a:solidFill>
                  <a:srgbClr val="000000"/>
                </a:solidFill>
                <a:uFill>
                  <a:solidFill>
                    <a:srgbClr val="FFFFFF"/>
                  </a:solidFill>
                </a:uFill>
                <a:latin typeface="Calibri"/>
              </a:rPr>
              <a:t>See sample code: </a:t>
            </a:r>
            <a:r>
              <a:rPr lang="en-US" sz="2800" strike="noStrike" spc="-1" dirty="0" smtClean="0">
                <a:solidFill>
                  <a:srgbClr val="000000"/>
                </a:solidFill>
                <a:uFill>
                  <a:solidFill>
                    <a:srgbClr val="FFFFFF"/>
                  </a:solidFill>
                </a:uFill>
                <a:latin typeface="Calibri"/>
                <a:hlinkClick r:id="rId2"/>
              </a:rPr>
              <a:t>C3_least_sq_fit_matrix.nb</a:t>
            </a:r>
            <a:r>
              <a:rPr lang="en-US" sz="2800" strike="noStrike" spc="-1" dirty="0">
                <a:solidFill>
                  <a:srgbClr val="000000"/>
                </a:solidFill>
                <a:uFill>
                  <a:solidFill>
                    <a:srgbClr val="FFFFFF"/>
                  </a:solidFill>
                </a:uFill>
                <a:latin typeface="Calibri"/>
              </a:rPr>
              <a:t>.</a:t>
            </a:r>
            <a:endParaRPr dirty="0"/>
          </a:p>
        </p:txBody>
      </p:sp>
      <p:pic>
        <p:nvPicPr>
          <p:cNvPr id="398" name="Picture 3"/>
          <p:cNvPicPr/>
          <p:nvPr/>
        </p:nvPicPr>
        <p:blipFill>
          <a:blip r:embed="rId3"/>
          <a:stretch/>
        </p:blipFill>
        <p:spPr>
          <a:xfrm>
            <a:off x="2773440" y="2894760"/>
            <a:ext cx="5624640" cy="993960"/>
          </a:xfrm>
          <a:prstGeom prst="rect">
            <a:avLst/>
          </a:prstGeom>
          <a:ln>
            <a:noFill/>
          </a:ln>
        </p:spPr>
      </p:pic>
    </p:spTree>
    <p:extLst>
      <p:ext uri="{BB962C8B-B14F-4D97-AF65-F5344CB8AC3E}">
        <p14:creationId xmlns:p14="http://schemas.microsoft.com/office/powerpoint/2010/main" val="3748247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CustomShape 1"/>
          <p:cNvSpPr/>
          <p:nvPr/>
        </p:nvSpPr>
        <p:spPr>
          <a:xfrm>
            <a:off x="609480" y="219600"/>
            <a:ext cx="10970640" cy="1251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4400" strike="noStrike" spc="-1">
                <a:uFill>
                  <a:solidFill>
                    <a:srgbClr val="FFFFFF"/>
                  </a:solidFill>
                </a:uFill>
                <a:latin typeface="Arial"/>
              </a:rPr>
              <a:t>Mathematica's built-in functions</a:t>
            </a:r>
            <a:endParaRPr/>
          </a:p>
          <a:p>
            <a:pPr algn="ctr">
              <a:lnSpc>
                <a:spcPct val="100000"/>
              </a:lnSpc>
            </a:pPr>
            <a:r>
              <a:rPr lang="en-US" sz="4400" strike="noStrike" spc="-1">
                <a:uFill>
                  <a:solidFill>
                    <a:srgbClr val="FFFFFF"/>
                  </a:solidFill>
                </a:uFill>
                <a:latin typeface="Arial"/>
              </a:rPr>
              <a:t>for data fitting</a:t>
            </a:r>
            <a:endParaRPr/>
          </a:p>
        </p:txBody>
      </p:sp>
      <p:sp>
        <p:nvSpPr>
          <p:cNvPr id="400" name="CustomShape 2"/>
          <p:cNvSpPr/>
          <p:nvPr/>
        </p:nvSpPr>
        <p:spPr>
          <a:xfrm>
            <a:off x="785308" y="1686981"/>
            <a:ext cx="10970640" cy="455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Clr>
                <a:srgbClr val="FFFFFF"/>
              </a:buClr>
              <a:buSzPct val="45000"/>
              <a:buFont typeface="StarSymbol"/>
              <a:buChar char="l"/>
            </a:pPr>
            <a:r>
              <a:rPr lang="en-US" sz="3200" strike="noStrike" spc="-1" dirty="0">
                <a:uFill>
                  <a:solidFill>
                    <a:srgbClr val="FFFFFF"/>
                  </a:solidFill>
                </a:uFill>
                <a:latin typeface="Arial"/>
              </a:rPr>
              <a:t>See </a:t>
            </a:r>
            <a:r>
              <a:rPr lang="en-US" sz="3200" strike="noStrike" spc="-1" dirty="0" smtClean="0">
                <a:uFill>
                  <a:solidFill>
                    <a:srgbClr val="FFFFFF"/>
                  </a:solidFill>
                </a:uFill>
                <a:latin typeface="Arial"/>
              </a:rPr>
              <a:t>sample code: </a:t>
            </a:r>
            <a:r>
              <a:rPr lang="en-US" sz="3200" strike="noStrike" spc="-1" dirty="0" smtClean="0">
                <a:uFill>
                  <a:solidFill>
                    <a:srgbClr val="FFFFFF"/>
                  </a:solidFill>
                </a:uFill>
                <a:latin typeface="Arial"/>
                <a:hlinkClick r:id="rId2"/>
              </a:rPr>
              <a:t>C3_Math_built_in_linearfit.nb</a:t>
            </a:r>
            <a:r>
              <a:rPr lang="en-US" sz="3200" strike="noStrike" spc="-1" dirty="0" smtClean="0">
                <a:uFill>
                  <a:solidFill>
                    <a:srgbClr val="FFFFFF"/>
                  </a:solidFill>
                </a:uFill>
                <a:latin typeface="Arial"/>
              </a:rPr>
              <a:t>.</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Syntax: </a:t>
            </a:r>
            <a:r>
              <a:rPr lang="en-US" sz="3200" b="1" strike="noStrike" spc="-1" dirty="0">
                <a:uFill>
                  <a:solidFill>
                    <a:srgbClr val="FFFFFF"/>
                  </a:solidFill>
                </a:uFill>
                <a:latin typeface="Arial"/>
              </a:rPr>
              <a:t>Take[]</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Syntax: </a:t>
            </a:r>
            <a:r>
              <a:rPr lang="en-US" sz="3200" b="1" strike="noStrike" spc="-1" dirty="0" err="1">
                <a:uFill>
                  <a:solidFill>
                    <a:srgbClr val="FFFFFF"/>
                  </a:solidFill>
                </a:uFill>
                <a:latin typeface="Arial"/>
              </a:rPr>
              <a:t>FindFit</a:t>
            </a:r>
            <a:r>
              <a:rPr lang="en-US" sz="3200" b="1" strike="noStrike" spc="-1" dirty="0">
                <a:uFill>
                  <a:solidFill>
                    <a:srgbClr val="FFFFFF"/>
                  </a:solidFill>
                </a:uFill>
                <a:latin typeface="Arial"/>
              </a:rPr>
              <a:t>[ ]</a:t>
            </a:r>
            <a:r>
              <a:rPr lang="en-US" sz="3200" strike="noStrike" spc="-1" dirty="0">
                <a:uFill>
                  <a:solidFill>
                    <a:srgbClr val="FFFFFF"/>
                  </a:solidFill>
                </a:uFill>
                <a:latin typeface="Arial"/>
              </a:rPr>
              <a:t>, </a:t>
            </a:r>
            <a:r>
              <a:rPr lang="en-US" sz="3200" b="1" strike="noStrike" spc="-1" dirty="0" err="1">
                <a:uFill>
                  <a:solidFill>
                    <a:srgbClr val="FFFFFF"/>
                  </a:solidFill>
                </a:uFill>
                <a:latin typeface="Arial"/>
              </a:rPr>
              <a:t>LinearModelFit</a:t>
            </a:r>
            <a:r>
              <a:rPr lang="en-US" sz="3200" strike="noStrike" spc="-1" dirty="0" err="1">
                <a:uFill>
                  <a:solidFill>
                    <a:srgbClr val="FFFFFF"/>
                  </a:solidFill>
                </a:uFill>
                <a:latin typeface="Arial"/>
              </a:rPr>
              <a:t>,</a:t>
            </a:r>
            <a:r>
              <a:rPr lang="en-US" sz="3200" b="1" strike="noStrike" spc="-1" dirty="0" err="1">
                <a:uFill>
                  <a:solidFill>
                    <a:srgbClr val="FFFFFF"/>
                  </a:solidFill>
                </a:uFill>
                <a:latin typeface="Arial"/>
              </a:rPr>
              <a:t>Normal</a:t>
            </a:r>
            <a:r>
              <a:rPr lang="en-US" sz="3200" strike="noStrike" spc="-1" dirty="0">
                <a:uFill>
                  <a:solidFill>
                    <a:srgbClr val="FFFFFF"/>
                  </a:solidFill>
                </a:uFill>
                <a:latin typeface="Arial"/>
              </a:rPr>
              <a:t> </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a:t>
            </a:r>
            <a:r>
              <a:rPr lang="en-US" sz="3200" b="1" strike="noStrike" spc="-1" dirty="0" err="1">
                <a:uFill>
                  <a:solidFill>
                    <a:srgbClr val="FFFFFF"/>
                  </a:solidFill>
                </a:uFill>
                <a:latin typeface="Arial"/>
              </a:rPr>
              <a:t>BestFit</a:t>
            </a:r>
            <a:r>
              <a:rPr lang="en-US" sz="3200" strike="noStrike" spc="-1" dirty="0">
                <a:uFill>
                  <a:solidFill>
                    <a:srgbClr val="FFFFFF"/>
                  </a:solidFill>
                </a:uFill>
                <a:latin typeface="Arial"/>
              </a:rPr>
              <a:t>", "</a:t>
            </a:r>
            <a:r>
              <a:rPr lang="en-US" sz="3200" b="1" strike="noStrike" spc="-1" dirty="0" err="1">
                <a:uFill>
                  <a:solidFill>
                    <a:srgbClr val="FFFFFF"/>
                  </a:solidFill>
                </a:uFill>
                <a:latin typeface="Arial"/>
              </a:rPr>
              <a:t>ParameterTable</a:t>
            </a:r>
            <a:r>
              <a:rPr lang="en-US" sz="3200" strike="noStrike" spc="-1" dirty="0">
                <a:uFill>
                  <a:solidFill>
                    <a:srgbClr val="FFFFFF"/>
                  </a:solidFill>
                </a:uFill>
                <a:latin typeface="Arial"/>
              </a:rPr>
              <a:t>"</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These are Mathematica's built in functions to fit a set of data against a linear formula, such as </a:t>
            </a:r>
            <a:r>
              <a:rPr lang="en-US" sz="3200" i="1" strike="noStrike" spc="-1" dirty="0">
                <a:uFill>
                  <a:solidFill>
                    <a:srgbClr val="FFFFFF"/>
                  </a:solidFill>
                </a:uFill>
                <a:latin typeface="Arial"/>
              </a:rPr>
              <a:t>y</a:t>
            </a:r>
            <a:r>
              <a:rPr lang="en-US" sz="3200" strike="noStrike" spc="-1" dirty="0">
                <a:uFill>
                  <a:solidFill>
                    <a:srgbClr val="FFFFFF"/>
                  </a:solidFill>
                </a:uFill>
                <a:latin typeface="Arial"/>
              </a:rPr>
              <a:t> = </a:t>
            </a:r>
            <a:r>
              <a:rPr lang="en-US" sz="3200" i="1" strike="noStrike" spc="-1" dirty="0">
                <a:uFill>
                  <a:solidFill>
                    <a:srgbClr val="FFFFFF"/>
                  </a:solidFill>
                </a:uFill>
                <a:latin typeface="Arial"/>
              </a:rPr>
              <a:t>a</a:t>
            </a:r>
            <a:r>
              <a:rPr lang="en-US" sz="3200" strike="noStrike" spc="-1" dirty="0">
                <a:uFill>
                  <a:solidFill>
                    <a:srgbClr val="FFFFFF"/>
                  </a:solidFill>
                </a:uFill>
                <a:latin typeface="Arial"/>
              </a:rPr>
              <a:t> + </a:t>
            </a:r>
            <a:r>
              <a:rPr lang="en-US" sz="3200" i="1" strike="noStrike" spc="-1" dirty="0">
                <a:uFill>
                  <a:solidFill>
                    <a:srgbClr val="FFFFFF"/>
                  </a:solidFill>
                </a:uFill>
                <a:latin typeface="Arial"/>
              </a:rPr>
              <a:t>b x</a:t>
            </a:r>
            <a:r>
              <a:rPr lang="en-US" sz="3200" strike="noStrike" spc="-1" dirty="0">
                <a:uFill>
                  <a:solidFill>
                    <a:srgbClr val="FFFFFF"/>
                  </a:solidFill>
                </a:uFill>
                <a:latin typeface="Arial"/>
              </a:rPr>
              <a:t>, and at the same time automatically provide errors of the best fit parameters – very handy way to fit a set of data against any linear formula. </a:t>
            </a:r>
            <a:endParaRPr dirty="0"/>
          </a:p>
          <a:p>
            <a:pPr algn="ctr">
              <a:lnSpc>
                <a:spcPct val="100000"/>
              </a:lnSpc>
            </a:pPr>
            <a:endParaRPr dirty="0"/>
          </a:p>
        </p:txBody>
      </p:sp>
    </p:spTree>
    <p:extLst>
      <p:ext uri="{BB962C8B-B14F-4D97-AF65-F5344CB8AC3E}">
        <p14:creationId xmlns:p14="http://schemas.microsoft.com/office/powerpoint/2010/main" val="1944623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CustomShape 1"/>
          <p:cNvSpPr/>
          <p:nvPr/>
        </p:nvSpPr>
        <p:spPr>
          <a:xfrm>
            <a:off x="548640" y="-47520"/>
            <a:ext cx="10970640" cy="114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strike="noStrike" spc="-1">
                <a:uFill>
                  <a:solidFill>
                    <a:srgbClr val="FFFFFF"/>
                  </a:solidFill>
                </a:uFill>
                <a:latin typeface="Arial"/>
              </a:rPr>
              <a:t>Gaussian function</a:t>
            </a:r>
            <a:endParaRPr/>
          </a:p>
        </p:txBody>
      </p:sp>
      <p:sp>
        <p:nvSpPr>
          <p:cNvPr id="404" name="CustomShape 2"/>
          <p:cNvSpPr/>
          <p:nvPr/>
        </p:nvSpPr>
        <p:spPr>
          <a:xfrm>
            <a:off x="431640" y="731520"/>
            <a:ext cx="10971000" cy="3975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Clr>
                <a:srgbClr val="FFFFFF"/>
              </a:buClr>
              <a:buSzPct val="45000"/>
              <a:buFont typeface="StarSymbol"/>
              <a:buChar char="l"/>
            </a:pPr>
            <a:r>
              <a:rPr lang="en-US" sz="3000" strike="noStrike" spc="-1">
                <a:uFill>
                  <a:solidFill>
                    <a:srgbClr val="FFFFFF"/>
                  </a:solidFill>
                </a:uFill>
                <a:latin typeface="Arial"/>
              </a:rPr>
              <a:t>A Gaussian function has the form:It </a:t>
            </a:r>
            <a:endParaRPr/>
          </a:p>
          <a:p>
            <a:pPr>
              <a:lnSpc>
                <a:spcPct val="100000"/>
              </a:lnSpc>
            </a:pPr>
            <a:endParaRPr/>
          </a:p>
          <a:p>
            <a:pPr>
              <a:lnSpc>
                <a:spcPct val="100000"/>
              </a:lnSpc>
              <a:buClr>
                <a:srgbClr val="FFFFFF"/>
              </a:buClr>
              <a:buSzPct val="45000"/>
              <a:buFont typeface="StarSymbol"/>
              <a:buChar char="l"/>
            </a:pPr>
            <a:r>
              <a:rPr lang="en-US" sz="3000" strike="noStrike" spc="-1">
                <a:uFill>
                  <a:solidFill>
                    <a:srgbClr val="FFFFFF"/>
                  </a:solidFill>
                </a:uFill>
                <a:latin typeface="Arial"/>
              </a:rPr>
              <a:t>It is parametrised by two parameters, </a:t>
            </a:r>
            <a:r>
              <a:rPr lang="en-US" sz="3000" i="1" strike="noStrike" spc="-1">
                <a:uFill>
                  <a:solidFill>
                    <a:srgbClr val="FFFFFF"/>
                  </a:solidFill>
                </a:uFill>
                <a:latin typeface="Symbol"/>
              </a:rPr>
              <a:t>m</a:t>
            </a:r>
            <a:r>
              <a:rPr lang="en-US" sz="3000" strike="noStrike" spc="-1">
                <a:uFill>
                  <a:solidFill>
                    <a:srgbClr val="FFFFFF"/>
                  </a:solidFill>
                </a:uFill>
                <a:latin typeface="Arial"/>
              </a:rPr>
              <a:t> (average) and </a:t>
            </a:r>
            <a:r>
              <a:rPr lang="en-US" sz="3000" i="1" strike="noStrike" spc="-1">
                <a:uFill>
                  <a:solidFill>
                    <a:srgbClr val="FFFFFF"/>
                  </a:solidFill>
                </a:uFill>
                <a:latin typeface="Symbol"/>
              </a:rPr>
              <a:t>s </a:t>
            </a:r>
            <a:r>
              <a:rPr lang="en-US" sz="3000" strike="noStrike" spc="-1">
                <a:uFill>
                  <a:solidFill>
                    <a:srgbClr val="FFFFFF"/>
                  </a:solidFill>
                </a:uFill>
                <a:latin typeface="Arial"/>
              </a:rPr>
              <a:t>(width, or squared root of variance). </a:t>
            </a:r>
            <a:endParaRPr/>
          </a:p>
          <a:p>
            <a:pPr>
              <a:lnSpc>
                <a:spcPct val="100000"/>
              </a:lnSpc>
              <a:buClr>
                <a:srgbClr val="FFFFFF"/>
              </a:buClr>
              <a:buSzPct val="45000"/>
              <a:buFont typeface="StarSymbol"/>
              <a:buChar char="l"/>
            </a:pPr>
            <a:r>
              <a:rPr lang="en-US" sz="3000" strike="noStrike" spc="-1">
                <a:uFill>
                  <a:solidFill>
                    <a:srgbClr val="FFFFFF"/>
                  </a:solidFill>
                </a:uFill>
                <a:latin typeface="Arial"/>
              </a:rPr>
              <a:t> </a:t>
            </a:r>
            <a:endParaRPr/>
          </a:p>
        </p:txBody>
      </p:sp>
      <p:pic>
        <p:nvPicPr>
          <p:cNvPr id="405" name="Picture 404"/>
          <p:cNvPicPr/>
          <p:nvPr/>
        </p:nvPicPr>
        <p:blipFill>
          <a:blip r:embed="rId2"/>
          <a:stretch/>
        </p:blipFill>
        <p:spPr>
          <a:xfrm>
            <a:off x="2834640" y="3474720"/>
            <a:ext cx="5850720" cy="3381840"/>
          </a:xfrm>
          <a:prstGeom prst="rect">
            <a:avLst/>
          </a:prstGeom>
          <a:ln>
            <a:noFill/>
          </a:ln>
        </p:spPr>
      </p:pic>
      <p:pic>
        <p:nvPicPr>
          <p:cNvPr id="406" name="Picture 405"/>
          <p:cNvPicPr/>
          <p:nvPr/>
        </p:nvPicPr>
        <p:blipFill>
          <a:blip r:embed="rId3"/>
          <a:stretch/>
        </p:blipFill>
        <p:spPr>
          <a:xfrm>
            <a:off x="6767280" y="731880"/>
            <a:ext cx="4022280" cy="822240"/>
          </a:xfrm>
          <a:prstGeom prst="rect">
            <a:avLst/>
          </a:prstGeom>
          <a:ln>
            <a:noFill/>
          </a:ln>
        </p:spPr>
      </p:pic>
    </p:spTree>
    <p:extLst>
      <p:ext uri="{BB962C8B-B14F-4D97-AF65-F5344CB8AC3E}">
        <p14:creationId xmlns:p14="http://schemas.microsoft.com/office/powerpoint/2010/main" val="3123084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7" name="Picture 406"/>
          <p:cNvPicPr/>
          <p:nvPr/>
        </p:nvPicPr>
        <p:blipFill>
          <a:blip r:embed="rId2"/>
          <a:stretch/>
        </p:blipFill>
        <p:spPr>
          <a:xfrm>
            <a:off x="2743560" y="2103120"/>
            <a:ext cx="6856200" cy="4246200"/>
          </a:xfrm>
          <a:prstGeom prst="rect">
            <a:avLst/>
          </a:prstGeom>
          <a:ln>
            <a:noFill/>
          </a:ln>
        </p:spPr>
      </p:pic>
      <p:sp>
        <p:nvSpPr>
          <p:cNvPr id="408" name="CustomShape 1"/>
          <p:cNvSpPr/>
          <p:nvPr/>
        </p:nvSpPr>
        <p:spPr>
          <a:xfrm>
            <a:off x="609480" y="219600"/>
            <a:ext cx="10970640" cy="125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4400" strike="noStrike" spc="-1" dirty="0">
                <a:uFill>
                  <a:solidFill>
                    <a:srgbClr val="FFFFFF"/>
                  </a:solidFill>
                </a:uFill>
                <a:latin typeface="Arial"/>
              </a:rPr>
              <a:t>Download and </a:t>
            </a:r>
            <a:r>
              <a:rPr lang="en-US" sz="4400" b="1" strike="noStrike" spc="-1" dirty="0" err="1">
                <a:uFill>
                  <a:solidFill>
                    <a:srgbClr val="FFFFFF"/>
                  </a:solidFill>
                </a:uFill>
                <a:latin typeface="Arial"/>
              </a:rPr>
              <a:t>ListPlot</a:t>
            </a:r>
            <a:r>
              <a:rPr lang="en-US" sz="4400" strike="noStrike" spc="-1" dirty="0">
                <a:uFill>
                  <a:solidFill>
                    <a:srgbClr val="FFFFFF"/>
                  </a:solidFill>
                </a:uFill>
                <a:latin typeface="Arial"/>
              </a:rPr>
              <a:t> the data file, </a:t>
            </a:r>
            <a:endParaRPr dirty="0"/>
          </a:p>
          <a:p>
            <a:pPr algn="ctr">
              <a:lnSpc>
                <a:spcPct val="100000"/>
              </a:lnSpc>
              <a:buClr>
                <a:srgbClr val="FFFFFF"/>
              </a:buClr>
              <a:buSzPct val="45000"/>
              <a:buFont typeface="StarSymbol"/>
              <a:buChar char="l"/>
            </a:pPr>
            <a:r>
              <a:rPr lang="en-US" sz="4400" strike="noStrike" spc="-1" dirty="0">
                <a:uFill>
                  <a:solidFill>
                    <a:srgbClr val="FFFFFF"/>
                  </a:solidFill>
                </a:uFill>
                <a:latin typeface="Arial"/>
                <a:hlinkClick r:id="rId3"/>
              </a:rPr>
              <a:t>gaussian.dat</a:t>
            </a:r>
            <a:r>
              <a:rPr lang="en-US" sz="4400" strike="noStrike" spc="-1" dirty="0">
                <a:uFill>
                  <a:solidFill>
                    <a:srgbClr val="FFFFFF"/>
                  </a:solidFill>
                </a:uFill>
                <a:latin typeface="Arial"/>
              </a:rPr>
              <a:t>.</a:t>
            </a:r>
            <a:endParaRPr dirty="0"/>
          </a:p>
        </p:txBody>
      </p:sp>
    </p:spTree>
    <p:extLst>
      <p:ext uri="{BB962C8B-B14F-4D97-AF65-F5344CB8AC3E}">
        <p14:creationId xmlns:p14="http://schemas.microsoft.com/office/powerpoint/2010/main" val="2726408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CustomShape 1"/>
          <p:cNvSpPr/>
          <p:nvPr/>
        </p:nvSpPr>
        <p:spPr>
          <a:xfrm>
            <a:off x="609480" y="273600"/>
            <a:ext cx="10970640" cy="114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1" strike="noStrike" spc="-1">
                <a:uFill>
                  <a:solidFill>
                    <a:srgbClr val="FFFFFF"/>
                  </a:solidFill>
                </a:uFill>
                <a:latin typeface="Arial"/>
              </a:rPr>
              <a:t>Interpolation[]</a:t>
            </a:r>
            <a:endParaRPr/>
          </a:p>
        </p:txBody>
      </p:sp>
      <p:sp>
        <p:nvSpPr>
          <p:cNvPr id="410" name="CustomShape 2"/>
          <p:cNvSpPr/>
          <p:nvPr/>
        </p:nvSpPr>
        <p:spPr>
          <a:xfrm>
            <a:off x="609480" y="1604520"/>
            <a:ext cx="10971000" cy="3975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Clr>
                <a:srgbClr val="FFFFFF"/>
              </a:buClr>
              <a:buSzPct val="45000"/>
              <a:buFont typeface="StarSymbol"/>
              <a:buChar char="l"/>
            </a:pPr>
            <a:r>
              <a:rPr lang="en-US" sz="3200" strike="noStrike" spc="-1" dirty="0">
                <a:uFill>
                  <a:solidFill>
                    <a:srgbClr val="FFFFFF"/>
                  </a:solidFill>
                </a:uFill>
                <a:latin typeface="Arial"/>
              </a:rPr>
              <a:t>These data points can be automatically linked up by a best curve using the Mathematica built-in function</a:t>
            </a:r>
            <a:endParaRPr dirty="0"/>
          </a:p>
          <a:p>
            <a:pPr>
              <a:lnSpc>
                <a:spcPct val="100000"/>
              </a:lnSpc>
              <a:buClr>
                <a:srgbClr val="FFFFFF"/>
              </a:buClr>
              <a:buSzPct val="45000"/>
              <a:buFont typeface="StarSymbol"/>
              <a:buChar char="l"/>
            </a:pPr>
            <a:r>
              <a:rPr lang="en-US" sz="3200" b="1" strike="noStrike" spc="-1" dirty="0">
                <a:uFill>
                  <a:solidFill>
                    <a:srgbClr val="FFFFFF"/>
                  </a:solidFill>
                </a:uFill>
                <a:latin typeface="Arial"/>
              </a:rPr>
              <a:t>Interpolation. </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See </a:t>
            </a:r>
            <a:r>
              <a:rPr lang="en-US" sz="3200" strike="noStrike" spc="-1" dirty="0" smtClean="0">
                <a:uFill>
                  <a:solidFill>
                    <a:srgbClr val="FFFFFF"/>
                  </a:solidFill>
                </a:uFill>
                <a:latin typeface="Arial"/>
              </a:rPr>
              <a:t>sample code: </a:t>
            </a:r>
            <a:r>
              <a:rPr lang="en-US" sz="3200" strike="noStrike" spc="-1" dirty="0" smtClean="0">
                <a:uFill>
                  <a:solidFill>
                    <a:srgbClr val="FFFFFF"/>
                  </a:solidFill>
                </a:uFill>
                <a:latin typeface="Arial"/>
                <a:hlinkClick r:id="rId2"/>
              </a:rPr>
              <a:t>C3_interpolation_gaussian_data.nb</a:t>
            </a:r>
            <a:endParaRPr dirty="0"/>
          </a:p>
        </p:txBody>
      </p:sp>
    </p:spTree>
    <p:extLst>
      <p:ext uri="{BB962C8B-B14F-4D97-AF65-F5344CB8AC3E}">
        <p14:creationId xmlns:p14="http://schemas.microsoft.com/office/powerpoint/2010/main" val="173360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2D projectile using list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82706" y="1839072"/>
                <a:ext cx="11183470" cy="4351338"/>
              </a:xfrm>
            </p:spPr>
            <p:txBody>
              <a:bodyPr>
                <a:normAutofit/>
              </a:bodyPr>
              <a:lstStyle/>
              <a:p>
                <a:r>
                  <a:rPr lang="en-US" dirty="0" smtClean="0"/>
                  <a:t>Revisit 2D projectile motion: Using </a:t>
                </a:r>
                <a:r>
                  <a:rPr lang="en-US" b="1" dirty="0" err="1" smtClean="0"/>
                  <a:t>ListPlot</a:t>
                </a:r>
                <a:r>
                  <a:rPr lang="en-US" dirty="0" smtClean="0"/>
                  <a:t> instead.</a:t>
                </a:r>
              </a:p>
              <a:p>
                <a:r>
                  <a:rPr lang="en-US" dirty="0" smtClean="0"/>
                  <a:t>Generate a list containing the coordinates of a 2D projectile for a time from 0 to </a:t>
                </a:r>
                <a:r>
                  <a:rPr lang="en-US" i="1" dirty="0" smtClean="0"/>
                  <a:t>T</a:t>
                </a:r>
                <a:r>
                  <a:rPr lang="en-US" dirty="0" smtClean="0"/>
                  <a:t> </a:t>
                </a:r>
                <a:r>
                  <a:rPr lang="en-US" dirty="0"/>
                  <a:t>=-</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𝑦</m:t>
                        </m:r>
                      </m:e>
                      <m:sub>
                        <m:r>
                          <a:rPr lang="en-US" i="1">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func>
                      <m:funcPr>
                        <m:ctrlPr>
                          <a:rPr lang="en-US" i="1">
                            <a:latin typeface="Cambria Math" panose="02040503050406030204" pitchFamily="18" charset="0"/>
                          </a:rPr>
                        </m:ctrlPr>
                      </m:funcPr>
                      <m:fName>
                        <m:r>
                          <m:rPr>
                            <m:sty m:val="p"/>
                          </m:rPr>
                          <a:rPr lang="en-US">
                            <a:latin typeface="Cambria Math" panose="02040503050406030204" pitchFamily="18" charset="0"/>
                          </a:rPr>
                          <m:t>sin</m:t>
                        </m:r>
                      </m:fName>
                      <m:e>
                        <m:r>
                          <a:rPr lang="en-US" i="1">
                            <a:latin typeface="Cambria Math" panose="02040503050406030204" pitchFamily="18" charset="0"/>
                            <a:ea typeface="Cambria Math" panose="02040503050406030204" pitchFamily="18" charset="0"/>
                          </a:rPr>
                          <m:t>𝜃</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𝑔</m:t>
                        </m:r>
                      </m:e>
                    </m:func>
                  </m:oMath>
                </a14:m>
                <a:r>
                  <a:rPr lang="en-US" dirty="0" smtClean="0"/>
                  <a:t> at an time interval of </a:t>
                </a:r>
                <a:r>
                  <a:rPr lang="en-US" dirty="0" err="1" smtClean="0"/>
                  <a:t>Detalt</a:t>
                </a:r>
                <a:r>
                  <a:rPr lang="en-US" dirty="0" smtClean="0"/>
                  <a:t>=0.01</a:t>
                </a:r>
                <a:r>
                  <a:rPr lang="en-US" i="1" dirty="0" smtClean="0"/>
                  <a:t>T</a:t>
                </a:r>
              </a:p>
              <a:p>
                <a:r>
                  <a:rPr lang="en-US" dirty="0" smtClean="0"/>
                  <a:t>See sample code 1 and 2 in </a:t>
                </a:r>
                <a:r>
                  <a:rPr lang="en-US" dirty="0" smtClean="0">
                    <a:hlinkClick r:id="rId3"/>
                  </a:rPr>
                  <a:t>C3_listprojectile.nb</a:t>
                </a:r>
                <a:r>
                  <a:rPr lang="en-US" dirty="0" smtClean="0"/>
                  <a:t>.</a:t>
                </a:r>
              </a:p>
              <a:p>
                <a:r>
                  <a:rPr lang="en-US" b="1" dirty="0" smtClean="0"/>
                  <a:t>list=Table</a:t>
                </a:r>
                <a:r>
                  <a:rPr lang="en-US" b="1" dirty="0"/>
                  <a:t>[{x[</a:t>
                </a:r>
                <a:r>
                  <a:rPr lang="en-US" b="1" dirty="0" err="1"/>
                  <a:t>t,theta</a:t>
                </a:r>
                <a:r>
                  <a:rPr lang="en-US" b="1" dirty="0"/>
                  <a:t>],y[</a:t>
                </a:r>
                <a:r>
                  <a:rPr lang="en-US" b="1" dirty="0" err="1"/>
                  <a:t>t,theta</a:t>
                </a:r>
                <a:r>
                  <a:rPr lang="en-US" b="1" dirty="0"/>
                  <a:t>]},{t,0,T,Deltat</a:t>
                </a:r>
                <a:r>
                  <a:rPr lang="en-US" b="1" dirty="0" smtClean="0"/>
                  <a:t>}] </a:t>
                </a:r>
                <a:r>
                  <a:rPr lang="en-US" dirty="0" smtClean="0"/>
                  <a:t>comprises of a list of the coordinates of the projectile at discrete values of </a:t>
                </a:r>
                <a:r>
                  <a:rPr lang="en-US" i="1" dirty="0" smtClean="0"/>
                  <a:t>t</a:t>
                </a:r>
                <a:r>
                  <a:rPr lang="en-US" dirty="0" smtClean="0"/>
                  <a:t>.</a:t>
                </a:r>
                <a:endParaRPr lang="en-US" dirty="0"/>
              </a:p>
              <a:p>
                <a:r>
                  <a:rPr lang="en-US" dirty="0" smtClean="0"/>
                  <a:t>Abstract information of this list: see sample code 3 in </a:t>
                </a:r>
                <a:r>
                  <a:rPr lang="en-US" dirty="0" smtClean="0">
                    <a:hlinkClick r:id="rId3"/>
                  </a:rPr>
                  <a:t>C3_listprojectile.nb</a:t>
                </a:r>
                <a:endParaRPr lang="en-US" dirty="0" smtClean="0"/>
              </a:p>
              <a:p>
                <a:r>
                  <a:rPr lang="en-US" b="1" dirty="0" smtClean="0"/>
                  <a:t>Syntax: </a:t>
                </a:r>
                <a:r>
                  <a:rPr lang="en-US" b="1" dirty="0"/>
                  <a:t>Length[list</a:t>
                </a:r>
                <a:r>
                  <a:rPr lang="en-US" b="1" dirty="0" smtClean="0"/>
                  <a:t>];</a:t>
                </a:r>
                <a:r>
                  <a:rPr lang="en-US" b="1" dirty="0"/>
                  <a:t> </a:t>
                </a:r>
                <a:r>
                  <a:rPr lang="en-US" b="1" dirty="0" smtClean="0"/>
                  <a:t>list</a:t>
                </a:r>
                <a:r>
                  <a:rPr lang="en-US" b="1" dirty="0"/>
                  <a:t>[[2</a:t>
                </a:r>
                <a:r>
                  <a:rPr lang="en-US" b="1" dirty="0" smtClean="0"/>
                  <a:t>]]; list</a:t>
                </a:r>
                <a:r>
                  <a:rPr lang="en-US" b="1" dirty="0"/>
                  <a:t>[[2,1</a:t>
                </a:r>
                <a:r>
                  <a:rPr lang="en-US" b="1" dirty="0" smtClean="0"/>
                  <a:t>]]; list</a:t>
                </a:r>
                <a:r>
                  <a:rPr lang="en-US" b="1" dirty="0"/>
                  <a:t>[[</a:t>
                </a:r>
                <a:r>
                  <a:rPr lang="en-US" b="1" dirty="0" smtClean="0"/>
                  <a:t>2,2]; list</a:t>
                </a:r>
                <a:r>
                  <a:rPr lang="en-US" b="1" dirty="0"/>
                  <a:t>[[-1]]</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82706" y="1839072"/>
                <a:ext cx="11183470" cy="4351338"/>
              </a:xfrm>
              <a:blipFill rotWithShape="0">
                <a:blip r:embed="rId4"/>
                <a:stretch>
                  <a:fillRect l="-981" t="-2384"/>
                </a:stretch>
              </a:blipFill>
            </p:spPr>
            <p:txBody>
              <a:bodyPr/>
              <a:lstStyle/>
              <a:p>
                <a:r>
                  <a:rPr lang="en-US">
                    <a:noFill/>
                  </a:rPr>
                  <a:t> </a:t>
                </a:r>
              </a:p>
            </p:txBody>
          </p:sp>
        </mc:Fallback>
      </mc:AlternateContent>
    </p:spTree>
    <p:extLst>
      <p:ext uri="{BB962C8B-B14F-4D97-AF65-F5344CB8AC3E}">
        <p14:creationId xmlns:p14="http://schemas.microsoft.com/office/powerpoint/2010/main" val="3722419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CustomShape 1"/>
          <p:cNvSpPr/>
          <p:nvPr/>
        </p:nvSpPr>
        <p:spPr>
          <a:xfrm>
            <a:off x="609480" y="273600"/>
            <a:ext cx="10970640" cy="114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1" strike="noStrike" spc="-1">
                <a:uFill>
                  <a:solidFill>
                    <a:srgbClr val="FFFFFF"/>
                  </a:solidFill>
                </a:uFill>
                <a:latin typeface="Arial"/>
              </a:rPr>
              <a:t>NonlinearModelFit</a:t>
            </a:r>
            <a:endParaRPr/>
          </a:p>
        </p:txBody>
      </p:sp>
      <p:sp>
        <p:nvSpPr>
          <p:cNvPr id="412" name="CustomShape 2"/>
          <p:cNvSpPr/>
          <p:nvPr/>
        </p:nvSpPr>
        <p:spPr>
          <a:xfrm>
            <a:off x="609480" y="1604520"/>
            <a:ext cx="10971000" cy="3975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Clr>
                <a:srgbClr val="FFFFFF"/>
              </a:buClr>
              <a:buSzPct val="45000"/>
              <a:buFont typeface="StarSymbol"/>
              <a:buChar char="l"/>
            </a:pPr>
            <a:r>
              <a:rPr lang="en-US" sz="3200" strike="noStrike" spc="-1" dirty="0">
                <a:uFill>
                  <a:solidFill>
                    <a:srgbClr val="FFFFFF"/>
                  </a:solidFill>
                </a:uFill>
                <a:latin typeface="Arial"/>
              </a:rPr>
              <a:t>Now, how would you ask Mathematica to find out the  values of </a:t>
            </a:r>
            <a:r>
              <a:rPr lang="en-US" sz="3200" strike="noStrike" spc="-1" dirty="0">
                <a:uFill>
                  <a:solidFill>
                    <a:srgbClr val="FFFFFF"/>
                  </a:solidFill>
                </a:uFill>
                <a:latin typeface="Symbol" panose="05050102010706020507" pitchFamily="18" charset="2"/>
              </a:rPr>
              <a:t>s</a:t>
            </a:r>
            <a:r>
              <a:rPr lang="en-US" sz="3200" strike="noStrike" spc="-1" dirty="0">
                <a:uFill>
                  <a:solidFill>
                    <a:srgbClr val="FFFFFF"/>
                  </a:solidFill>
                </a:uFill>
                <a:latin typeface="Arial"/>
              </a:rPr>
              <a:t> and </a:t>
            </a:r>
            <a:r>
              <a:rPr lang="en-US" sz="3200" strike="noStrike" spc="-1" dirty="0">
                <a:uFill>
                  <a:solidFill>
                    <a:srgbClr val="FFFFFF"/>
                  </a:solidFill>
                </a:uFill>
                <a:latin typeface="Symbol" panose="05050102010706020507" pitchFamily="18" charset="2"/>
              </a:rPr>
              <a:t>m</a:t>
            </a:r>
            <a:r>
              <a:rPr lang="en-US" sz="3200" strike="noStrike" spc="-1" dirty="0">
                <a:uFill>
                  <a:solidFill>
                    <a:srgbClr val="FFFFFF"/>
                  </a:solidFill>
                </a:uFill>
                <a:latin typeface="Arial"/>
              </a:rPr>
              <a:t> that best fit the data point against a </a:t>
            </a:r>
            <a:r>
              <a:rPr lang="en-US" sz="3200" strike="noStrike" spc="-1" dirty="0" err="1">
                <a:uFill>
                  <a:solidFill>
                    <a:srgbClr val="FFFFFF"/>
                  </a:solidFill>
                </a:uFill>
                <a:latin typeface="Arial"/>
              </a:rPr>
              <a:t>gaussian</a:t>
            </a:r>
            <a:r>
              <a:rPr lang="en-US" sz="3200" strike="noStrike" spc="-1" dirty="0">
                <a:uFill>
                  <a:solidFill>
                    <a:srgbClr val="FFFFFF"/>
                  </a:solidFill>
                </a:uFill>
                <a:latin typeface="Arial"/>
              </a:rPr>
              <a:t> function?</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Use </a:t>
            </a:r>
            <a:r>
              <a:rPr lang="en-US" sz="3200" b="1" strike="noStrike" spc="-1" dirty="0" err="1" smtClean="0">
                <a:uFill>
                  <a:solidFill>
                    <a:srgbClr val="FFFFFF"/>
                  </a:solidFill>
                </a:uFill>
                <a:latin typeface="Arial"/>
              </a:rPr>
              <a:t>NonlinearModelFit</a:t>
            </a:r>
            <a:endParaRPr dirty="0"/>
          </a:p>
          <a:p>
            <a:pPr>
              <a:lnSpc>
                <a:spcPct val="100000"/>
              </a:lnSpc>
              <a:buClr>
                <a:srgbClr val="FFFFFF"/>
              </a:buClr>
              <a:buSzPct val="45000"/>
              <a:buFont typeface="StarSymbol"/>
              <a:buChar char="l"/>
            </a:pPr>
            <a:r>
              <a:rPr lang="en-US" sz="3200" strike="noStrike" spc="-1" dirty="0">
                <a:uFill>
                  <a:solidFill>
                    <a:srgbClr val="FFFFFF"/>
                  </a:solidFill>
                </a:uFill>
                <a:latin typeface="Arial"/>
              </a:rPr>
              <a:t>See </a:t>
            </a:r>
            <a:r>
              <a:rPr lang="en-US" sz="3200" strike="noStrike" spc="-1" dirty="0" smtClean="0">
                <a:uFill>
                  <a:solidFill>
                    <a:srgbClr val="FFFFFF"/>
                  </a:solidFill>
                </a:uFill>
                <a:latin typeface="Arial"/>
              </a:rPr>
              <a:t>sample code: </a:t>
            </a:r>
            <a:r>
              <a:rPr lang="en-US" sz="3200" strike="noStrike" spc="-1" dirty="0" smtClean="0">
                <a:uFill>
                  <a:solidFill>
                    <a:srgbClr val="FFFFFF"/>
                  </a:solidFill>
                </a:uFill>
                <a:latin typeface="Arial"/>
                <a:hlinkClick r:id="rId2"/>
              </a:rPr>
              <a:t>C3_nonlinearfit_gaussian.nb</a:t>
            </a:r>
            <a:r>
              <a:rPr lang="en-US" sz="3200" strike="noStrike" spc="-1" dirty="0" smtClean="0">
                <a:uFill>
                  <a:solidFill>
                    <a:srgbClr val="FFFFFF"/>
                  </a:solidFill>
                </a:uFill>
                <a:latin typeface="Arial"/>
              </a:rPr>
              <a:t> </a:t>
            </a:r>
            <a:r>
              <a:rPr lang="en-US" sz="3200" strike="noStrike" spc="-1" dirty="0">
                <a:uFill>
                  <a:solidFill>
                    <a:srgbClr val="FFFFFF"/>
                  </a:solidFill>
                </a:uFill>
                <a:latin typeface="Arial"/>
              </a:rPr>
              <a:t>for the use of built-in function to fit a set of data points onto a non-linear function, such as the </a:t>
            </a:r>
            <a:r>
              <a:rPr lang="en-US" sz="3200" strike="noStrike" spc="-1" dirty="0" err="1">
                <a:uFill>
                  <a:solidFill>
                    <a:srgbClr val="FFFFFF"/>
                  </a:solidFill>
                </a:uFill>
                <a:latin typeface="Arial"/>
              </a:rPr>
              <a:t>gaussian</a:t>
            </a:r>
            <a:r>
              <a:rPr lang="en-US" sz="3200" strike="noStrike" spc="-1" dirty="0">
                <a:uFill>
                  <a:solidFill>
                    <a:srgbClr val="FFFFFF"/>
                  </a:solidFill>
                </a:uFill>
                <a:latin typeface="Arial"/>
              </a:rPr>
              <a:t> distribution.</a:t>
            </a:r>
            <a:endParaRPr dirty="0"/>
          </a:p>
        </p:txBody>
      </p:sp>
    </p:spTree>
    <p:extLst>
      <p:ext uri="{BB962C8B-B14F-4D97-AF65-F5344CB8AC3E}">
        <p14:creationId xmlns:p14="http://schemas.microsoft.com/office/powerpoint/2010/main" val="223245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Manipulating list (case study)</a:t>
            </a:r>
            <a:endParaRPr lang="en-US" dirty="0"/>
          </a:p>
        </p:txBody>
      </p:sp>
      <p:sp>
        <p:nvSpPr>
          <p:cNvPr id="3" name="Content Placeholder 2"/>
          <p:cNvSpPr>
            <a:spLocks noGrp="1"/>
          </p:cNvSpPr>
          <p:nvPr>
            <p:ph idx="1"/>
          </p:nvPr>
        </p:nvSpPr>
        <p:spPr/>
        <p:txBody>
          <a:bodyPr/>
          <a:lstStyle/>
          <a:p>
            <a:r>
              <a:rPr lang="en-US" dirty="0" smtClean="0"/>
              <a:t>See </a:t>
            </a:r>
            <a:r>
              <a:rPr lang="en-US" dirty="0">
                <a:hlinkClick r:id="rId3"/>
              </a:rPr>
              <a:t>C3_listprojectile.nb</a:t>
            </a:r>
            <a:r>
              <a:rPr lang="en-US" b="1" dirty="0" smtClean="0"/>
              <a:t> </a:t>
            </a:r>
            <a:r>
              <a:rPr lang="en-US" dirty="0" smtClean="0"/>
              <a:t>as a case study on how we manipulate the list of a 2D projectile to find the maximum values of y and the corresponding value of x at which </a:t>
            </a:r>
            <a:r>
              <a:rPr lang="en-US" dirty="0" err="1" smtClean="0"/>
              <a:t>ymax</a:t>
            </a:r>
            <a:r>
              <a:rPr lang="en-US" dirty="0" smtClean="0"/>
              <a:t> occurs.  </a:t>
            </a:r>
            <a:endParaRPr lang="en-US" dirty="0"/>
          </a:p>
          <a:p>
            <a:r>
              <a:rPr lang="en-US" dirty="0" smtClean="0"/>
              <a:t>Syntax: </a:t>
            </a:r>
            <a:r>
              <a:rPr lang="en-US" b="1" dirty="0" smtClean="0"/>
              <a:t>Max[];Min[];</a:t>
            </a:r>
            <a:r>
              <a:rPr lang="en-US" b="1" dirty="0" err="1" smtClean="0"/>
              <a:t>Sort;Ordering</a:t>
            </a:r>
            <a:r>
              <a:rPr lang="en-US" b="1" dirty="0" smtClean="0"/>
              <a:t>;</a:t>
            </a:r>
          </a:p>
          <a:p>
            <a:r>
              <a:rPr lang="en-US" dirty="0" smtClean="0"/>
              <a:t>Exercise: Use your code to tell you when does </a:t>
            </a:r>
            <a:r>
              <a:rPr lang="en-US" dirty="0" err="1" smtClean="0"/>
              <a:t>ymax</a:t>
            </a:r>
            <a:r>
              <a:rPr lang="en-US" dirty="0" smtClean="0"/>
              <a:t> occurs.</a:t>
            </a:r>
          </a:p>
        </p:txBody>
      </p:sp>
    </p:spTree>
    <p:extLst>
      <p:ext uri="{BB962C8B-B14F-4D97-AF65-F5344CB8AC3E}">
        <p14:creationId xmlns:p14="http://schemas.microsoft.com/office/powerpoint/2010/main" val="314229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speed in a simulation: case study 1</a:t>
            </a:r>
            <a:endParaRPr lang="en-US" dirty="0"/>
          </a:p>
        </p:txBody>
      </p:sp>
      <p:sp>
        <p:nvSpPr>
          <p:cNvPr id="3" name="Content Placeholder 2"/>
          <p:cNvSpPr>
            <a:spLocks noGrp="1"/>
          </p:cNvSpPr>
          <p:nvPr>
            <p:ph idx="1"/>
          </p:nvPr>
        </p:nvSpPr>
        <p:spPr/>
        <p:txBody>
          <a:bodyPr/>
          <a:lstStyle/>
          <a:p>
            <a:r>
              <a:rPr lang="en-US" dirty="0" smtClean="0"/>
              <a:t>As a case study, recycle your code for simulating a single pendulum. </a:t>
            </a:r>
          </a:p>
          <a:p>
            <a:r>
              <a:rPr lang="en-US" dirty="0" smtClean="0"/>
              <a:t>By creating a list for the locations of the pendulum at different time step, </a:t>
            </a:r>
          </a:p>
          <a:p>
            <a:r>
              <a:rPr lang="en-US" dirty="0" smtClean="0"/>
              <a:t>(</a:t>
            </a:r>
            <a:r>
              <a:rPr lang="en-US" i="1" dirty="0" err="1" smtClean="0"/>
              <a:t>i</a:t>
            </a:r>
            <a:r>
              <a:rPr lang="en-US" dirty="0" smtClean="0"/>
              <a:t>) “measure” the speed of the pendulum in each time step.</a:t>
            </a:r>
          </a:p>
          <a:p>
            <a:r>
              <a:rPr lang="en-US" dirty="0" smtClean="0"/>
              <a:t>(</a:t>
            </a:r>
            <a:r>
              <a:rPr lang="en-US" i="1" dirty="0" smtClean="0"/>
              <a:t>ii</a:t>
            </a:r>
            <a:r>
              <a:rPr lang="en-US" dirty="0" smtClean="0"/>
              <a:t>) Plot the speed of the pendulum as a function of time.</a:t>
            </a:r>
          </a:p>
          <a:p>
            <a:r>
              <a:rPr lang="en-US" dirty="0" smtClean="0"/>
              <a:t>(</a:t>
            </a:r>
            <a:r>
              <a:rPr lang="en-US" i="1" dirty="0" smtClean="0"/>
              <a:t>ii</a:t>
            </a:r>
            <a:r>
              <a:rPr lang="en-US" dirty="0" smtClean="0"/>
              <a:t>) Plot </a:t>
            </a:r>
            <a:r>
              <a:rPr lang="en-US" dirty="0"/>
              <a:t>the </a:t>
            </a:r>
            <a:r>
              <a:rPr lang="en-US" dirty="0" smtClean="0"/>
              <a:t>square of speed </a:t>
            </a:r>
            <a:r>
              <a:rPr lang="en-US" dirty="0"/>
              <a:t>of the pendulum as a function of </a:t>
            </a:r>
            <a:r>
              <a:rPr lang="en-US" dirty="0" smtClean="0"/>
              <a:t>displacement from the equilibrium position. You should obtain a quadratic relation between these two dynamical variables. </a:t>
            </a:r>
          </a:p>
          <a:p>
            <a:r>
              <a:rPr lang="en-US" dirty="0"/>
              <a:t>See </a:t>
            </a:r>
            <a:r>
              <a:rPr lang="en-US" dirty="0" smtClean="0">
                <a:hlinkClick r:id="rId3"/>
              </a:rPr>
              <a:t>C3_measure_pendulum_speed.nb</a:t>
            </a:r>
            <a:endParaRPr lang="en-US" dirty="0"/>
          </a:p>
        </p:txBody>
      </p:sp>
    </p:spTree>
    <p:extLst>
      <p:ext uri="{BB962C8B-B14F-4D97-AF65-F5344CB8AC3E}">
        <p14:creationId xmlns:p14="http://schemas.microsoft.com/office/powerpoint/2010/main" val="354837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a:t>
            </a:r>
            <a:r>
              <a:rPr lang="en-US" dirty="0" smtClean="0"/>
              <a:t>hopping, </a:t>
            </a:r>
            <a:r>
              <a:rPr lang="en-US" b="1" dirty="0" smtClean="0"/>
              <a:t>Export</a:t>
            </a:r>
            <a:r>
              <a:rPr lang="en-US" dirty="0" smtClean="0"/>
              <a:t>, </a:t>
            </a:r>
            <a:r>
              <a:rPr lang="en-US" b="1" dirty="0" smtClean="0"/>
              <a:t>Import</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Try to generate the coordinates of a semicircle (in the upper half of the x-y plane) of radius </a:t>
            </a:r>
            <a:r>
              <a:rPr lang="en-US" i="1" dirty="0" smtClean="0"/>
              <a:t>R </a:t>
            </a:r>
            <a:r>
              <a:rPr lang="en-US" dirty="0" smtClean="0"/>
              <a:t>that is centered at (0,0)</a:t>
            </a:r>
          </a:p>
          <a:p>
            <a:r>
              <a:rPr lang="en-US" b="1" dirty="0"/>
              <a:t>y</a:t>
            </a:r>
            <a:r>
              <a:rPr lang="en-US" b="1" dirty="0" smtClean="0"/>
              <a:t>[t_]:=R*Cos[t];</a:t>
            </a:r>
            <a:r>
              <a:rPr lang="en-US" b="1" dirty="0"/>
              <a:t> </a:t>
            </a:r>
            <a:r>
              <a:rPr lang="en-US" b="1" dirty="0" smtClean="0"/>
              <a:t>y[t</a:t>
            </a:r>
            <a:r>
              <a:rPr lang="en-US" b="1" dirty="0"/>
              <a:t>_]:=</a:t>
            </a:r>
            <a:r>
              <a:rPr lang="en-US" b="1" dirty="0" smtClean="0"/>
              <a:t>R*Sin[t];</a:t>
            </a:r>
          </a:p>
          <a:p>
            <a:r>
              <a:rPr lang="en-US" b="1" dirty="0" err="1" smtClean="0"/>
              <a:t>datasemicircle</a:t>
            </a:r>
            <a:r>
              <a:rPr lang="en-US" b="1" dirty="0" smtClean="0"/>
              <a:t>=Table[{x[t],y[t]},{t,0,Pi,0.05Pi}];</a:t>
            </a:r>
          </a:p>
          <a:p>
            <a:r>
              <a:rPr lang="en-US" b="1" dirty="0" smtClean="0"/>
              <a:t>Export[“datasemicircle.</a:t>
            </a:r>
            <a:r>
              <a:rPr lang="en-US" b="1" dirty="0" err="1" smtClean="0"/>
              <a:t>dat</a:t>
            </a:r>
            <a:r>
              <a:rPr lang="en-US" b="1" dirty="0" smtClean="0"/>
              <a:t>”,</a:t>
            </a:r>
            <a:r>
              <a:rPr lang="en-US" b="1" dirty="0" err="1" smtClean="0"/>
              <a:t>datasemicircle</a:t>
            </a:r>
            <a:r>
              <a:rPr lang="en-US" b="1" dirty="0" smtClean="0"/>
              <a:t>];</a:t>
            </a:r>
          </a:p>
          <a:p>
            <a:r>
              <a:rPr lang="en-US" b="1" dirty="0" smtClean="0"/>
              <a:t>Import</a:t>
            </a:r>
            <a:r>
              <a:rPr lang="en-US" b="1" dirty="0"/>
              <a:t>[“</a:t>
            </a:r>
            <a:r>
              <a:rPr lang="en-US" b="1" dirty="0" smtClean="0"/>
              <a:t>datasemicircle.dat”];</a:t>
            </a:r>
            <a:endParaRPr lang="en-US" b="1" dirty="0"/>
          </a:p>
          <a:p>
            <a:r>
              <a:rPr lang="en-US" dirty="0" smtClean="0"/>
              <a:t>See </a:t>
            </a:r>
            <a:r>
              <a:rPr lang="en-US" dirty="0" smtClean="0">
                <a:hlinkClick r:id="rId3"/>
              </a:rPr>
              <a:t>C3_datasemicircle.nb</a:t>
            </a:r>
            <a:r>
              <a:rPr lang="en-US" dirty="0" smtClean="0"/>
              <a:t>.</a:t>
            </a:r>
          </a:p>
          <a:p>
            <a:r>
              <a:rPr lang="en-US" dirty="0" smtClean="0"/>
              <a:t>Syntax: </a:t>
            </a:r>
            <a:r>
              <a:rPr lang="en-US" b="1" dirty="0" err="1" smtClean="0"/>
              <a:t>SetDirectory</a:t>
            </a:r>
            <a:r>
              <a:rPr lang="en-US" b="1" dirty="0" smtClean="0"/>
              <a:t>[];</a:t>
            </a:r>
            <a:r>
              <a:rPr lang="en-US" b="1" dirty="0" err="1" smtClean="0"/>
              <a:t>NotebookDirectory</a:t>
            </a:r>
            <a:r>
              <a:rPr lang="en-US" b="1" dirty="0" smtClean="0"/>
              <a:t>[];Import[];Export[];</a:t>
            </a:r>
            <a:r>
              <a:rPr lang="en-US" b="1" dirty="0" err="1" smtClean="0"/>
              <a:t>AspectRatio</a:t>
            </a:r>
            <a:r>
              <a:rPr lang="en-US" b="1" dirty="0" smtClean="0"/>
              <a:t>-&gt;1; </a:t>
            </a:r>
            <a:r>
              <a:rPr lang="en-US" b="1" dirty="0" err="1" smtClean="0"/>
              <a:t>FileExistsQ</a:t>
            </a:r>
            <a:r>
              <a:rPr lang="en-US" b="1" dirty="0" smtClean="0"/>
              <a:t>[]</a:t>
            </a:r>
            <a:endParaRPr lang="en-US" b="1" dirty="0"/>
          </a:p>
        </p:txBody>
      </p:sp>
    </p:spTree>
    <p:extLst>
      <p:ext uri="{BB962C8B-B14F-4D97-AF65-F5344CB8AC3E}">
        <p14:creationId xmlns:p14="http://schemas.microsoft.com/office/powerpoint/2010/main" val="117474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curve fitting</a:t>
            </a:r>
            <a:endParaRPr lang="en-US" dirty="0"/>
          </a:p>
        </p:txBody>
      </p:sp>
      <p:sp>
        <p:nvSpPr>
          <p:cNvPr id="3" name="Content Placeholder 2"/>
          <p:cNvSpPr>
            <a:spLocks noGrp="1"/>
          </p:cNvSpPr>
          <p:nvPr>
            <p:ph idx="1"/>
          </p:nvPr>
        </p:nvSpPr>
        <p:spPr/>
        <p:txBody>
          <a:bodyPr/>
          <a:lstStyle/>
          <a:p>
            <a:r>
              <a:rPr lang="en-US" dirty="0" smtClean="0"/>
              <a:t>Download the data “</a:t>
            </a:r>
            <a:r>
              <a:rPr lang="en-US" dirty="0" smtClean="0">
                <a:hlinkClick r:id="rId3"/>
              </a:rPr>
              <a:t>datasemicircle.dat</a:t>
            </a:r>
            <a:r>
              <a:rPr lang="en-US" dirty="0" smtClean="0"/>
              <a:t>” online. It is supposed to have been generated by your friend who decline to disclose what value of </a:t>
            </a:r>
            <a:r>
              <a:rPr lang="en-US" i="1" dirty="0" smtClean="0"/>
              <a:t>R</a:t>
            </a:r>
            <a:r>
              <a:rPr lang="en-US" dirty="0" smtClean="0"/>
              <a:t> she used when generating the data, except notifying that the center of the circle was located at (0,0).</a:t>
            </a:r>
          </a:p>
          <a:p>
            <a:r>
              <a:rPr lang="en-US" dirty="0" smtClean="0"/>
              <a:t>Now, can you write a code to decipher what value of </a:t>
            </a:r>
            <a:r>
              <a:rPr lang="en-US" i="1" dirty="0" smtClean="0"/>
              <a:t>R</a:t>
            </a:r>
            <a:r>
              <a:rPr lang="en-US" dirty="0" smtClean="0"/>
              <a:t> she uses to generate the data?</a:t>
            </a:r>
          </a:p>
          <a:p>
            <a:r>
              <a:rPr lang="en-US" dirty="0" smtClean="0"/>
              <a:t>To this end, you need to quantify the error of the trial values of R with respect to the “true” R value of datasemicircle.dat.</a:t>
            </a:r>
          </a:p>
          <a:p>
            <a:r>
              <a:rPr lang="en-US" dirty="0"/>
              <a:t>See </a:t>
            </a:r>
            <a:r>
              <a:rPr lang="en-US" dirty="0" smtClean="0">
                <a:hlinkClick r:id="rId4"/>
              </a:rPr>
              <a:t>C3_decipher_R_semicircle.nb</a:t>
            </a:r>
            <a:endParaRPr lang="en-US" dirty="0"/>
          </a:p>
        </p:txBody>
      </p:sp>
    </p:spTree>
    <p:extLst>
      <p:ext uri="{BB962C8B-B14F-4D97-AF65-F5344CB8AC3E}">
        <p14:creationId xmlns:p14="http://schemas.microsoft.com/office/powerpoint/2010/main" val="383557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170" y="0"/>
            <a:ext cx="10515600" cy="1325563"/>
          </a:xfrm>
        </p:spPr>
        <p:txBody>
          <a:bodyPr/>
          <a:lstStyle/>
          <a:p>
            <a:r>
              <a:rPr lang="en-US" dirty="0" smtClean="0"/>
              <a:t>“Merit function”</a:t>
            </a:r>
            <a:endParaRPr lang="en-US" dirty="0"/>
          </a:p>
        </p:txBody>
      </p:sp>
      <p:sp>
        <p:nvSpPr>
          <p:cNvPr id="3" name="Content Placeholder 2"/>
          <p:cNvSpPr>
            <a:spLocks noGrp="1"/>
          </p:cNvSpPr>
          <p:nvPr>
            <p:ph idx="1"/>
          </p:nvPr>
        </p:nvSpPr>
        <p:spPr>
          <a:xfrm>
            <a:off x="838200" y="1151068"/>
            <a:ext cx="10515600" cy="5378824"/>
          </a:xfrm>
        </p:spPr>
        <p:txBody>
          <a:bodyPr>
            <a:normAutofit fontScale="92500" lnSpcReduction="20000"/>
          </a:bodyPr>
          <a:lstStyle/>
          <a:p>
            <a:r>
              <a:rPr lang="en-US" dirty="0" smtClean="0"/>
              <a:t>A circle centered at (</a:t>
            </a:r>
            <a:r>
              <a:rPr lang="en-US" i="1" dirty="0" err="1" smtClean="0"/>
              <a:t>h</a:t>
            </a:r>
            <a:r>
              <a:rPr lang="en-US" dirty="0" err="1" smtClean="0"/>
              <a:t>,</a:t>
            </a:r>
            <a:r>
              <a:rPr lang="en-US" i="1" dirty="0" err="1" smtClean="0"/>
              <a:t>k</a:t>
            </a:r>
            <a:r>
              <a:rPr lang="en-US" dirty="0" smtClean="0"/>
              <a:t>) with radius </a:t>
            </a:r>
            <a:r>
              <a:rPr lang="en-US" i="1" dirty="0" smtClean="0"/>
              <a:t>R </a:t>
            </a:r>
            <a:r>
              <a:rPr lang="en-US" dirty="0" smtClean="0"/>
              <a:t>is described by the equation</a:t>
            </a:r>
          </a:p>
          <a:p>
            <a:endParaRPr lang="en-US" dirty="0" smtClean="0"/>
          </a:p>
          <a:p>
            <a:r>
              <a:rPr lang="en-US" dirty="0" smtClean="0"/>
              <a:t>Say you are given a set of coordinates of a circle with known center (</a:t>
            </a:r>
            <a:r>
              <a:rPr lang="en-US" i="1" dirty="0" err="1" smtClean="0"/>
              <a:t>h</a:t>
            </a:r>
            <a:r>
              <a:rPr lang="en-US" dirty="0" err="1" smtClean="0"/>
              <a:t>,</a:t>
            </a:r>
            <a:r>
              <a:rPr lang="en-US" i="1" dirty="0" err="1" smtClean="0"/>
              <a:t>k</a:t>
            </a:r>
            <a:r>
              <a:rPr lang="en-US" dirty="0" smtClean="0"/>
              <a:t>) but unknown radius, {(x</a:t>
            </a:r>
            <a:r>
              <a:rPr lang="en-US" baseline="-25000" dirty="0" smtClean="0"/>
              <a:t>1</a:t>
            </a:r>
            <a:r>
              <a:rPr lang="en-US" dirty="0" smtClean="0"/>
              <a:t>, y</a:t>
            </a:r>
            <a:r>
              <a:rPr lang="en-US" baseline="-25000" dirty="0" smtClean="0"/>
              <a:t>1</a:t>
            </a:r>
            <a:r>
              <a:rPr lang="en-US" dirty="0" smtClean="0"/>
              <a:t>), (x</a:t>
            </a:r>
            <a:r>
              <a:rPr lang="en-US" baseline="-25000" dirty="0" smtClean="0"/>
              <a:t>2</a:t>
            </a:r>
            <a:r>
              <a:rPr lang="en-US" dirty="0" smtClean="0"/>
              <a:t>, y</a:t>
            </a:r>
            <a:r>
              <a:rPr lang="en-US" baseline="-25000" dirty="0" smtClean="0"/>
              <a:t>2</a:t>
            </a:r>
            <a:r>
              <a:rPr lang="en-US" dirty="0" smtClean="0"/>
              <a:t>), (x</a:t>
            </a:r>
            <a:r>
              <a:rPr lang="en-US" baseline="-25000" dirty="0" smtClean="0"/>
              <a:t>3</a:t>
            </a:r>
            <a:r>
              <a:rPr lang="en-US" dirty="0" smtClean="0"/>
              <a:t>, y</a:t>
            </a:r>
            <a:r>
              <a:rPr lang="en-US" baseline="-25000" dirty="0" smtClean="0"/>
              <a:t>3</a:t>
            </a:r>
            <a:r>
              <a:rPr lang="en-US" dirty="0" smtClean="0"/>
              <a:t>),…, (x</a:t>
            </a:r>
            <a:r>
              <a:rPr lang="en-US" i="1" baseline="-25000" dirty="0" smtClean="0"/>
              <a:t>i</a:t>
            </a:r>
            <a:r>
              <a:rPr lang="en-US" dirty="0" smtClean="0"/>
              <a:t>, </a:t>
            </a:r>
            <a:r>
              <a:rPr lang="en-US" dirty="0" err="1" smtClean="0"/>
              <a:t>y</a:t>
            </a:r>
            <a:r>
              <a:rPr lang="en-US" i="1" baseline="-25000" dirty="0" err="1" smtClean="0"/>
              <a:t>i</a:t>
            </a:r>
            <a:r>
              <a:rPr lang="en-US" dirty="0" smtClean="0"/>
              <a:t>), …,(</a:t>
            </a:r>
            <a:r>
              <a:rPr lang="en-US" dirty="0" err="1" smtClean="0"/>
              <a:t>x</a:t>
            </a:r>
            <a:r>
              <a:rPr lang="en-US" baseline="-25000" dirty="0" err="1" smtClean="0"/>
              <a:t>N</a:t>
            </a:r>
            <a:r>
              <a:rPr lang="en-US" dirty="0" smtClean="0"/>
              <a:t>, </a:t>
            </a:r>
            <a:r>
              <a:rPr lang="en-US" dirty="0" err="1" smtClean="0"/>
              <a:t>x</a:t>
            </a:r>
            <a:r>
              <a:rPr lang="en-US" baseline="-25000" dirty="0" err="1" smtClean="0"/>
              <a:t>N</a:t>
            </a:r>
            <a:r>
              <a:rPr lang="en-US" dirty="0" smtClean="0"/>
              <a:t>)}.</a:t>
            </a:r>
          </a:p>
          <a:p>
            <a:r>
              <a:rPr lang="en-US" dirty="0" smtClean="0"/>
              <a:t>How do we find out what value of R is exactly, using numerical method?</a:t>
            </a:r>
            <a:endParaRPr lang="en-US" dirty="0"/>
          </a:p>
          <a:p>
            <a:r>
              <a:rPr lang="en-US" dirty="0" smtClean="0"/>
              <a:t>Consider an equation based on the circle equation, defined as </a:t>
            </a:r>
          </a:p>
          <a:p>
            <a:endParaRPr lang="en-US" dirty="0" smtClean="0"/>
          </a:p>
          <a:p>
            <a:r>
              <a:rPr lang="en-US" dirty="0" smtClean="0"/>
              <a:t>Since we do not know what the true value of </a:t>
            </a:r>
            <a:r>
              <a:rPr lang="en-US" i="1" dirty="0" smtClean="0"/>
              <a:t>R</a:t>
            </a:r>
            <a:r>
              <a:rPr lang="en-US" dirty="0" smtClean="0"/>
              <a:t> is,  let’s make a guess, say, </a:t>
            </a:r>
            <a:r>
              <a:rPr lang="en-US" i="1" dirty="0" smtClean="0"/>
              <a:t>r</a:t>
            </a:r>
            <a:r>
              <a:rPr lang="en-US" dirty="0" smtClean="0"/>
              <a:t>=1. Slotting the guessed value </a:t>
            </a:r>
            <a:r>
              <a:rPr lang="en-US" i="1" dirty="0" smtClean="0"/>
              <a:t>r</a:t>
            </a:r>
            <a:r>
              <a:rPr lang="en-US" dirty="0" smtClean="0"/>
              <a:t> the values of any pair of (</a:t>
            </a:r>
            <a:r>
              <a:rPr lang="en-US" i="1" dirty="0" err="1" smtClean="0"/>
              <a:t>x</a:t>
            </a:r>
            <a:r>
              <a:rPr lang="en-US" dirty="0" err="1" smtClean="0"/>
              <a:t>,</a:t>
            </a:r>
            <a:r>
              <a:rPr lang="en-US" i="1" dirty="0" err="1" smtClean="0"/>
              <a:t>y</a:t>
            </a:r>
            <a:r>
              <a:rPr lang="en-US" dirty="0" smtClean="0"/>
              <a:t>) values from the data set into the equation ∆</a:t>
            </a:r>
            <a:r>
              <a:rPr lang="en-US" baseline="30000" dirty="0" smtClean="0"/>
              <a:t>2</a:t>
            </a:r>
            <a:r>
              <a:rPr lang="en-US" dirty="0" smtClean="0"/>
              <a:t>, we have </a:t>
            </a:r>
          </a:p>
          <a:p>
            <a:endParaRPr lang="en-US" dirty="0" smtClean="0"/>
          </a:p>
          <a:p>
            <a:r>
              <a:rPr lang="en-US" dirty="0" smtClean="0"/>
              <a:t>The function </a:t>
            </a:r>
            <a:r>
              <a:rPr lang="en-US" i="1" dirty="0" smtClean="0"/>
              <a:t>      </a:t>
            </a:r>
            <a:r>
              <a:rPr lang="en-US" dirty="0" smtClean="0"/>
              <a:t>          dictates the discrepancy between the guessed value </a:t>
            </a:r>
            <a:r>
              <a:rPr lang="en-US" i="1" dirty="0" smtClean="0"/>
              <a:t>r</a:t>
            </a:r>
            <a:r>
              <a:rPr lang="en-US" dirty="0" smtClean="0"/>
              <a:t> and the true value of </a:t>
            </a:r>
            <a:r>
              <a:rPr lang="en-US" i="1" dirty="0" smtClean="0"/>
              <a:t>R</a:t>
            </a:r>
            <a:r>
              <a:rPr lang="en-US" dirty="0" smtClean="0"/>
              <a:t> as contributed by the data point (x</a:t>
            </a:r>
            <a:r>
              <a:rPr lang="en-US" i="1" baseline="-25000" dirty="0" smtClean="0"/>
              <a:t>i</a:t>
            </a:r>
            <a:r>
              <a:rPr lang="en-US" dirty="0" smtClean="0"/>
              <a:t>, </a:t>
            </a:r>
            <a:r>
              <a:rPr lang="en-US" dirty="0" err="1" smtClean="0"/>
              <a:t>y</a:t>
            </a:r>
            <a:r>
              <a:rPr lang="en-US" i="1" baseline="-25000" dirty="0" err="1" smtClean="0"/>
              <a:t>i</a:t>
            </a:r>
            <a:r>
              <a:rPr lang="en-US" dirty="0" smtClean="0"/>
              <a:t>).</a:t>
            </a:r>
          </a:p>
          <a:p>
            <a:r>
              <a:rPr lang="en-US" dirty="0" smtClean="0"/>
              <a:t>With the guessed value </a:t>
            </a:r>
            <a:r>
              <a:rPr lang="en-US" i="1" dirty="0" smtClean="0"/>
              <a:t>r</a:t>
            </a:r>
            <a:r>
              <a:rPr lang="en-US" dirty="0" smtClean="0"/>
              <a:t>,                   generally does not equal zero for all </a:t>
            </a:r>
            <a:r>
              <a:rPr lang="en-US" i="1" dirty="0" err="1" smtClean="0"/>
              <a:t>i</a:t>
            </a:r>
            <a:r>
              <a:rPr lang="en-US" i="1" dirty="0" smtClean="0"/>
              <a:t>.</a:t>
            </a:r>
            <a:endParaRPr lang="en-US" dirty="0" smtClean="0"/>
          </a:p>
        </p:txBody>
      </p:sp>
      <p:graphicFrame>
        <p:nvGraphicFramePr>
          <p:cNvPr id="4" name="Object 3"/>
          <p:cNvGraphicFramePr>
            <a:graphicFrameLocks noChangeAspect="1"/>
          </p:cNvGraphicFramePr>
          <p:nvPr/>
        </p:nvGraphicFramePr>
        <p:xfrm>
          <a:off x="4535396" y="1626636"/>
          <a:ext cx="2371014" cy="374370"/>
        </p:xfrm>
        <a:graphic>
          <a:graphicData uri="http://schemas.openxmlformats.org/presentationml/2006/ole">
            <mc:AlternateContent xmlns:mc="http://schemas.openxmlformats.org/markup-compatibility/2006">
              <mc:Choice xmlns:v="urn:schemas-microsoft-com:vml" Requires="v">
                <p:oleObj spid="_x0000_s1274" name="Equation" r:id="rId4" imgW="1447560" imgH="228600" progId="Equation.DSMT4">
                  <p:embed/>
                </p:oleObj>
              </mc:Choice>
              <mc:Fallback>
                <p:oleObj name="Equation" r:id="rId4" imgW="1447560" imgH="2286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5396" y="1626636"/>
                        <a:ext cx="2371014" cy="3743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nvGraphicFramePr>
        <p:xfrm>
          <a:off x="4110038" y="3421063"/>
          <a:ext cx="3535362" cy="401637"/>
        </p:xfrm>
        <a:graphic>
          <a:graphicData uri="http://schemas.openxmlformats.org/presentationml/2006/ole">
            <mc:AlternateContent xmlns:mc="http://schemas.openxmlformats.org/markup-compatibility/2006">
              <mc:Choice xmlns:v="urn:schemas-microsoft-com:vml" Requires="v">
                <p:oleObj spid="_x0000_s1275" name="Equation" r:id="rId6" imgW="2019240" imgH="228600" progId="Equation.DSMT4">
                  <p:embed/>
                </p:oleObj>
              </mc:Choice>
              <mc:Fallback>
                <p:oleObj name="Equation" r:id="rId6" imgW="2019240" imgH="228600" progId="Equation.DSMT4">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0038" y="3421063"/>
                        <a:ext cx="3535362"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3633788" y="4679950"/>
          <a:ext cx="4535487" cy="533400"/>
        </p:xfrm>
        <a:graphic>
          <a:graphicData uri="http://schemas.openxmlformats.org/presentationml/2006/ole">
            <mc:AlternateContent xmlns:mc="http://schemas.openxmlformats.org/markup-compatibility/2006">
              <mc:Choice xmlns:v="urn:schemas-microsoft-com:vml" Requires="v">
                <p:oleObj spid="_x0000_s1276" name="Equation" r:id="rId8" imgW="2590560" imgH="304560" progId="Equation.DSMT4">
                  <p:embed/>
                </p:oleObj>
              </mc:Choice>
              <mc:Fallback>
                <p:oleObj name="Equation" r:id="rId8" imgW="2590560" imgH="304560" progId="Equation.DSMT4">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33788" y="4679950"/>
                        <a:ext cx="4535487"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1" name="Object 7"/>
          <p:cNvGraphicFramePr>
            <a:graphicFrameLocks noChangeAspect="1"/>
          </p:cNvGraphicFramePr>
          <p:nvPr/>
        </p:nvGraphicFramePr>
        <p:xfrm>
          <a:off x="2861366" y="5141035"/>
          <a:ext cx="1225550" cy="436563"/>
        </p:xfrm>
        <a:graphic>
          <a:graphicData uri="http://schemas.openxmlformats.org/presentationml/2006/ole">
            <mc:AlternateContent xmlns:mc="http://schemas.openxmlformats.org/markup-compatibility/2006">
              <mc:Choice xmlns:v="urn:schemas-microsoft-com:vml" Requires="v">
                <p:oleObj spid="_x0000_s1277" name="Equation" r:id="rId10" imgW="736560" imgH="241200" progId="Equation.DSMT4">
                  <p:embed/>
                </p:oleObj>
              </mc:Choice>
              <mc:Fallback>
                <p:oleObj name="Equation" r:id="rId10" imgW="736560" imgH="241200" progId="Equation.DSMT4">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61366" y="5141035"/>
                        <a:ext cx="122555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3" name="Object 9"/>
          <p:cNvGraphicFramePr>
            <a:graphicFrameLocks noChangeAspect="1"/>
          </p:cNvGraphicFramePr>
          <p:nvPr/>
        </p:nvGraphicFramePr>
        <p:xfrm>
          <a:off x="4626723" y="5841365"/>
          <a:ext cx="1225550" cy="436563"/>
        </p:xfrm>
        <a:graphic>
          <a:graphicData uri="http://schemas.openxmlformats.org/presentationml/2006/ole">
            <mc:AlternateContent xmlns:mc="http://schemas.openxmlformats.org/markup-compatibility/2006">
              <mc:Choice xmlns:v="urn:schemas-microsoft-com:vml" Requires="v">
                <p:oleObj spid="_x0000_s1278" name="Equation" r:id="rId12" imgW="736560" imgH="241200" progId="Equation.DSMT4">
                  <p:embed/>
                </p:oleObj>
              </mc:Choice>
              <mc:Fallback>
                <p:oleObj name="Equation" r:id="rId12" imgW="736560" imgH="241200" progId="Equation.DSMT4">
                  <p:embed/>
                  <p:pic>
                    <p:nvPicPr>
                      <p:cNvPr id="0" name="Picture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26723" y="5841365"/>
                        <a:ext cx="122555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5573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 function”, cont.</a:t>
            </a:r>
            <a:endParaRPr lang="en-US" dirty="0"/>
          </a:p>
        </p:txBody>
      </p:sp>
      <p:sp>
        <p:nvSpPr>
          <p:cNvPr id="3" name="Content Placeholder 2"/>
          <p:cNvSpPr>
            <a:spLocks noGrp="1"/>
          </p:cNvSpPr>
          <p:nvPr>
            <p:ph idx="1"/>
          </p:nvPr>
        </p:nvSpPr>
        <p:spPr>
          <a:xfrm>
            <a:off x="838200" y="1151068"/>
            <a:ext cx="10515600" cy="5025895"/>
          </a:xfrm>
        </p:spPr>
        <p:txBody>
          <a:bodyPr>
            <a:normAutofit lnSpcReduction="10000"/>
          </a:bodyPr>
          <a:lstStyle/>
          <a:p>
            <a:endParaRPr lang="en-US" dirty="0" smtClean="0"/>
          </a:p>
          <a:p>
            <a:r>
              <a:rPr lang="en-US" dirty="0" smtClean="0"/>
              <a:t>Since every data point {</a:t>
            </a:r>
            <a:r>
              <a:rPr lang="en-US" i="1" dirty="0" smtClean="0"/>
              <a:t>x</a:t>
            </a:r>
            <a:r>
              <a:rPr lang="en-US" i="1" baseline="-25000" dirty="0" smtClean="0"/>
              <a:t>i</a:t>
            </a:r>
            <a:r>
              <a:rPr lang="en-US" dirty="0" smtClean="0"/>
              <a:t>, </a:t>
            </a:r>
            <a:r>
              <a:rPr lang="en-US" i="1" dirty="0" err="1" smtClean="0"/>
              <a:t>y</a:t>
            </a:r>
            <a:r>
              <a:rPr lang="en-US" i="1" baseline="-25000" dirty="0" err="1" smtClean="0"/>
              <a:t>i</a:t>
            </a:r>
            <a:r>
              <a:rPr lang="en-US" dirty="0" smtClean="0"/>
              <a:t>} contribute differently to                , we should sum up these contribution. To these end, we define the variance and standard deviation, </a:t>
            </a:r>
          </a:p>
          <a:p>
            <a:endParaRPr lang="en-US" dirty="0" smtClean="0"/>
          </a:p>
          <a:p>
            <a:endParaRPr lang="en-US" dirty="0" smtClean="0"/>
          </a:p>
          <a:p>
            <a:endParaRPr lang="en-US" dirty="0" smtClean="0"/>
          </a:p>
          <a:p>
            <a:endParaRPr lang="en-US" dirty="0" smtClean="0"/>
          </a:p>
          <a:p>
            <a:r>
              <a:rPr lang="en-US" dirty="0" smtClean="0"/>
              <a:t>If the guessed value </a:t>
            </a:r>
            <a:r>
              <a:rPr lang="en-US" i="1" dirty="0" smtClean="0"/>
              <a:t>r</a:t>
            </a:r>
            <a:r>
              <a:rPr lang="en-US" dirty="0" smtClean="0"/>
              <a:t> happens to hit upon the “true” value </a:t>
            </a:r>
            <a:r>
              <a:rPr lang="en-US" i="1" dirty="0" smtClean="0"/>
              <a:t>R</a:t>
            </a:r>
            <a:r>
              <a:rPr lang="en-US" dirty="0" smtClean="0"/>
              <a:t>, then both the variance or standard deviation will become zero. Standard error and variance are both examples of “merit functions”, functions that when minimized will tell what the true value of </a:t>
            </a:r>
            <a:r>
              <a:rPr lang="en-US" i="1" dirty="0" smtClean="0"/>
              <a:t>R</a:t>
            </a:r>
            <a:r>
              <a:rPr lang="en-US" dirty="0" smtClean="0"/>
              <a:t> is.</a:t>
            </a:r>
          </a:p>
          <a:p>
            <a:endParaRPr lang="en-US" dirty="0" smtClean="0"/>
          </a:p>
          <a:p>
            <a:endParaRPr lang="en-US" dirty="0" smtClean="0"/>
          </a:p>
          <a:p>
            <a:pPr>
              <a:buNone/>
            </a:pPr>
            <a:endParaRPr lang="en-US" dirty="0" smtClean="0"/>
          </a:p>
        </p:txBody>
      </p:sp>
      <p:graphicFrame>
        <p:nvGraphicFramePr>
          <p:cNvPr id="1029" name="Object 5"/>
          <p:cNvGraphicFramePr>
            <a:graphicFrameLocks noChangeAspect="1"/>
          </p:cNvGraphicFramePr>
          <p:nvPr/>
        </p:nvGraphicFramePr>
        <p:xfrm>
          <a:off x="1919531" y="2832510"/>
          <a:ext cx="7358063" cy="1555750"/>
        </p:xfrm>
        <a:graphic>
          <a:graphicData uri="http://schemas.openxmlformats.org/presentationml/2006/ole">
            <mc:AlternateContent xmlns:mc="http://schemas.openxmlformats.org/markup-compatibility/2006">
              <mc:Choice xmlns:v="urn:schemas-microsoft-com:vml" Requires="v">
                <p:oleObj spid="_x0000_s2152" name="Equation" r:id="rId4" imgW="4203360" imgH="888840" progId="Equation.DSMT4">
                  <p:embed/>
                </p:oleObj>
              </mc:Choice>
              <mc:Fallback>
                <p:oleObj name="Equation" r:id="rId4" imgW="4203360" imgH="88884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9531" y="2832510"/>
                        <a:ext cx="7358063" cy="155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5" name="Object 7"/>
          <p:cNvGraphicFramePr>
            <a:graphicFrameLocks noChangeAspect="1"/>
          </p:cNvGraphicFramePr>
          <p:nvPr/>
        </p:nvGraphicFramePr>
        <p:xfrm>
          <a:off x="8777381" y="1654849"/>
          <a:ext cx="1225550" cy="436563"/>
        </p:xfrm>
        <a:graphic>
          <a:graphicData uri="http://schemas.openxmlformats.org/presentationml/2006/ole">
            <mc:AlternateContent xmlns:mc="http://schemas.openxmlformats.org/markup-compatibility/2006">
              <mc:Choice xmlns:v="urn:schemas-microsoft-com:vml" Requires="v">
                <p:oleObj spid="_x0000_s2153" name="Equation" r:id="rId6" imgW="736560" imgH="241200" progId="Equation.DSMT4">
                  <p:embed/>
                </p:oleObj>
              </mc:Choice>
              <mc:Fallback>
                <p:oleObj name="Equation" r:id="rId6" imgW="736560" imgH="241200" progId="Equation.DSMT4">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7381" y="1654849"/>
                        <a:ext cx="122555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55736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11644</TotalTime>
  <Words>1410</Words>
  <Application>Microsoft Office PowerPoint</Application>
  <PresentationFormat>Widescreen</PresentationFormat>
  <Paragraphs>171</Paragraphs>
  <Slides>30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StarSymbol</vt:lpstr>
      <vt:lpstr>Arial</vt:lpstr>
      <vt:lpstr>Calibri</vt:lpstr>
      <vt:lpstr>Calibri Light</vt:lpstr>
      <vt:lpstr>Cambria Math</vt:lpstr>
      <vt:lpstr>Symbol</vt:lpstr>
      <vt:lpstr>Office Theme</vt:lpstr>
      <vt:lpstr>Equation</vt:lpstr>
      <vt:lpstr>Chapter 3</vt:lpstr>
      <vt:lpstr> 2D projectile revisited</vt:lpstr>
      <vt:lpstr> 2D projectile using list</vt:lpstr>
      <vt:lpstr>Manipulating list (case study)</vt:lpstr>
      <vt:lpstr>Measuring speed in a simulation: case study 1</vt:lpstr>
      <vt:lpstr>Directory hopping, Export, Import </vt:lpstr>
      <vt:lpstr>Simple curve fitting</vt:lpstr>
      <vt:lpstr>“Merit function”</vt:lpstr>
      <vt:lpstr>“Merit function”, cont.</vt:lpstr>
      <vt:lpstr>Standard deviation and variance of a semicircle data with R= 53.5529</vt:lpstr>
      <vt:lpstr>Minimise you merit function</vt:lpstr>
      <vt:lpstr>Exercise: Decipher  the radius of a full circle</vt:lpstr>
      <vt:lpstr>Example of a two-variables curve fitting</vt:lpstr>
      <vt:lpstr>The merit function for two unknown parameters, {h, k}.</vt:lpstr>
      <vt:lpstr>Minimised standard deviation in (h,k) parameter space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Yoon Tiem Leong</dc:creator>
  <cp:lastModifiedBy>tlyoon</cp:lastModifiedBy>
  <cp:revision>412</cp:revision>
  <cp:lastPrinted>2015-03-17T16:15:26Z</cp:lastPrinted>
  <dcterms:created xsi:type="dcterms:W3CDTF">2015-02-28T03:19:47Z</dcterms:created>
  <dcterms:modified xsi:type="dcterms:W3CDTF">2016-03-24T04:07:26Z</dcterms:modified>
</cp:coreProperties>
</file>