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1" r:id="rId8"/>
    <p:sldId id="263" r:id="rId9"/>
    <p:sldId id="269" r:id="rId10"/>
    <p:sldId id="260" r:id="rId11"/>
    <p:sldId id="270" r:id="rId12"/>
    <p:sldId id="266" r:id="rId13"/>
    <p:sldId id="272" r:id="rId14"/>
    <p:sldId id="267" r:id="rId15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Picture 33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1" name="Picture 70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2" name="Picture 71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07" name="Picture 106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08" name="Picture 107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9C66E-A501-48C7-A2A7-837544AB2F69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B3D9-DF54-4612-B749-0139DC02D8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data/NP3D.xyz" TargetMode="Externa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data/log.lammps" TargetMode="Externa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4_loglammps.nb" TargetMode="Externa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4_simulate_1Pbox.nb" TargetMode="Externa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4_simulate_NPbox.nb" TargetMode="Externa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penbabel.org/wiki/XYZ_(format)" TargetMode="Externa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.uiuc.edu/Development/Download/download.cgi?PackageName=VMD" TargetMode="External"/><Relationship Id="rId2" Type="http://schemas.openxmlformats.org/officeDocument/2006/relationships/hyperlink" Target="http://www2.fizik.usm.my/tlyoon/Downloads/vmd191beta1win32.msi" TargetMode="Externa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://comsics.usm.my/tlyoon/teaching/ZCE111_1516SEM2/data/NP3D.xyz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4_simulate_NPbox.nb" TargetMode="Externa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4_simulate_NPbox.nb" TargetMode="Externa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609480" y="273240"/>
            <a:ext cx="10971720" cy="530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291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Chapter 4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en-US" sz="291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Data Manipulation and </a:t>
            </a:r>
            <a:r>
              <a:rPr lang="en-US" sz="291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visualisation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Exercise: </a:t>
            </a:r>
            <a:r>
              <a:rPr lang="en-US" sz="32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Visualise</a:t>
            </a:r>
            <a:r>
              <a:rPr lang="en-US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XYZ data file in Mathematica</a:t>
            </a:r>
            <a:endParaRPr dirty="0"/>
          </a:p>
        </p:txBody>
      </p:sp>
      <p:sp>
        <p:nvSpPr>
          <p:cNvPr id="166" name="CustomShape 2"/>
          <p:cNvSpPr/>
          <p:nvPr/>
        </p:nvSpPr>
        <p:spPr>
          <a:xfrm>
            <a:off x="838080" y="1869140"/>
            <a:ext cx="10514520" cy="39441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SzPct val="100000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Develop a code to visualize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NP3D.xyz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using Mathematica automatically without manual intervention.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Name your code as C4_visualiseXYZ.nb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3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Exercise</a:t>
            </a:r>
            <a:r>
              <a:rPr lang="en-US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log.lammps</a:t>
            </a:r>
            <a:endParaRPr dirty="0"/>
          </a:p>
        </p:txBody>
      </p:sp>
      <p:sp>
        <p:nvSpPr>
          <p:cNvPr id="166" name="CustomShape 2"/>
          <p:cNvSpPr/>
          <p:nvPr/>
        </p:nvSpPr>
        <p:spPr>
          <a:xfrm>
            <a:off x="838080" y="146304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514350" indent="-51435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If you are given a data file with some fixed format other than XYZ, can you write a code to read in the data,  process them and </a:t>
            </a:r>
            <a:r>
              <a:rPr lang="en-US" sz="2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visualise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the content according to your need? </a:t>
            </a: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514350" indent="-51435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Try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this out on the file </a:t>
            </a:r>
            <a:r>
              <a:rPr lang="en-US" sz="28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hlinkClick r:id="rId2"/>
              </a:rPr>
              <a:t>log.lammps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which is part of an output produced by a Molecular Dynamics simulation software package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LAMMPS.</a:t>
            </a:r>
            <a:endParaRPr lang="en-US" dirty="0"/>
          </a:p>
          <a:p>
            <a:pPr marL="514350" indent="-51435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log.lammps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is a </a:t>
            </a:r>
            <a:r>
              <a:rPr lang="en-US" sz="2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formated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file containing assorted  information of the LAMPPS output, such as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"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Step" "Atoms" "Temp" "Press" "</a:t>
            </a:r>
            <a:r>
              <a:rPr lang="en-US" sz="2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PotEng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" "</a:t>
            </a:r>
            <a:r>
              <a:rPr lang="en-US" sz="2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KinEng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" "</a:t>
            </a:r>
            <a:r>
              <a:rPr lang="en-US" sz="2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TotEng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" "Volume" "Enthalpy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77336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3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Exercise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log.lammps</a:t>
            </a:r>
            <a:endParaRPr lang="en-US" sz="3200" dirty="0"/>
          </a:p>
        </p:txBody>
      </p:sp>
      <p:sp>
        <p:nvSpPr>
          <p:cNvPr id="168" name="CustomShape 2"/>
          <p:cNvSpPr/>
          <p:nvPr/>
        </p:nvSpPr>
        <p:spPr>
          <a:xfrm>
            <a:off x="838080" y="146304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7200" indent="-4572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Write a Mathematica code to abstract the data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of</a:t>
            </a:r>
            <a:r>
              <a:rPr lang="en-US" dirty="0" smtClean="0"/>
              <a:t>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"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Step" "Atoms" "Temp" "Press" "</a:t>
            </a:r>
            <a:r>
              <a:rPr lang="en-US" sz="2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PotEng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" "</a:t>
            </a:r>
            <a:r>
              <a:rPr lang="en-US" sz="2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KinEng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" "</a:t>
            </a:r>
            <a:r>
              <a:rPr lang="en-US" sz="2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TotEng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" "Volume" "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Enthalpy from log.lammps.</a:t>
            </a:r>
            <a:endParaRPr lang="en-US" dirty="0"/>
          </a:p>
          <a:p>
            <a:pPr>
              <a:lnSpc>
                <a:spcPct val="100000"/>
              </a:lnSpc>
              <a:buSzPct val="100000"/>
            </a:pPr>
            <a:endParaRPr lang="en-US" sz="28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  <a:buSzPct val="100000"/>
            </a:pP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Then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plot </a:t>
            </a:r>
            <a:endParaRPr lang="en-US" dirty="0"/>
          </a:p>
          <a:p>
            <a:pPr marL="457200" indent="-4572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Temp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vs.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Step</a:t>
            </a:r>
            <a:endParaRPr lang="en-US" dirty="0"/>
          </a:p>
          <a:p>
            <a:pPr marL="457200" indent="-4572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8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PotEng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vs.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Step</a:t>
            </a:r>
            <a:endParaRPr lang="en-US" dirty="0"/>
          </a:p>
          <a:p>
            <a:pPr marL="457200" indent="-4572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28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PotEng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vs.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Temp</a:t>
            </a:r>
          </a:p>
          <a:p>
            <a:pPr>
              <a:lnSpc>
                <a:spcPct val="100000"/>
              </a:lnSpc>
              <a:buSzPct val="100000"/>
            </a:pP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buSzPct val="100000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See sample code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C4_loglammps.nb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 spc="-1">
                <a:uFill>
                  <a:solidFill>
                    <a:srgbClr val="FFFFFF"/>
                  </a:solidFill>
                </a:uFill>
                <a:latin typeface="Arial"/>
              </a:rPr>
              <a:t>A particle in a box</a:t>
            </a:r>
            <a:endParaRPr/>
          </a:p>
        </p:txBody>
      </p:sp>
      <p:sp>
        <p:nvSpPr>
          <p:cNvPr id="147" name="CustomShape 2"/>
          <p:cNvSpPr/>
          <p:nvPr/>
        </p:nvSpPr>
        <p:spPr>
          <a:xfrm>
            <a:off x="609480" y="1129553"/>
            <a:ext cx="10734395" cy="52323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US" sz="230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Algorithm to simulate a particle moving freely in a rectangular box with edge L:</a:t>
            </a:r>
            <a:endParaRPr sz="2300" dirty="0"/>
          </a:p>
          <a:p>
            <a:endParaRPr sz="2300" dirty="0"/>
          </a:p>
          <a:p>
            <a:pPr marL="342900" indent="-342900">
              <a:lnSpc>
                <a:spcPct val="100000"/>
              </a:lnSpc>
              <a:buClr>
                <a:srgbClr val="FFFFFF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230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Define the length of the box, </a:t>
            </a: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L.</a:t>
            </a:r>
          </a:p>
          <a:p>
            <a:pPr marL="342900" indent="-342900">
              <a:lnSpc>
                <a:spcPct val="100000"/>
              </a:lnSpc>
              <a:buClr>
                <a:srgbClr val="FFFFFF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Specify </a:t>
            </a:r>
            <a:r>
              <a:rPr lang="en-US" sz="230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the coordinates of the four corners of the </a:t>
            </a: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box.</a:t>
            </a:r>
          </a:p>
          <a:p>
            <a:pPr marL="342900" indent="-342900">
              <a:lnSpc>
                <a:spcPct val="100000"/>
              </a:lnSpc>
              <a:buClr>
                <a:srgbClr val="FFFFFF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Draw </a:t>
            </a:r>
            <a:r>
              <a:rPr lang="en-US" sz="230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the </a:t>
            </a: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box</a:t>
            </a:r>
            <a:endParaRPr lang="en-US" sz="2300" dirty="0"/>
          </a:p>
          <a:p>
            <a:pPr marL="342900" indent="-342900">
              <a:lnSpc>
                <a:spcPct val="100000"/>
              </a:lnSpc>
              <a:buClr>
                <a:srgbClr val="FFFFFF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Generate </a:t>
            </a:r>
            <a:r>
              <a:rPr lang="en-US" sz="230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a particle at a random initial position (</a:t>
            </a: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en-US" sz="230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0</a:t>
            </a: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,y0) </a:t>
            </a:r>
            <a:r>
              <a:rPr lang="en-US" sz="230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located within the </a:t>
            </a: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box.</a:t>
            </a:r>
            <a:endParaRPr lang="en-US" sz="2300" dirty="0"/>
          </a:p>
          <a:p>
            <a:pPr marL="342900" indent="-342900">
              <a:lnSpc>
                <a:spcPct val="100000"/>
              </a:lnSpc>
              <a:buClr>
                <a:srgbClr val="FFFFFF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Give </a:t>
            </a:r>
            <a:r>
              <a:rPr lang="en-US" sz="230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the particles a random initial velocity, </a:t>
            </a: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v0.</a:t>
            </a:r>
            <a:endParaRPr lang="en-US" sz="2300" dirty="0"/>
          </a:p>
          <a:p>
            <a:pPr marL="342900" indent="-342900">
              <a:lnSpc>
                <a:spcPct val="100000"/>
              </a:lnSpc>
              <a:buClr>
                <a:srgbClr val="FFFFFF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Let </a:t>
            </a:r>
            <a:r>
              <a:rPr lang="en-US" sz="230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the particle’s position to evolve in time at the constant initial velocity for a period of time defined in terms of the time scale of the system, </a:t>
            </a: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T0= v0/L.</a:t>
            </a:r>
            <a:endParaRPr lang="en-US" sz="2300" dirty="0"/>
          </a:p>
          <a:p>
            <a:pPr marL="342900" indent="-342900">
              <a:lnSpc>
                <a:spcPct val="100000"/>
              </a:lnSpc>
              <a:buClr>
                <a:srgbClr val="FFFFFF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Simulate </a:t>
            </a:r>
            <a:r>
              <a:rPr lang="en-US" sz="230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the trajectory of the particle as time </a:t>
            </a: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evolves</a:t>
            </a:r>
            <a:endParaRPr lang="en-US" sz="2300" dirty="0"/>
          </a:p>
          <a:p>
            <a:pPr marL="342900" indent="-342900">
              <a:lnSpc>
                <a:spcPct val="100000"/>
              </a:lnSpc>
              <a:buClr>
                <a:srgbClr val="FFFFFF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230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When </a:t>
            </a:r>
            <a:r>
              <a:rPr lang="en-US" sz="230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the particle touches the edges, impose a boundary condition: (a) fixed (b) or periodic boundary condition. </a:t>
            </a:r>
            <a:endParaRPr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6000">
              <a:lnSpc>
                <a:spcPct val="90000"/>
              </a:lnSpc>
              <a:buFont typeface="Arial"/>
              <a:buChar char="•"/>
            </a:pP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See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hlinkClick r:id="rId2"/>
              </a:rPr>
              <a:t>C4_simulate_1Pbox.nb</a:t>
            </a:r>
            <a:endParaRPr dirty="0"/>
          </a:p>
          <a:p>
            <a:pPr marL="216000" indent="-216000">
              <a:lnSpc>
                <a:spcPct val="90000"/>
              </a:lnSpc>
              <a:buFont typeface="Arial"/>
              <a:buChar char="•"/>
            </a:pP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Syntax: </a:t>
            </a:r>
            <a:endParaRPr dirty="0"/>
          </a:p>
          <a:p>
            <a:pPr marL="216000" indent="-216000">
              <a:lnSpc>
                <a:spcPct val="90000"/>
              </a:lnSpc>
              <a:buFont typeface="Arial"/>
              <a:buChar char="•"/>
            </a:pP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Graphics[Point]</a:t>
            </a:r>
            <a:endParaRPr dirty="0"/>
          </a:p>
          <a:p>
            <a:pPr marL="216000" indent="-216000">
              <a:lnSpc>
                <a:spcPct val="90000"/>
              </a:lnSpc>
              <a:buFont typeface="Arial"/>
              <a:buChar char="•"/>
            </a:pP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Graphics[Line[{Table[coordinates[n], {n, 1, 5}]}]]</a:t>
            </a:r>
            <a:endParaRPr dirty="0"/>
          </a:p>
          <a:p>
            <a:pPr marL="216000" indent="-216000">
              <a:lnSpc>
                <a:spcPct val="90000"/>
              </a:lnSpc>
              <a:buFont typeface="Arial"/>
              <a:buChar char="•"/>
            </a:pP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Random[]</a:t>
            </a:r>
            <a:endParaRPr dirty="0"/>
          </a:p>
          <a:p>
            <a:pPr marL="216000" indent="-216000">
              <a:lnSpc>
                <a:spcPct val="90000"/>
              </a:lnSpc>
              <a:buFont typeface="Arial"/>
              <a:buChar char="•"/>
            </a:pP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Graphics[Point[</a:t>
            </a:r>
            <a:r>
              <a:rPr lang="en-US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coordxy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[it]];</a:t>
            </a:r>
            <a:endParaRPr dirty="0"/>
          </a:p>
          <a:p>
            <a:pPr marL="216000" indent="-216000">
              <a:lnSpc>
                <a:spcPct val="90000"/>
              </a:lnSpc>
              <a:buFont typeface="Arial"/>
              <a:buChar char="•"/>
            </a:pP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Graphics[{</a:t>
            </a:r>
            <a:r>
              <a:rPr lang="en-US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PointSize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[0.025], Point[</a:t>
            </a:r>
            <a:r>
              <a:rPr lang="en-US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coordxy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[it</a:t>
            </a:r>
            <a:r>
              <a:rPr lang="en-US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]]}</a:t>
            </a:r>
            <a:endParaRPr lang="en-US" dirty="0"/>
          </a:p>
          <a:p>
            <a:pPr marL="216000" indent="-216000">
              <a:lnSpc>
                <a:spcPct val="90000"/>
              </a:lnSpc>
              <a:buFont typeface="Arial"/>
              <a:buChar char="•"/>
            </a:pPr>
            <a:r>
              <a:rPr lang="en-US" sz="28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PlotRange</a:t>
            </a:r>
            <a:r>
              <a:rPr lang="en-US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-&gt; {{0, L}, {0, L}}];</a:t>
            </a:r>
            <a:endParaRPr dirty="0"/>
          </a:p>
        </p:txBody>
      </p:sp>
      <p:sp>
        <p:nvSpPr>
          <p:cNvPr id="149" name="CustomShape 2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US" sz="3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Simulate single particle </a:t>
            </a: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 a 2D box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lang="en-US" sz="28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90000"/>
              </a:lnSpc>
            </a:pP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code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comprises of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 particle in a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2D box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can be easily </a:t>
            </a:r>
            <a:r>
              <a:rPr lang="en-US" sz="2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generalised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to N particles, see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hlinkClick r:id="rId2"/>
              </a:rPr>
              <a:t>C4_simulate_NPbox.nb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dirty="0"/>
          </a:p>
        </p:txBody>
      </p:sp>
      <p:sp>
        <p:nvSpPr>
          <p:cNvPr id="151" name="CustomShape 2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US" sz="3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Generalise</a:t>
            </a: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to </a:t>
            </a:r>
            <a:r>
              <a:rPr lang="en-US" sz="36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</a:t>
            </a: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Particle in a 2D box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838080" y="168948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See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hlinkClick r:id="rId2"/>
              </a:rPr>
              <a:t>http://openbabel.org/wiki/XYZ_(format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hlinkClick r:id="rId2"/>
              </a:rPr>
              <a:t>)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for data file in XYZ format.</a:t>
            </a:r>
          </a:p>
          <a:p>
            <a:pPr>
              <a:lnSpc>
                <a:spcPct val="90000"/>
              </a:lnSpc>
            </a:pPr>
            <a:endParaRPr dirty="0"/>
          </a:p>
        </p:txBody>
      </p:sp>
      <p:sp>
        <p:nvSpPr>
          <p:cNvPr id="155" name="CustomShape 2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US" sz="3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Data in XYZ format</a:t>
            </a: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685" y="2336025"/>
            <a:ext cx="6673309" cy="4279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838080" y="13788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6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Visualising</a:t>
            </a:r>
            <a:r>
              <a:rPr lang="en-US" sz="4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sample XYZ data</a:t>
            </a:r>
            <a:endParaRPr dirty="0"/>
          </a:p>
        </p:txBody>
      </p:sp>
      <p:sp>
        <p:nvSpPr>
          <p:cNvPr id="160" name="CustomShape 2"/>
          <p:cNvSpPr/>
          <p:nvPr/>
        </p:nvSpPr>
        <p:spPr>
          <a:xfrm>
            <a:off x="838080" y="1097280"/>
            <a:ext cx="10514520" cy="521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</a:pPr>
            <a:endParaRPr lang="en-US" sz="28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>
              <a:buSzPct val="100000"/>
            </a:pP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Download and install VMD 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 either </a:t>
            </a:r>
            <a:endParaRPr lang="en-US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http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://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www2.fizik.usm.my/tlyoon/Downloads/vmd191beta1win32.msi</a:t>
            </a:r>
            <a:endParaRPr lang="en-US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3"/>
              </a:rPr>
              <a:t>http://www.ks.uiuc.edu/Development/Download/download.cgi?PackageName=VMD</a:t>
            </a:r>
            <a:endParaRPr lang="en-US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buSzPct val="45000"/>
            </a:pPr>
            <a:endParaRPr lang="en-US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Download the sample XYZ data files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4"/>
              </a:rPr>
              <a:t>N3PD.xyz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 VMD to </a:t>
            </a:r>
            <a:r>
              <a:rPr lang="en-US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visualise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N3PD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.xyz.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How 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would you export all the animation data generated by 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C4_simulate_NPbox.nb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into a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XYZ formatted file? To this end, let’s do a simple exercise: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90000"/>
              </a:lnSpc>
            </a:pP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Modify the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code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hlinkClick r:id="rId2"/>
              </a:rPr>
              <a:t>C4_simulate_NPbox.nb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s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that the output is exported to a data file named data2D.xyz. I will cal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 this modified code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C4_simulate_NPbox_export.  </a:t>
            </a:r>
          </a:p>
          <a:p>
            <a:pPr>
              <a:lnSpc>
                <a:spcPct val="90000"/>
              </a:lnSpc>
            </a:pPr>
            <a:endParaRPr lang="en-US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 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this case we shall learn to use a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new command:  </a:t>
            </a:r>
          </a:p>
          <a:p>
            <a:pPr algn="ctr">
              <a:lnSpc>
                <a:spcPct val="90000"/>
              </a:lnSpc>
            </a:pPr>
            <a:endParaRPr lang="en-US" sz="28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90000"/>
              </a:lnSpc>
            </a:pPr>
            <a:r>
              <a:rPr lang="en-US" sz="28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OpenWrite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; </a:t>
            </a:r>
            <a:r>
              <a:rPr lang="en-US" sz="28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FormatType</a:t>
            </a:r>
            <a:r>
              <a:rPr lang="en-US" sz="28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-&gt; </a:t>
            </a:r>
            <a:r>
              <a:rPr lang="en-US" sz="28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OutputForm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;</a:t>
            </a:r>
          </a:p>
        </p:txBody>
      </p:sp>
      <p:sp>
        <p:nvSpPr>
          <p:cNvPr id="151" name="CustomShape 2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US" sz="3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Exercise: Output snapshots of </a:t>
            </a:r>
            <a:r>
              <a:rPr lang="en-US" sz="3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animation </a:t>
            </a:r>
            <a:r>
              <a:rPr lang="en-US" sz="3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data into a XYZ data file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198273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6000">
              <a:lnSpc>
                <a:spcPct val="90000"/>
              </a:lnSpc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C4_simulate_NPbox.nb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 be generalized to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animate N free particles moving in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3D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box.</a:t>
            </a:r>
          </a:p>
          <a:p>
            <a:pPr marL="216000" indent="-216000">
              <a:lnSpc>
                <a:spcPct val="90000"/>
              </a:lnSpc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 this end, you need to use a new command:</a:t>
            </a:r>
          </a:p>
          <a:p>
            <a:pPr>
              <a:lnSpc>
                <a:spcPct val="90000"/>
              </a:lnSpc>
            </a:pPr>
            <a:endParaRPr lang="en-US" sz="2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algn="ctr">
              <a:lnSpc>
                <a:spcPct val="90000"/>
              </a:lnSpc>
            </a:pPr>
            <a:r>
              <a:rPr lang="en-US" sz="28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Graphics3D[]</a:t>
            </a:r>
            <a:endParaRPr lang="en-US" sz="28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216000" indent="-216000">
              <a:lnSpc>
                <a:spcPct val="90000"/>
              </a:lnSpc>
              <a:buFont typeface="Arial"/>
              <a:buChar char="•"/>
            </a:pP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Exercise: do this, and name your code C4_simulate_NPbox3D.nb.</a:t>
            </a:r>
          </a:p>
        </p:txBody>
      </p:sp>
      <p:sp>
        <p:nvSpPr>
          <p:cNvPr id="153" name="CustomShape 2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US" sz="3600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</a:t>
            </a:r>
            <a:r>
              <a:rPr lang="en-US" sz="3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Particle in a 3D box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838080" y="13788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Exercise</a:t>
            </a:r>
            <a:endParaRPr/>
          </a:p>
        </p:txBody>
      </p:sp>
      <p:sp>
        <p:nvSpPr>
          <p:cNvPr id="160" name="CustomShape 2"/>
          <p:cNvSpPr/>
          <p:nvPr/>
        </p:nvSpPr>
        <p:spPr>
          <a:xfrm>
            <a:off x="838080" y="1815353"/>
            <a:ext cx="10841612" cy="41167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</a:pP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Based on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code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C4_simulate_NPbox3D.nb you have developed earlier,</a:t>
            </a:r>
          </a:p>
          <a:p>
            <a:pPr>
              <a:lnSpc>
                <a:spcPct val="100000"/>
              </a:lnSpc>
              <a:buSzPct val="45000"/>
            </a:pP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71500" indent="-571500">
              <a:lnSpc>
                <a:spcPct val="100000"/>
              </a:lnSpc>
              <a:buSzPct val="100000"/>
              <a:buAutoNum type="romanLcParenBoth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export the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simulated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data for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 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“Carbon” atom moving in a 3D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box into a XYZ formatted file named NP3D.xyz</a:t>
            </a:r>
          </a:p>
          <a:p>
            <a:pPr marL="571500" indent="-571500">
              <a:lnSpc>
                <a:spcPct val="100000"/>
              </a:lnSpc>
              <a:buSzPct val="100000"/>
              <a:buAutoNum type="romanLcParenBoth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 VMD to </a:t>
            </a:r>
            <a:r>
              <a:rPr lang="en-US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visualise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your NP3D.xyz.</a:t>
            </a:r>
          </a:p>
          <a:p>
            <a:pPr marL="571500" indent="-571500">
              <a:lnSpc>
                <a:spcPct val="100000"/>
              </a:lnSpc>
              <a:buSzPct val="100000"/>
              <a:buAutoNum type="romanLcParenBoth"/>
            </a:pP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buSzPct val="100000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Name you code C4_simulate_NPbox3D_export.nb</a:t>
            </a:r>
          </a:p>
        </p:txBody>
      </p:sp>
    </p:spTree>
    <p:extLst>
      <p:ext uri="{BB962C8B-B14F-4D97-AF65-F5344CB8AC3E}">
        <p14:creationId xmlns:p14="http://schemas.microsoft.com/office/powerpoint/2010/main" val="40413192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627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DejaVu Sans</vt:lpstr>
      <vt:lpstr>StarSymbol</vt:lpstr>
      <vt:lpstr>Arial</vt:lpstr>
      <vt:lpstr>Calibri</vt:lpstr>
      <vt:lpstr>Calibri Light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tlyoon</dc:creator>
  <cp:lastModifiedBy>tlyoon</cp:lastModifiedBy>
  <cp:revision>74</cp:revision>
  <dcterms:modified xsi:type="dcterms:W3CDTF">2016-04-15T15:10:47Z</dcterms:modified>
  <dc:language>en-US</dc:language>
</cp:coreProperties>
</file>