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_rels/presentation.xml.rels" ContentType="application/vnd.openxmlformats-package.relationships+xml"/>
  <Override PartName="/ppt/media/image12.png" ContentType="image/png"/>
  <Override PartName="/ppt/media/image11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48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6.xml.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6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1" name="" descr=""/>
          <p:cNvPicPr/>
          <p:nvPr/>
        </p:nvPicPr>
        <p:blipFill>
          <a:blip r:embed="rId2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2" name="" descr=""/>
          <p:cNvPicPr/>
          <p:nvPr/>
        </p:nvPicPr>
        <p:blipFill>
          <a:blip r:embed="rId3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4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8" name="" descr=""/>
          <p:cNvPicPr/>
          <p:nvPr/>
        </p:nvPicPr>
        <p:blipFill>
          <a:blip r:embed="rId2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09" name="" descr=""/>
          <p:cNvPicPr/>
          <p:nvPr/>
        </p:nvPicPr>
        <p:blipFill>
          <a:blip r:embed="rId3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0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44" name="" descr=""/>
          <p:cNvPicPr/>
          <p:nvPr/>
        </p:nvPicPr>
        <p:blipFill>
          <a:blip r:embed="rId2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45" name="" descr=""/>
          <p:cNvPicPr/>
          <p:nvPr/>
        </p:nvPicPr>
        <p:blipFill>
          <a:blip r:embed="rId3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3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3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2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504000" y="301320"/>
            <a:ext cx="9071280" cy="585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Chapter 5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Numerical Root Findings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" descr=""/>
          <p:cNvPicPr/>
          <p:nvPr/>
        </p:nvPicPr>
        <p:blipFill>
          <a:blip r:embed="rId1"/>
          <a:stretch/>
        </p:blipFill>
        <p:spPr>
          <a:xfrm>
            <a:off x="1067400" y="481320"/>
            <a:ext cx="7903800" cy="5532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" descr=""/>
          <p:cNvPicPr/>
          <p:nvPr/>
        </p:nvPicPr>
        <p:blipFill>
          <a:blip r:embed="rId1"/>
          <a:stretch/>
        </p:blipFill>
        <p:spPr>
          <a:xfrm>
            <a:off x="731520" y="548640"/>
            <a:ext cx="8960760" cy="46630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Newton's Method</a:t>
            </a:r>
            <a:endParaRPr/>
          </a:p>
        </p:txBody>
      </p:sp>
      <p:sp>
        <p:nvSpPr>
          <p:cNvPr id="167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The code 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C5_Newton_method_root_finding.nb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finds a root of the following equations using Newton method based on an initial guess:</a:t>
            </a:r>
            <a:endParaRPr/>
          </a:p>
          <a:p>
            <a:pPr>
              <a:lnSpc>
                <a:spcPct val="100000"/>
              </a:lnSpc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   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Use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ε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= 0.001.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(i)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 = (1/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 sin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, for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-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2.5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π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≤ x ≤ 2.5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π.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(ii)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f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= 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tan(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πx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− x − 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6, for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-π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≤ x ≤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π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(iii)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f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 =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</a:t>
            </a:r>
            <a:r>
              <a:rPr lang="en-US" sz="2800" spc="-1" strike="noStrike" baseline="10100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−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− 2, for all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(iv)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 =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800" spc="-1" strike="noStrike" baseline="101000">
                <a:uFill>
                  <a:solidFill>
                    <a:srgbClr val="ffffff"/>
                  </a:solidFill>
                </a:uFill>
                <a:latin typeface="Arial"/>
              </a:rPr>
              <a:t>3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+ 2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800" spc="-1" strike="noStrike" baseline="101000">
                <a:uFill>
                  <a:solidFill>
                    <a:srgbClr val="ffffff"/>
                  </a:solidFill>
                </a:uFill>
                <a:latin typeface="Arial"/>
              </a:rPr>
              <a:t>2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− 3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− 1, for all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Exercise</a:t>
            </a:r>
            <a:endParaRPr/>
          </a:p>
        </p:txBody>
      </p:sp>
      <p:sp>
        <p:nvSpPr>
          <p:cNvPr id="169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Modify your previous code so that it can find all the roots using Newton's method for all the following functions automatically and without manual intervention: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Use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ε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= 0.001.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Mathematica built-in function to find roots</a:t>
            </a:r>
            <a:endParaRPr/>
          </a:p>
        </p:txBody>
      </p:sp>
      <p:sp>
        <p:nvSpPr>
          <p:cNvPr id="171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Syntax: </a:t>
            </a: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FindRoot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NSolve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NSolve 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find multiple solutions automatically, but may fail in certain types of equations. Best used for algebraic equations and polynomials.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FindRoot 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finds only one root at a time, and needs an initial guess value. More robust than </a:t>
            </a: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Nsolve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Example of </a:t>
            </a:r>
            <a:r>
              <a:rPr b="1"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NSolve</a:t>
            </a: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</p:txBody>
      </p:sp>
      <p:sp>
        <p:nvSpPr>
          <p:cNvPr id="173" name="CustomShape 2"/>
          <p:cNvSpPr/>
          <p:nvPr/>
        </p:nvSpPr>
        <p:spPr>
          <a:xfrm>
            <a:off x="504000" y="1463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NSolve[x^5 - 2 x + 3 == 0, x]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NSolve[x^5 - 2 x + 3 == 0, x, Reals]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NSolve[(x^2 - 1) (x^4 - 1) == 0, x, Reals]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NSolve[Sqrt[x] + 3 x^(1/3) == 5, x, Reals]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NSolve[E^x - x == 7, x, Reals]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NSolve[E^(2 E^x) - Log[x^2 + 1] - 20 x == 11, x, Reals]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NSolve[2 x^(123451/67890) - x^2 + 4 Sqrt[x] - 4 x - 9/8 ==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0, x, Reals]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NSolve[E^(2 x) + x^4 + 4 (x^2 + 1) == (2 x^2 + 4) E^x, x, Reals]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NSolve[10 Sin[Tan[E^-x^2]] - x == 3, x, Reals]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NSolve[2 Sin[Exp[x]] - Cos[Pi x] == 3/2 &amp;&amp; -1 &lt; x &lt; 1, x, Reals]</a:t>
            </a: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Example of using </a:t>
            </a:r>
            <a:r>
              <a:rPr b="1"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FindRoot</a:t>
            </a: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and </a:t>
            </a:r>
            <a:r>
              <a:rPr b="1"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NSolve</a:t>
            </a:r>
            <a:endParaRPr/>
          </a:p>
        </p:txBody>
      </p:sp>
      <p:sp>
        <p:nvSpPr>
          <p:cNvPr id="175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We would like to try using FindRoot and Nsolve on the following examples (previously solved using Newton and bisection method): 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(i)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f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 = (1/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 sin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, for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-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2.5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π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≤ x ≤ 2.5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π.</a:t>
            </a:r>
            <a:endParaRPr/>
          </a:p>
          <a:p>
            <a:pPr>
              <a:lnSpc>
                <a:spcPct val="100000"/>
              </a:lnSpc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(ii)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f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= 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tan(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πx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− x − 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6, for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-π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≤ x ≤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π</a:t>
            </a:r>
            <a:endParaRPr/>
          </a:p>
          <a:p>
            <a:pPr>
              <a:lnSpc>
                <a:spcPct val="100000"/>
              </a:lnSpc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(iii)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f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 =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</a:t>
            </a:r>
            <a:r>
              <a:rPr lang="en-US" sz="2800" spc="-1" strike="noStrike" baseline="10100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−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− 2, for all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x.</a:t>
            </a:r>
            <a:endParaRPr/>
          </a:p>
          <a:p>
            <a:pPr>
              <a:lnSpc>
                <a:spcPct val="100000"/>
              </a:lnSpc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(iv)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f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 =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 baseline="10100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3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+ 2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 baseline="10100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2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− 3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− 1, for all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    </a:t>
            </a: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Sample code: </a:t>
            </a: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C5_Math_built_in_findroots_NSolve.nb</a:t>
            </a: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.</a:t>
            </a:r>
            <a:endParaRPr/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You are now a proud root finder</a:t>
            </a:r>
            <a:endParaRPr/>
          </a:p>
        </p:txBody>
      </p:sp>
      <p:sp>
        <p:nvSpPr>
          <p:cNvPr id="177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After all these exercises, now you should be confident to proclaim to the whole word that: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 algn="ctr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40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Given me any single variable function, and I'll find you their roots at a click. =)</a:t>
            </a:r>
            <a:endParaRPr/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Root of a continuous function</a:t>
            </a:r>
            <a:endParaRPr/>
          </a:p>
        </p:txBody>
      </p:sp>
      <p:sp>
        <p:nvSpPr>
          <p:cNvPr id="148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The roots of a function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 are defined as the values for which the value of the function becomes equal to zero. So, finding the roots of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 means solving the equation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 = 0.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The value of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=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r 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such that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r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)=0 is the root for the function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Given a continuous function in an interval, how do we find it roots? 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Bisection method</a:t>
            </a:r>
            <a:endParaRPr/>
          </a:p>
        </p:txBody>
      </p:sp>
      <p:sp>
        <p:nvSpPr>
          <p:cNvPr id="150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We shall refer to the lecture notes by Dr Dana Mackey, Dublin Institute of Technology: http://www.maths.dit.ie/~dmackey/lectures/Roots.pdf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" descr=""/>
          <p:cNvPicPr/>
          <p:nvPr/>
        </p:nvPicPr>
        <p:blipFill>
          <a:blip r:embed="rId1"/>
          <a:stretch/>
        </p:blipFill>
        <p:spPr>
          <a:xfrm>
            <a:off x="1554480" y="1645920"/>
            <a:ext cx="6949080" cy="3565800"/>
          </a:xfrm>
          <a:prstGeom prst="rect">
            <a:avLst/>
          </a:prstGeom>
          <a:ln>
            <a:noFill/>
          </a:ln>
        </p:spPr>
      </p:pic>
      <p:sp>
        <p:nvSpPr>
          <p:cNvPr id="152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Bisection method, figure</a:t>
            </a:r>
            <a:endParaRPr/>
          </a:p>
        </p:txBody>
      </p:sp>
      <p:sp>
        <p:nvSpPr>
          <p:cNvPr id="153" name="CustomShape 2"/>
          <p:cNvSpPr/>
          <p:nvPr/>
        </p:nvSpPr>
        <p:spPr>
          <a:xfrm>
            <a:off x="504000" y="5760720"/>
            <a:ext cx="9071280" cy="91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marL="216000" indent="-215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1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Figure credit: http://cse.unl.edu/~sincovec/Matlab/Lesson%2010/CS211%20Lesson%2010%20-%20Program%20Design.htm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The algorithm of bisection method</a:t>
            </a:r>
            <a:endParaRPr/>
          </a:p>
        </p:txBody>
      </p:sp>
      <p:sp>
        <p:nvSpPr>
          <p:cNvPr id="155" name="CustomShape 2"/>
          <p:cNvSpPr/>
          <p:nvPr/>
        </p:nvSpPr>
        <p:spPr>
          <a:xfrm>
            <a:off x="540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Suppose we wish to find the root for f(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), and we have an error tolerance of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ε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(the absolute error in calculating the root must be less that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ε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Step 1: Find two numbers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and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b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at which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has different signs.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Step 2: Define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c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= (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 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+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b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)/2.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Step 3: If |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f(c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)| ≤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ε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then accept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c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as the root and stop.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Step 4: If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c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 ≤ 0 then set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c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as the new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b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. Otherwise, set c as the new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. Return to step 1.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Exercise</a:t>
            </a:r>
            <a:endParaRPr/>
          </a:p>
        </p:txBody>
      </p:sp>
      <p:sp>
        <p:nvSpPr>
          <p:cNvPr id="157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Find a root of the equation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3200" spc="-1" strike="noStrike" baseline="101000">
                <a:uFill>
                  <a:solidFill>
                    <a:srgbClr val="ffffff"/>
                  </a:solidFill>
                </a:uFill>
                <a:latin typeface="Arial"/>
              </a:rPr>
              <a:t>6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−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− 1 = 0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accurate to within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ε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= 0.001.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We will need to implement the algorithm using </a:t>
            </a: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While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command.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See 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C5_bisection_rootfinding.nb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The function contains two roots but the code only finds one. As an exercise, modify it to find the other root manually.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Exercise</a:t>
            </a:r>
            <a:endParaRPr/>
          </a:p>
        </p:txBody>
      </p:sp>
      <p:sp>
        <p:nvSpPr>
          <p:cNvPr id="159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Modify the code 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C5_bisection_rootfinding.nb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so that it can automatically find both roots of the equation </a:t>
            </a:r>
            <a:endParaRPr/>
          </a:p>
          <a:p>
            <a:pPr marL="432000" indent="-323640" algn="ctr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3200" spc="-1" strike="noStrike" baseline="101000">
                <a:uFill>
                  <a:solidFill>
                    <a:srgbClr val="ffffff"/>
                  </a:solidFill>
                </a:uFill>
                <a:latin typeface="Arial"/>
              </a:rPr>
              <a:t>6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−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− 1 = 0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accurate to within </a:t>
            </a:r>
            <a:r>
              <a:rPr i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ε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= 0.001, without manual intervention.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529920" y="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Exercise</a:t>
            </a:r>
            <a:endParaRPr/>
          </a:p>
        </p:txBody>
      </p:sp>
      <p:sp>
        <p:nvSpPr>
          <p:cNvPr id="161" name="CustomShape 2"/>
          <p:cNvSpPr/>
          <p:nvPr/>
        </p:nvSpPr>
        <p:spPr>
          <a:xfrm>
            <a:off x="504000" y="1005840"/>
            <a:ext cx="9071280" cy="420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Modify your code further so that, given any continuous function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), it can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(i)  Count the number of roots in a domain [a,b].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    </a:t>
            </a:r>
            <a:r>
              <a:rPr lang="en-US" sz="24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(Sample code, </a:t>
            </a:r>
            <a:r>
              <a:rPr lang="en-US" sz="24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C5_bisection_rootscounting.nb</a:t>
            </a:r>
            <a:r>
              <a:rPr lang="en-US" sz="24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(ii) Evaluate each of these roots one by one in sequence.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Try your code on the following functions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(i)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 = (1/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 sin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, for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-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2.5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π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≤ x ≤ 2.5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π.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(ii)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f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= 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tan(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πx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− x − 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6, for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-π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≤ x ≤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π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.</a:t>
            </a:r>
            <a:endParaRPr/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(iii)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f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 =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</a:t>
            </a:r>
            <a:r>
              <a:rPr lang="en-US" sz="2800" spc="-1" strike="noStrike" baseline="10100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−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− 2, for all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x.</a:t>
            </a:r>
            <a:endParaRPr/>
          </a:p>
          <a:p>
            <a:pPr>
              <a:lnSpc>
                <a:spcPct val="100000"/>
              </a:lnSpc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(iv)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 =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800" spc="-1" strike="noStrike" baseline="101000">
                <a:uFill>
                  <a:solidFill>
                    <a:srgbClr val="ffffff"/>
                  </a:solidFill>
                </a:uFill>
                <a:latin typeface="Arial"/>
              </a:rPr>
              <a:t>3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+ 2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800" spc="-1" strike="noStrike" baseline="101000">
                <a:uFill>
                  <a:solidFill>
                    <a:srgbClr val="ffffff"/>
                  </a:solidFill>
                </a:uFill>
                <a:latin typeface="Arial"/>
              </a:rPr>
              <a:t>2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− 3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− 1, for all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Use </a:t>
            </a:r>
            <a:r>
              <a:rPr i="1"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ε</a:t>
            </a: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= 0.001. You code is suppose to be able to find out the roots in all the functions automatically and without manual intervention.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Newton's Method</a:t>
            </a:r>
            <a:endParaRPr/>
          </a:p>
        </p:txBody>
      </p:sp>
      <p:pic>
        <p:nvPicPr>
          <p:cNvPr id="163" name="" descr=""/>
          <p:cNvPicPr/>
          <p:nvPr/>
        </p:nvPicPr>
        <p:blipFill>
          <a:blip r:embed="rId1"/>
          <a:stretch/>
        </p:blipFill>
        <p:spPr>
          <a:xfrm>
            <a:off x="548640" y="1188720"/>
            <a:ext cx="9052200" cy="4205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Application>LibreOffice/5.0.2.2$Linux_X86_64 LibreOffice_project/00m0$Build-2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2015-04-19T22:41:41Z</dcterms:created>
  <dc:language>en-US</dc:language>
  <dcterms:modified xsi:type="dcterms:W3CDTF">2016-04-20T21:29:57Z</dcterms:modified>
  <cp:revision>140</cp:revision>
</cp:coreProperties>
</file>