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F01F1DF-4641-4D9F-9A00-23BDE1D22EEA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37359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D45FE154-23A8-478D-98AC-C120B6FD38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11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18076D5-2308-426C-B920-53EC7D9E9136}" type="slidenum">
              <a:t>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08C7B69-EC6B-4FE9-B09E-2BFA5639FDA4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55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8CD0169-BA48-46FA-8A5F-EB6B9D07EF6B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65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40B3622-85D8-416C-86C2-E17CAB73188A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85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6B1B9AF-9668-4D3A-B5CB-9C56C071473E}" type="slidenum">
              <a:t>13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56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6D85DB2-E713-4C5E-8ED0-36E3ACE30CEA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68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73942B9-3136-4E88-9515-5E9754643D6A}" type="slidenum">
              <a:t>15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799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TextBox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216000" marR="0" lvl="0" indent="-216000" rtl="0" hangingPunct="0">
              <a:buNone/>
              <a:tabLst/>
            </a:pPr>
            <a:endParaRPr lang="en-US" sz="20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0017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73B82EA-7FB1-4CC8-8293-56D75F841AD0}" type="slidenum">
              <a:t>16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TextBox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216000" marR="0" lvl="0" indent="-216000" rtl="0" hangingPunct="0">
              <a:buNone/>
              <a:tabLst/>
            </a:pPr>
            <a:endParaRPr lang="en-US" sz="20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910755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A67BE71-A823-4701-87DD-40CD7EE5D437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38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87A526B-5EDF-405A-BDF7-D9A354A366F6}" type="slidenum">
              <a:t>18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TextBox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216000" marR="0" lvl="0" indent="-216000" rtl="0" hangingPunct="0">
              <a:buNone/>
              <a:tabLst/>
            </a:pPr>
            <a:endParaRPr lang="en-US" sz="20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80157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FC2199E-29C7-4DC0-A2A7-2C902E34DFAB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TextBox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/>
          <a:p>
            <a:pPr marL="216000" marR="0" lvl="0" indent="-216000" rtl="0" hangingPunct="0">
              <a:buNone/>
              <a:tabLst/>
            </a:pPr>
            <a:endParaRPr lang="en-US" sz="20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60078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949F68D-5F2F-4DCE-A579-34F3734BD14E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311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53FF48B-447C-4FEB-9A97-09A3AB483BD2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816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B4D6A53-58AF-4FC2-82B2-7F7F6B369585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42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DF2E081-5114-4409-9E2C-789E76A3B20F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10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A9BA5BD-ADE0-40F4-B8C8-47B18ECF5C0D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26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76FDAFF-C7B1-4A20-82FC-E250380F9ACA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95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7DBF09-0873-453A-AA88-5C13C9B6F40E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2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B071281-4B6E-4EF4-858F-A35BFD6CC04C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3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D14B9B-73C5-4604-9137-2C77FB69A250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18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5E80374-A0BE-4F3F-98B1-B28765482761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9A342E-A394-4762-AF1F-20B92CDA82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8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FA4407-9128-49F2-9FEA-D2C4ADDF4A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2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939DAB-CC42-49EB-898B-C30B1A01DC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1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4CB1BB-3FCA-4E7F-84A8-298C63D929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5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2BF6B5-7513-44D2-BD3C-9404E07996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B799A0-4434-4174-A3CC-8A1177757B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A0D1C7-840A-4ED5-9B62-CB328E3DA5A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4FD814-471F-4756-AE09-0C51E48808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5649FE-B476-4675-9853-5554760EB9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16D0D2-B267-491B-AF80-4DF21A5684A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9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6031B1-4B1A-486A-891B-8DFB039323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6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A7C14019-C8BA-43FA-83D8-8E9A65927F08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400" b="0" i="0" u="none" strike="noStrike" kern="1200" cap="none">
          <a:ln>
            <a:noFill/>
          </a:ln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 cap="none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thematicafiles/C7_NSolve_example.nb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thematicafiles/C7_NDSolve_example.nb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thematicafiles/C7_Euler_nucleidecay.nb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hyperlink" Target="http://www2.fizik.usm.my/tlyoon/teaching/ZCE111/1415SEM2/notes/Euler_dydt.nb" TargetMode="External"/><Relationship Id="rId7" Type="http://schemas.openxmlformats.org/officeDocument/2006/relationships/hyperlink" Target="http://www2.fizik.usm.my/tlyoon/teaching/ZCE111/1415SEM2/notes/Euler_SHM_v_vs_x.nb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thematicafiles/C7_Euler_SHM_v_vs_x.nb" TargetMode="External"/><Relationship Id="rId5" Type="http://schemas.openxmlformats.org/officeDocument/2006/relationships/hyperlink" Target="http://www2.fizik.usm.my/tlyoon/teaching/ZCE111/1415SEM2/notes/Euler_freefall_dragforce.nb" TargetMode="External"/><Relationship Id="rId4" Type="http://schemas.openxmlformats.org/officeDocument/2006/relationships/hyperlink" Target="mathematicafiles/C7_Euler_freefall_dragforce.nb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5851800"/>
          </a:xfrm>
        </p:spPr>
        <p:txBody>
          <a:bodyPr anchor="ctr">
            <a:spAutoFit/>
          </a:bodyPr>
          <a:lstStyle/>
          <a:p>
            <a:pPr lvl="0" algn="ctr"/>
            <a:r>
              <a:rPr lang="en-US"/>
              <a:t>Chapter 7</a:t>
            </a:r>
          </a:p>
          <a:p>
            <a:pPr lvl="0" algn="ctr"/>
            <a:r>
              <a:rPr lang="en-US"/>
              <a:t>Solving first order differential equation numerically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315000"/>
            <a:ext cx="9071640" cy="1879560"/>
          </a:xfrm>
        </p:spPr>
        <p:txBody>
          <a:bodyPr>
            <a:spAutoFit/>
          </a:bodyPr>
          <a:lstStyle/>
          <a:p>
            <a:pPr lvl="0"/>
            <a:r>
              <a:rPr lang="en-US"/>
              <a:t>Number of beta particles penetrating a medium (recall your first year lab experiments)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>
                <a:spLocks noResize="1"/>
              </p:cNvSpPr>
              <p:nvPr/>
            </p:nvSpPr>
            <p:spPr>
              <a:xfrm>
                <a:off x="2834640" y="2550960"/>
                <a:ext cx="4195800" cy="284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𝑑𝑁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 panose="02040503050406030204" pitchFamily="18" charset="0"/>
                              </a:rPr>
                              <m:t>λ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mr>
                        <m:mr>
                          <m:e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𝑑𝑁</m:t>
                                    </m:r>
                                  </m:num>
                                  <m:den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nary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λ</m:t>
                                </m:r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mr>
                        <m:m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 panose="02040503050406030204" pitchFamily="18" charset="0"/>
                              </a:rPr>
                              <m:t>exp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40" y="2550960"/>
                <a:ext cx="4195800" cy="28440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38119" y="822960"/>
            <a:ext cx="9071640" cy="2609640"/>
          </a:xfrm>
        </p:spPr>
        <p:txBody>
          <a:bodyPr>
            <a:spAutoFit/>
          </a:bodyPr>
          <a:lstStyle/>
          <a:p>
            <a:pPr lvl="0"/>
            <a:r>
              <a:rPr lang="en-US"/>
              <a:t>Number of radioactive particle remained after time </a:t>
            </a:r>
            <a:r>
              <a:rPr lang="en-US" i="1"/>
              <a:t>t</a:t>
            </a:r>
            <a:r>
              <a:rPr lang="en-US"/>
              <a:t> (recall your first year lab experiments. </a:t>
            </a:r>
            <a:r>
              <a:rPr lang="en-US">
                <a:latin typeface="Symbol" pitchFamily="18"/>
              </a:rPr>
              <a:t>t</a:t>
            </a:r>
            <a:r>
              <a:rPr lang="en-US"/>
              <a:t>: half-life)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 noGrp="1" noResize="1"/>
              </p:cNvSpPr>
              <p:nvPr>
                <p:ph idx="4294967295"/>
              </p:nvPr>
            </p:nvSpPr>
            <p:spPr>
              <a:xfrm>
                <a:off x="3044699" y="3668829"/>
                <a:ext cx="3858479" cy="3077279"/>
              </a:xfrm>
              <a:ln>
                <a:noFill/>
              </a:ln>
            </p:spPr>
            <p:txBody>
              <a:bodyPr vert="horz" wrap="none" anchor="ctr" compatLnSpc="0"/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𝑑𝑁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τ</m:t>
                                </m:r>
                              </m:den>
                            </m:f>
                          </m:e>
                        </m:mr>
                        <m:mr>
                          <m:e>
                            <m:nary>
                              <m:naryPr>
                                <m:limLoc m:val="undOvr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𝑑𝑁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nary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nary>
                              <m:naryPr>
                                <m:limLoc m:val="undOvr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τ</m:t>
                                    </m:r>
                                  </m:den>
                                </m:f>
                              </m:e>
                            </m:nary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exp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τ</m:t>
                                    </m:r>
                                  </m:den>
                                </m:f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044699" y="3668829"/>
                <a:ext cx="3858479" cy="3077279"/>
              </a:xfrm>
              <a:blipFill rotWithShape="0">
                <a:blip r:embed="rId3"/>
                <a:stretch>
                  <a:fillRect t="-7921" b="-37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 sz="3200"/>
              <a:t>Relation of speed vs. displacement in SHM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>
                <a:spLocks noResize="1"/>
              </p:cNvSpPr>
              <p:nvPr/>
            </p:nvSpPr>
            <p:spPr>
              <a:xfrm>
                <a:off x="1602720" y="1463039"/>
                <a:ext cx="5757840" cy="2768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𝑘𝑥</m:t>
                                </m:r>
                              </m:e>
                              <m:sup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𝑑𝐸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𝑘𝑥</m:t>
                                    </m:r>
                                  </m:e>
                                  <m:sup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720" y="1463039"/>
                <a:ext cx="5757840" cy="27680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1737359" y="5120639"/>
                <a:ext cx="5901840" cy="14792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Sup>
                                  <m:sSub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 panose="02040503050406030204" pitchFamily="18" charset="0"/>
                              </a:rPr>
                              <m:t>bondary</m:t>
                            </m:r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 panose="02040503050406030204" pitchFamily="18" charset="0"/>
                              </a:rPr>
                              <m:t>condition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𝑎𝑡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59" y="5120639"/>
                <a:ext cx="5901840" cy="14792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31519" y="4483080"/>
            <a:ext cx="4206240" cy="546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The solution 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DSolve and NDSolve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en-US"/>
              <a:t>Now, we would learn how to solve these first order differential equations</a:t>
            </a:r>
          </a:p>
          <a:p>
            <a:pPr lvl="0" algn="ctr"/>
            <a:r>
              <a:rPr lang="en-US" b="1"/>
              <a:t>DSolve[] </a:t>
            </a:r>
            <a:r>
              <a:rPr lang="en-US"/>
              <a:t>(symbolically)</a:t>
            </a:r>
          </a:p>
          <a:p>
            <a:pPr lvl="0" algn="ctr"/>
            <a:r>
              <a:rPr lang="en-US"/>
              <a:t>and</a:t>
            </a:r>
          </a:p>
          <a:p>
            <a:pPr lvl="0" algn="ctr"/>
            <a:r>
              <a:rPr lang="en-US" b="1"/>
              <a:t>NDSolve[]</a:t>
            </a:r>
            <a:r>
              <a:rPr lang="en-US"/>
              <a:t> (numerically)</a:t>
            </a:r>
          </a:p>
          <a:p>
            <a:pPr lvl="0" algn="l"/>
            <a:endParaRPr lang="en-US"/>
          </a:p>
          <a:p>
            <a:pPr lvl="0" algn="l"/>
            <a:r>
              <a:rPr lang="en-US"/>
              <a:t>Sample codes:</a:t>
            </a:r>
          </a:p>
          <a:p>
            <a:pPr lvl="0" algn="l"/>
            <a:r>
              <a:rPr lang="en-US">
                <a:hlinkClick r:id="rId3" action="ppaction://hlinkfile"/>
              </a:rPr>
              <a:t>C7_NSolve_example.nb</a:t>
            </a:r>
          </a:p>
          <a:p>
            <a:pPr lvl="0" algn="l"/>
            <a:r>
              <a:rPr lang="en-US">
                <a:hlinkClick r:id="rId4" action="ppaction://hlinkfile"/>
              </a:rPr>
              <a:t>C7_NDSolve_example.nb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38119" y="1828800"/>
            <a:ext cx="9071640" cy="1879560"/>
          </a:xfrm>
        </p:spPr>
        <p:txBody>
          <a:bodyPr/>
          <a:lstStyle/>
          <a:p>
            <a:pPr lvl="0"/>
            <a:r>
              <a:rPr lang="en-US"/>
              <a:t>Now, how would you write your own algorithm to solve first order differential equations numerically?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334680" y="3864239"/>
            <a:ext cx="3523319" cy="171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uler’s meth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65760" y="2286000"/>
            <a:ext cx="9326880" cy="2468880"/>
          </a:xfrm>
        </p:spPr>
        <p:txBody>
          <a:bodyPr wrap="square" lIns="91440" tIns="45720" rIns="91440" bIns="45720" anchor="b" anchorCtr="0">
            <a:noAutofit/>
          </a:bodyPr>
          <a:lstStyle/>
          <a:p>
            <a:pPr lvl="0"/>
            <a:r>
              <a:rPr lang="en-US">
                <a:solidFill>
                  <a:srgbClr val="000000"/>
                </a:solidFill>
              </a:rPr>
              <a:t>Euler’s method for discreteising a first order differential equation into a difference equation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80159" y="182880"/>
            <a:ext cx="8229600" cy="548280"/>
          </a:xfrm>
        </p:spPr>
        <p:txBody>
          <a:bodyPr wrap="square" lIns="91440" tIns="45720" rIns="91440" bIns="45720" anchor="b" anchorCtr="0">
            <a:noAutofit/>
          </a:bodyPr>
          <a:lstStyle/>
          <a:p>
            <a:pPr lvl="0"/>
            <a:r>
              <a:rPr lang="en-US" sz="3800">
                <a:solidFill>
                  <a:srgbClr val="000000"/>
                </a:solidFill>
              </a:rPr>
              <a:t>Discretising the differential equation</a:t>
            </a:r>
          </a:p>
        </p:txBody>
      </p:sp>
      <p:sp>
        <p:nvSpPr>
          <p:cNvPr id="3" name="Freeform 2"/>
          <p:cNvSpPr/>
          <p:nvPr/>
        </p:nvSpPr>
        <p:spPr>
          <a:xfrm>
            <a:off x="174240" y="731519"/>
            <a:ext cx="9905760" cy="14644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0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0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In </a:t>
            </a:r>
            <a:r>
              <a:rPr lang="en-MY" sz="30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Euler method, where the differentiation of a function at time </a:t>
            </a:r>
            <a:r>
              <a:rPr lang="en-MY" sz="30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30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 is approximated 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65760" y="2834640"/>
            <a:ext cx="9326880" cy="1737359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5247000" y="4046759"/>
            <a:ext cx="274320" cy="182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Essentially, Euler's method says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1260720" y="3931920"/>
            <a:ext cx="6694560" cy="11329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85760" y="5834520"/>
            <a:ext cx="9597669" cy="127056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0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Boundary condition: </a:t>
            </a:r>
            <a:endParaRPr lang="en-US" sz="4000" b="0" i="0" u="none" strike="noStrike" kern="1200" cap="none" dirty="0" smtClean="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000" b="0" i="0" u="none" strike="noStrike" kern="1200" cap="none" dirty="0" smtClean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the </a:t>
            </a:r>
            <a:r>
              <a:rPr lang="en-US" sz="40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numerical value at </a:t>
            </a:r>
            <a:r>
              <a:rPr lang="en-US" sz="4000" b="0" i="1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f</a:t>
            </a:r>
            <a:r>
              <a:rPr lang="en-US" sz="40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US" sz="4000" b="0" i="1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US" sz="4000" b="0" i="0" u="none" strike="noStrike" kern="1200" cap="none" baseline="-25000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0</a:t>
            </a:r>
            <a:r>
              <a:rPr lang="en-US" sz="40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 has to be supplied.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3746160" y="1576080"/>
            <a:ext cx="2380319" cy="10756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traight Connector 5"/>
          <p:cNvSpPr/>
          <p:nvPr/>
        </p:nvSpPr>
        <p:spPr>
          <a:xfrm>
            <a:off x="4937760" y="2743199"/>
            <a:ext cx="0" cy="1280161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tailEnd type="arrow"/>
          </a:ln>
        </p:spPr>
        <p:txBody>
          <a:bodyPr vert="horz" wrap="none" lIns="0" tIns="0" rIns="0" bIns="0" anchor="ctr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" y="1737359"/>
            <a:ext cx="3654720" cy="516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0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Differential equation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08959" y="3049200"/>
            <a:ext cx="3654720" cy="516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0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Discretise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5760" y="5029200"/>
            <a:ext cx="3654720" cy="516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0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Difference equation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lum bright="-50000"/>
            <a:alphaModFix/>
          </a:blip>
          <a:srcRect/>
          <a:stretch>
            <a:fillRect/>
          </a:stretch>
        </p:blipFill>
        <p:spPr>
          <a:xfrm>
            <a:off x="3291839" y="4480560"/>
            <a:ext cx="437399" cy="256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iscretising the differential eq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04500" y="1097459"/>
            <a:ext cx="8229600" cy="548280"/>
          </a:xfrm>
        </p:spPr>
        <p:txBody>
          <a:bodyPr wrap="square" lIns="91440" tIns="45720" rIns="91440" bIns="45720" anchor="b" anchorCtr="0">
            <a:noAutofit/>
          </a:bodyPr>
          <a:lstStyle/>
          <a:p>
            <a:pPr lvl="0"/>
            <a:r>
              <a:rPr lang="en-US" sz="3800" dirty="0" err="1">
                <a:solidFill>
                  <a:srgbClr val="000000"/>
                </a:solidFill>
              </a:rPr>
              <a:t>Discretising</a:t>
            </a:r>
            <a:r>
              <a:rPr lang="en-US" sz="3800" dirty="0">
                <a:solidFill>
                  <a:srgbClr val="000000"/>
                </a:solidFill>
              </a:rPr>
              <a:t> the differential equation</a:t>
            </a:r>
            <a:br>
              <a:rPr lang="en-US" sz="3800" dirty="0">
                <a:solidFill>
                  <a:srgbClr val="000000"/>
                </a:solidFill>
              </a:rPr>
            </a:br>
            <a:r>
              <a:rPr lang="en-MY" sz="3000" dirty="0" err="1">
                <a:solidFill>
                  <a:srgbClr val="000000"/>
                </a:solidFill>
              </a:rPr>
              <a:t>d</a:t>
            </a:r>
            <a:r>
              <a:rPr lang="en-MY" sz="3000" i="1" dirty="0" err="1">
                <a:solidFill>
                  <a:srgbClr val="000000"/>
                </a:solidFill>
              </a:rPr>
              <a:t>N</a:t>
            </a:r>
            <a:r>
              <a:rPr lang="en-MY" sz="3000" dirty="0">
                <a:solidFill>
                  <a:srgbClr val="000000"/>
                </a:solidFill>
              </a:rPr>
              <a:t>(</a:t>
            </a:r>
            <a:r>
              <a:rPr lang="en-MY" sz="3000" i="1" dirty="0">
                <a:solidFill>
                  <a:srgbClr val="000000"/>
                </a:solidFill>
              </a:rPr>
              <a:t>t</a:t>
            </a:r>
            <a:r>
              <a:rPr lang="en-MY" sz="3000" dirty="0">
                <a:solidFill>
                  <a:srgbClr val="000000"/>
                </a:solidFill>
              </a:rPr>
              <a:t>)/</a:t>
            </a:r>
            <a:r>
              <a:rPr lang="en-MY" sz="3000" dirty="0" err="1">
                <a:solidFill>
                  <a:srgbClr val="000000"/>
                </a:solidFill>
              </a:rPr>
              <a:t>d</a:t>
            </a:r>
            <a:r>
              <a:rPr lang="en-MY" sz="3000" i="1" dirty="0" err="1">
                <a:solidFill>
                  <a:srgbClr val="000000"/>
                </a:solidFill>
              </a:rPr>
              <a:t>t</a:t>
            </a:r>
            <a:r>
              <a:rPr lang="en-MY" sz="3000" i="1" dirty="0">
                <a:solidFill>
                  <a:srgbClr val="000000"/>
                </a:solidFill>
              </a:rPr>
              <a:t> </a:t>
            </a:r>
            <a:r>
              <a:rPr lang="en-MY" sz="3000" dirty="0">
                <a:solidFill>
                  <a:srgbClr val="000000"/>
                </a:solidFill>
              </a:rPr>
              <a:t>= -</a:t>
            </a:r>
            <a:r>
              <a:rPr lang="en-MY" sz="3000" i="1" dirty="0">
                <a:solidFill>
                  <a:srgbClr val="000000"/>
                </a:solidFill>
              </a:rPr>
              <a:t>N</a:t>
            </a:r>
            <a:r>
              <a:rPr lang="en-MY" sz="3000" dirty="0">
                <a:solidFill>
                  <a:srgbClr val="000000"/>
                </a:solidFill>
              </a:rPr>
              <a:t>(</a:t>
            </a:r>
            <a:r>
              <a:rPr lang="en-MY" sz="3000" i="1" dirty="0">
                <a:solidFill>
                  <a:srgbClr val="000000"/>
                </a:solidFill>
              </a:rPr>
              <a:t>t</a:t>
            </a:r>
            <a:r>
              <a:rPr lang="en-MY" sz="3000" dirty="0">
                <a:solidFill>
                  <a:srgbClr val="000000"/>
                </a:solidFill>
              </a:rPr>
              <a:t>) /</a:t>
            </a:r>
            <a:r>
              <a:rPr lang="en-MY" sz="3000" i="1" dirty="0">
                <a:solidFill>
                  <a:srgbClr val="000000"/>
                </a:solidFill>
                <a:latin typeface="Symbol" pitchFamily="18"/>
              </a:rPr>
              <a:t></a:t>
            </a:r>
          </a:p>
        </p:txBody>
      </p:sp>
      <p:sp>
        <p:nvSpPr>
          <p:cNvPr id="3" name="Freeform 2"/>
          <p:cNvSpPr/>
          <p:nvPr/>
        </p:nvSpPr>
        <p:spPr>
          <a:xfrm>
            <a:off x="174240" y="1920239"/>
            <a:ext cx="9609840" cy="5213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r>
              <a:rPr lang="en-MY" sz="2800" b="0" i="0" u="none" strike="noStrike" kern="1200" cap="none" dirty="0" err="1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800" b="0" i="1" u="none" strike="noStrike" kern="1200" cap="none" dirty="0" err="1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</a:t>
            </a: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800" b="0" i="1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)/</a:t>
            </a:r>
            <a:r>
              <a:rPr lang="en-MY" sz="2800" b="0" i="0" u="none" strike="noStrike" kern="1200" cap="none" dirty="0" err="1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800" b="0" i="1" u="none" strike="noStrike" kern="1200" cap="none" dirty="0" err="1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800" b="0" i="1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 </a:t>
            </a: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= -</a:t>
            </a:r>
            <a:r>
              <a:rPr lang="en-MY" sz="2800" b="0" i="1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</a:t>
            </a: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800" b="0" i="1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 /</a:t>
            </a:r>
            <a:r>
              <a:rPr lang="en-MY" sz="2800" b="0" i="1" u="none" strike="noStrike" kern="1200" cap="none" dirty="0">
                <a:ln>
                  <a:noFill/>
                </a:ln>
                <a:latin typeface="Symbol" pitchFamily="18"/>
                <a:ea typeface="Symbol" pitchFamily="18"/>
                <a:cs typeface="Symbol" pitchFamily="18"/>
              </a:rPr>
              <a:t></a:t>
            </a: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  is discretised into a difference equation,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                                         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endParaRPr lang="en-MY" sz="2800" b="0" i="0" u="none" strike="noStrike" kern="1200" cap="none" dirty="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endParaRPr lang="en-MY" sz="2800" b="0" i="0" u="none" strike="noStrike" kern="1200" cap="none" dirty="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endParaRPr lang="en-MY" sz="2800" b="0" i="0" u="none" strike="noStrike" kern="1200" cap="none" dirty="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endParaRPr lang="en-MY" sz="2800" b="0" i="0" u="none" strike="noStrike" kern="1200" cap="none" dirty="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endParaRPr lang="en-MY" sz="2800" b="0" i="0" u="none" strike="noStrike" kern="1200" cap="none" dirty="0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which is suitable for numerical manipulation using computer.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There are many different way to discretise a differential equation.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nstantia" pitchFamily="18"/>
              <a:buChar char="•"/>
              <a:tabLst/>
            </a:pPr>
            <a:r>
              <a:rPr lang="en-MY" sz="2800" b="0" i="0" u="none" strike="noStrike" kern="1200" cap="none" dirty="0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Euler's method is just among the easiest of them.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569161" y="2431260"/>
                <a:ext cx="3819959" cy="1522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anchorCtr="1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≈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τ</m:t>
                                </m:r>
                              </m:den>
                            </m:f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≈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τ</m:t>
                                </m:r>
                              </m:den>
                            </m:f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61" y="2431260"/>
                <a:ext cx="3819959" cy="1522080"/>
              </a:xfrm>
              <a:prstGeom prst="rect">
                <a:avLst/>
              </a:prstGeom>
              <a:blipFill rotWithShape="0">
                <a:blip r:embed="rId3"/>
                <a:stretch>
                  <a:fillRect l="-9250" t="-3200" r="-7337" b="-64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6309360" y="3200400"/>
            <a:ext cx="3311279" cy="6760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029200" y="3017520"/>
            <a:ext cx="640080" cy="402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c.f</a:t>
            </a:r>
          </a:p>
        </p:txBody>
      </p:sp>
      <p:sp>
        <p:nvSpPr>
          <p:cNvPr id="7" name="Straight Connector 6"/>
          <p:cNvSpPr/>
          <p:nvPr/>
        </p:nvSpPr>
        <p:spPr>
          <a:xfrm>
            <a:off x="4663440" y="3566160"/>
            <a:ext cx="1554479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headEnd type="arrow"/>
            <a:tailEnd type="arrow"/>
          </a:ln>
        </p:spPr>
        <p:txBody>
          <a:bodyPr vert="horz" wrap="none" lIns="0" tIns="0" rIns="0" bIns="0" anchor="ctr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108959" y="3108959"/>
            <a:ext cx="1005840" cy="7905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>
              <a:alpha val="0"/>
            </a:srgbClr>
          </a:solidFill>
          <a:ln w="0">
            <a:solidFill>
              <a:srgbClr val="3465A4"/>
            </a:solidFill>
            <a:custDash>
              <a:ds d="144567" sp="144567"/>
              <a:ds d="144567" sp="144567"/>
              <a:ds d="720000" sp="144567"/>
              <a:ds d="720000" sp="144567"/>
              <a:ds d="720000" sp="144567"/>
            </a:custDash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377439" y="3291839"/>
            <a:ext cx="640080" cy="69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>
              <a:alpha val="0"/>
            </a:srgbClr>
          </a:solidFill>
          <a:ln w="0">
            <a:solidFill>
              <a:srgbClr val="3465A4"/>
            </a:solidFill>
            <a:custDash>
              <a:ds d="144567" sp="144567"/>
              <a:ds d="144567" sp="144567"/>
              <a:ds d="720000" sp="144567"/>
              <a:ds d="720000" sp="144567"/>
              <a:ds d="720000" sp="144567"/>
            </a:custDash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lum bright="-50000"/>
            <a:alphaModFix/>
          </a:blip>
          <a:srcRect/>
          <a:stretch>
            <a:fillRect/>
          </a:stretch>
        </p:blipFill>
        <p:spPr>
          <a:xfrm>
            <a:off x="2286000" y="4308120"/>
            <a:ext cx="799920" cy="44675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traight Connector 10"/>
          <p:cNvSpPr/>
          <p:nvPr/>
        </p:nvSpPr>
        <p:spPr>
          <a:xfrm>
            <a:off x="2651760" y="3990960"/>
            <a:ext cx="0" cy="31716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tailEnd type="arrow"/>
          </a:ln>
        </p:spPr>
        <p:txBody>
          <a:bodyPr vert="horz" wrap="none" lIns="0" tIns="0" rIns="0" bIns="0" anchor="ctr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lum bright="-50000"/>
            <a:alphaModFix/>
          </a:blip>
          <a:srcRect/>
          <a:stretch>
            <a:fillRect/>
          </a:stretch>
        </p:blipFill>
        <p:spPr>
          <a:xfrm>
            <a:off x="3305880" y="4297680"/>
            <a:ext cx="71748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traight Connector 12"/>
          <p:cNvSpPr/>
          <p:nvPr/>
        </p:nvSpPr>
        <p:spPr>
          <a:xfrm>
            <a:off x="3749040" y="3980520"/>
            <a:ext cx="0" cy="31716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tailEnd type="arrow"/>
          </a:ln>
        </p:spPr>
        <p:txBody>
          <a:bodyPr vert="horz" wrap="none" lIns="0" tIns="0" rIns="0" bIns="0" anchor="ctr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lum bright="-50000"/>
            <a:alphaModFix/>
          </a:blip>
          <a:srcRect/>
          <a:stretch>
            <a:fillRect/>
          </a:stretch>
        </p:blipFill>
        <p:spPr>
          <a:xfrm>
            <a:off x="8007119" y="1101600"/>
            <a:ext cx="1776960" cy="63576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traight Connector 14"/>
          <p:cNvSpPr/>
          <p:nvPr/>
        </p:nvSpPr>
        <p:spPr>
          <a:xfrm>
            <a:off x="6972479" y="1392480"/>
            <a:ext cx="822961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  <a:headEnd type="arrow"/>
            <a:tailEnd type="arrow"/>
          </a:ln>
        </p:spPr>
        <p:txBody>
          <a:bodyPr vert="horz" wrap="none" lIns="0" tIns="0" rIns="0" bIns="0" anchor="ctr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32320" y="1463039"/>
            <a:ext cx="640080" cy="402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c.f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lum bright="-50000"/>
            <a:alphaModFix/>
          </a:blip>
          <a:srcRect/>
          <a:stretch>
            <a:fillRect/>
          </a:stretch>
        </p:blipFill>
        <p:spPr>
          <a:xfrm>
            <a:off x="7315200" y="3422879"/>
            <a:ext cx="223560" cy="234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code’s stru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151920"/>
            <a:ext cx="8229600" cy="1219320"/>
          </a:xfrm>
        </p:spPr>
        <p:txBody>
          <a:bodyPr wrap="square" lIns="91440" tIns="45720" rIns="91440" bIns="45720" anchor="b" anchorCtr="0">
            <a:noAutofit/>
          </a:bodyPr>
          <a:lstStyle/>
          <a:p>
            <a:pPr lvl="0"/>
            <a:r>
              <a:rPr lang="en-US" dirty="0"/>
              <a:t>The code’s structure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282648"/>
            <a:ext cx="9144000" cy="5959080"/>
          </a:xfrm>
        </p:spPr>
        <p:txBody>
          <a:bodyPr wrap="square" lIns="91440" tIns="45720" rIns="91440" bIns="45720" anchor="t" anchorCtr="0"/>
          <a:lstStyle/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MY" sz="2800" dirty="0">
                <a:latin typeface="Constantia" pitchFamily="18"/>
              </a:rPr>
              <a:t>Initialisation: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MY" sz="2800" dirty="0">
                <a:latin typeface="Constantia" pitchFamily="18"/>
              </a:rPr>
              <a:t>Assign (</a:t>
            </a:r>
            <a:r>
              <a:rPr lang="en-MY" sz="2800" dirty="0" err="1">
                <a:latin typeface="Constantia" pitchFamily="18"/>
              </a:rPr>
              <a:t>i</a:t>
            </a:r>
            <a:r>
              <a:rPr lang="en-MY" sz="2800" dirty="0">
                <a:latin typeface="Constantia" pitchFamily="18"/>
              </a:rPr>
              <a:t>)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dirty="0">
                <a:latin typeface="Constantia" pitchFamily="18"/>
              </a:rPr>
              <a:t>=0), </a:t>
            </a:r>
            <a:r>
              <a:rPr lang="en-MY" sz="2800" dirty="0">
                <a:latin typeface="Symbol" pitchFamily="18"/>
              </a:rPr>
              <a:t></a:t>
            </a:r>
            <a:r>
              <a:rPr lang="en-MY" sz="2800" dirty="0">
                <a:latin typeface="Constantia" pitchFamily="18"/>
              </a:rPr>
              <a:t>, (ii) Number of steps, </a:t>
            </a:r>
            <a:r>
              <a:rPr lang="en-MY" sz="2800" dirty="0" err="1">
                <a:latin typeface="Constantia" pitchFamily="18"/>
              </a:rPr>
              <a:t>Nstep</a:t>
            </a:r>
            <a:r>
              <a:rPr lang="en-MY" sz="2800" dirty="0">
                <a:latin typeface="Constantia" pitchFamily="18"/>
              </a:rPr>
              <a:t>, (iii) Time when to stop, say </a:t>
            </a:r>
            <a:r>
              <a:rPr lang="en-MY" sz="2800" dirty="0" err="1">
                <a:latin typeface="Constantia" pitchFamily="18"/>
              </a:rPr>
              <a:t>tfinal</a:t>
            </a:r>
            <a:r>
              <a:rPr lang="en-MY" sz="2800" dirty="0">
                <a:latin typeface="Constantia" pitchFamily="18"/>
              </a:rPr>
              <a:t>= 10</a:t>
            </a:r>
            <a:r>
              <a:rPr lang="en-MY" sz="2800" i="1" dirty="0">
                <a:latin typeface="Symbol" pitchFamily="18"/>
              </a:rPr>
              <a:t></a:t>
            </a:r>
            <a:r>
              <a:rPr lang="en-MY" sz="2800" dirty="0">
                <a:latin typeface="Constantia" pitchFamily="18"/>
              </a:rPr>
              <a:t>.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Constantia" pitchFamily="18"/>
              </a:rPr>
              <a:t>The global error is of the order O ~ </a:t>
            </a:r>
            <a:r>
              <a:rPr lang="en-US" sz="2800" dirty="0">
                <a:latin typeface="Symbol" pitchFamily="18"/>
              </a:rPr>
              <a:t></a:t>
            </a:r>
            <a:r>
              <a:rPr lang="en-US" sz="2800" i="1" dirty="0">
                <a:latin typeface="Constantia" pitchFamily="18"/>
              </a:rPr>
              <a:t>t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MY" sz="2800" dirty="0">
                <a:latin typeface="Symbol" pitchFamily="18"/>
              </a:rPr>
              <a:t></a:t>
            </a:r>
            <a:r>
              <a:rPr lang="en-MY" sz="2800" i="1" dirty="0">
                <a:latin typeface="Constantia" pitchFamily="18"/>
              </a:rPr>
              <a:t>t </a:t>
            </a:r>
            <a:r>
              <a:rPr lang="en-MY" sz="2800" dirty="0">
                <a:latin typeface="Constantia" pitchFamily="18"/>
              </a:rPr>
              <a:t> = </a:t>
            </a:r>
            <a:r>
              <a:rPr lang="en-MY" sz="2800" dirty="0" err="1">
                <a:latin typeface="Constantia" pitchFamily="18"/>
              </a:rPr>
              <a:t>tfinal</a:t>
            </a:r>
            <a:r>
              <a:rPr lang="en-MY" sz="2800" dirty="0">
                <a:latin typeface="Constantia" pitchFamily="18"/>
              </a:rPr>
              <a:t>/</a:t>
            </a:r>
            <a:r>
              <a:rPr lang="en-MY" sz="2800" dirty="0" err="1">
                <a:latin typeface="Constantia" pitchFamily="18"/>
              </a:rPr>
              <a:t>Nstep</a:t>
            </a:r>
            <a:endParaRPr lang="en-MY" sz="2800" dirty="0">
              <a:latin typeface="Constantia" pitchFamily="18"/>
            </a:endParaRP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US" sz="2800" dirty="0">
                <a:latin typeface="Constantia" pitchFamily="18"/>
              </a:rPr>
              <a:t>In principle, the finer the time interval </a:t>
            </a:r>
            <a:r>
              <a:rPr lang="en-MY" sz="2800" dirty="0">
                <a:latin typeface="Symbol" pitchFamily="18"/>
              </a:rPr>
              <a:t></a:t>
            </a:r>
            <a:r>
              <a:rPr lang="en-MY" sz="2800" i="1" dirty="0">
                <a:latin typeface="Constantia" pitchFamily="18"/>
              </a:rPr>
              <a:t>t </a:t>
            </a:r>
            <a:r>
              <a:rPr lang="en-MY" sz="2800" dirty="0">
                <a:latin typeface="Constantia" pitchFamily="18"/>
              </a:rPr>
              <a:t>is, the numerical solution becomes more accurate.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MY" sz="2800" i="1" dirty="0" err="1">
                <a:latin typeface="Constantia" pitchFamily="18"/>
              </a:rPr>
              <a:t>t</a:t>
            </a:r>
            <a:r>
              <a:rPr lang="en-MY" sz="2800" baseline="-25000" dirty="0" err="1">
                <a:latin typeface="Constantia" pitchFamily="18"/>
              </a:rPr>
              <a:t>i</a:t>
            </a:r>
            <a:r>
              <a:rPr lang="en-MY" sz="2800" dirty="0">
                <a:latin typeface="Constantia" pitchFamily="18"/>
              </a:rPr>
              <a:t>=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0</a:t>
            </a:r>
            <a:r>
              <a:rPr lang="en-MY" sz="2800" dirty="0">
                <a:latin typeface="Constantia" pitchFamily="18"/>
              </a:rPr>
              <a:t>+i</a:t>
            </a:r>
            <a:r>
              <a:rPr lang="en-MY" sz="2800" dirty="0">
                <a:latin typeface="Symbol" pitchFamily="18"/>
              </a:rPr>
              <a:t></a:t>
            </a:r>
            <a:r>
              <a:rPr lang="en-MY" sz="2800" i="1" dirty="0">
                <a:latin typeface="Constantia" pitchFamily="18"/>
              </a:rPr>
              <a:t>t </a:t>
            </a:r>
            <a:r>
              <a:rPr lang="en-MY" sz="2800" dirty="0">
                <a:latin typeface="Constantia" pitchFamily="18"/>
              </a:rPr>
              <a:t>; </a:t>
            </a:r>
            <a:r>
              <a:rPr lang="en-MY" sz="2800" dirty="0" err="1">
                <a:latin typeface="Constantia" pitchFamily="18"/>
              </a:rPr>
              <a:t>i</a:t>
            </a:r>
            <a:r>
              <a:rPr lang="en-MY" sz="2800" dirty="0">
                <a:latin typeface="Constantia" pitchFamily="18"/>
              </a:rPr>
              <a:t>=0,1,2,...,</a:t>
            </a:r>
            <a:r>
              <a:rPr lang="en-MY" sz="2800" dirty="0" err="1">
                <a:latin typeface="Constantia" pitchFamily="18"/>
              </a:rPr>
              <a:t>tfinal</a:t>
            </a:r>
            <a:endParaRPr lang="en-MY" sz="2800" dirty="0">
              <a:latin typeface="Constantia" pitchFamily="18"/>
            </a:endParaRP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MY" sz="2800" dirty="0">
                <a:latin typeface="Constantia" pitchFamily="18"/>
              </a:rPr>
              <a:t>Calculate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1</a:t>
            </a:r>
            <a:r>
              <a:rPr lang="en-MY" sz="2800" dirty="0">
                <a:latin typeface="Constantia" pitchFamily="18"/>
              </a:rPr>
              <a:t>)=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0</a:t>
            </a:r>
            <a:r>
              <a:rPr lang="en-MY" sz="2800" dirty="0">
                <a:latin typeface="Constantia" pitchFamily="18"/>
              </a:rPr>
              <a:t>)- </a:t>
            </a:r>
            <a:r>
              <a:rPr lang="en-MY" sz="2800" dirty="0">
                <a:latin typeface="Symbol" pitchFamily="18"/>
              </a:rPr>
              <a:t>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dirty="0">
                <a:latin typeface="Constantia" pitchFamily="18"/>
              </a:rPr>
              <a:t>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0</a:t>
            </a:r>
            <a:r>
              <a:rPr lang="en-MY" sz="2800" dirty="0">
                <a:latin typeface="Constantia" pitchFamily="18"/>
              </a:rPr>
              <a:t>)/</a:t>
            </a:r>
            <a:r>
              <a:rPr lang="en-MY" sz="2800" dirty="0">
                <a:latin typeface="Symbol" pitchFamily="18"/>
              </a:rPr>
              <a:t></a:t>
            </a:r>
            <a:r>
              <a:rPr lang="en-MY" sz="2800" dirty="0">
                <a:latin typeface="Constantia" pitchFamily="18"/>
              </a:rPr>
              <a:t>.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MY" sz="2800" dirty="0">
                <a:latin typeface="Constantia" pitchFamily="18"/>
              </a:rPr>
              <a:t>Then calculate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2</a:t>
            </a:r>
            <a:r>
              <a:rPr lang="en-MY" sz="2800" dirty="0">
                <a:latin typeface="Constantia" pitchFamily="18"/>
              </a:rPr>
              <a:t>)=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1</a:t>
            </a:r>
            <a:r>
              <a:rPr lang="en-MY" sz="2800" dirty="0">
                <a:latin typeface="Constantia" pitchFamily="18"/>
              </a:rPr>
              <a:t>)- </a:t>
            </a:r>
            <a:r>
              <a:rPr lang="en-MY" sz="2800" dirty="0">
                <a:latin typeface="Symbol" pitchFamily="18"/>
              </a:rPr>
              <a:t>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dirty="0">
                <a:latin typeface="Constantia" pitchFamily="18"/>
              </a:rPr>
              <a:t>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1</a:t>
            </a:r>
            <a:r>
              <a:rPr lang="en-MY" sz="2800" dirty="0">
                <a:latin typeface="Constantia" pitchFamily="18"/>
              </a:rPr>
              <a:t>)/</a:t>
            </a:r>
            <a:r>
              <a:rPr lang="en-MY" sz="2800" dirty="0">
                <a:latin typeface="Symbol" pitchFamily="18"/>
              </a:rPr>
              <a:t>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3</a:t>
            </a:r>
            <a:r>
              <a:rPr lang="en-MY" sz="2800" dirty="0">
                <a:latin typeface="Constantia" pitchFamily="18"/>
              </a:rPr>
              <a:t>)=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2</a:t>
            </a:r>
            <a:r>
              <a:rPr lang="en-MY" sz="2800" dirty="0">
                <a:latin typeface="Constantia" pitchFamily="18"/>
              </a:rPr>
              <a:t>)- </a:t>
            </a:r>
            <a:r>
              <a:rPr lang="en-MY" sz="2800" dirty="0">
                <a:latin typeface="Symbol" pitchFamily="18"/>
              </a:rPr>
              <a:t>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dirty="0">
                <a:latin typeface="Constantia" pitchFamily="18"/>
              </a:rPr>
              <a:t> </a:t>
            </a:r>
            <a:r>
              <a:rPr lang="en-MY" sz="2800" i="1" dirty="0">
                <a:latin typeface="Constantia" pitchFamily="18"/>
              </a:rPr>
              <a:t>N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baseline="-25000" dirty="0">
                <a:latin typeface="Constantia" pitchFamily="18"/>
              </a:rPr>
              <a:t>2</a:t>
            </a:r>
            <a:r>
              <a:rPr lang="en-MY" sz="2800" dirty="0">
                <a:latin typeface="Constantia" pitchFamily="18"/>
              </a:rPr>
              <a:t>)/</a:t>
            </a:r>
            <a:r>
              <a:rPr lang="en-MY" sz="2800" dirty="0">
                <a:latin typeface="Symbol" pitchFamily="18"/>
              </a:rPr>
              <a:t>,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MY" sz="2800" dirty="0">
                <a:latin typeface="Constantia" pitchFamily="18"/>
              </a:rPr>
              <a:t>Stop when </a:t>
            </a:r>
            <a:r>
              <a:rPr lang="en-MY" sz="2800" i="1" dirty="0">
                <a:latin typeface="Constantia" pitchFamily="18"/>
              </a:rPr>
              <a:t>t </a:t>
            </a:r>
            <a:r>
              <a:rPr lang="en-MY" sz="2800" dirty="0">
                <a:latin typeface="Constantia" pitchFamily="18"/>
              </a:rPr>
              <a:t>= </a:t>
            </a:r>
            <a:r>
              <a:rPr lang="en-MY" sz="2800" dirty="0" err="1">
                <a:latin typeface="Constantia" pitchFamily="18"/>
              </a:rPr>
              <a:t>tfinal</a:t>
            </a:r>
            <a:r>
              <a:rPr lang="en-MY" sz="2800" dirty="0">
                <a:latin typeface="Constantia" pitchFamily="18"/>
              </a:rPr>
              <a:t>.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</a:pPr>
            <a:r>
              <a:rPr lang="en-US" sz="2800" dirty="0"/>
              <a:t>Plot the output: </a:t>
            </a:r>
            <a:r>
              <a:rPr lang="en-MY" sz="2800" i="1" dirty="0">
                <a:latin typeface="Constantia" pitchFamily="18"/>
              </a:rPr>
              <a:t>N</a:t>
            </a:r>
            <a:r>
              <a:rPr lang="en-MY" sz="2800" i="1" baseline="-25000" dirty="0">
                <a:latin typeface="Constantia" pitchFamily="18"/>
              </a:rPr>
              <a:t> </a:t>
            </a:r>
            <a:r>
              <a:rPr lang="en-MY" sz="2800" dirty="0">
                <a:latin typeface="Constantia" pitchFamily="18"/>
              </a:rPr>
              <a:t>(</a:t>
            </a:r>
            <a:r>
              <a:rPr lang="en-MY" sz="2800" i="1" dirty="0">
                <a:latin typeface="Constantia" pitchFamily="18"/>
              </a:rPr>
              <a:t>t </a:t>
            </a:r>
            <a:r>
              <a:rPr lang="en-MY" sz="2800" dirty="0">
                <a:latin typeface="Constantia" pitchFamily="18"/>
              </a:rPr>
              <a:t>) as function of </a:t>
            </a:r>
            <a:r>
              <a:rPr lang="en-MY" sz="2800" i="1" dirty="0">
                <a:latin typeface="Constantia" pitchFamily="18"/>
              </a:rPr>
              <a:t>t</a:t>
            </a:r>
            <a:r>
              <a:rPr lang="en-MY" sz="2800" dirty="0">
                <a:latin typeface="Constantia" pitchFamily="18"/>
              </a:rPr>
              <a:t>.</a:t>
            </a:r>
          </a:p>
          <a:p>
            <a:pPr lvl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800" dirty="0">
                <a:latin typeface="Constantia" pitchFamily="18"/>
              </a:rPr>
              <a:t>Sample code: </a:t>
            </a:r>
            <a:r>
              <a:rPr lang="en-US" sz="2800" dirty="0">
                <a:latin typeface="Constantia" pitchFamily="18"/>
                <a:hlinkClick r:id="rId3" action="ppaction://hlinkfile"/>
              </a:rPr>
              <a:t>C7_Euler_nucleidecay.nb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 noResize="1"/>
              </p:cNvSpPr>
              <p:nvPr/>
            </p:nvSpPr>
            <p:spPr>
              <a:xfrm>
                <a:off x="5997557" y="-378362"/>
                <a:ext cx="3858479" cy="3077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>
                <a:lvl1pPr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en-US" sz="3200" b="0" i="0" u="none" strike="noStrike" kern="1200" cap="none">
                    <a:ln>
                      <a:noFill/>
                    </a:ln>
                    <a:latin typeface="Liberation Sans" pitchFamily="18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AE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AE" sz="2800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ar-AE" sz="2800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ar-AE" sz="280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ar-AE" sz="2800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AE" sz="2800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80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den>
                      </m:f>
                    </m:oMath>
                  </m:oMathPara>
                </a14:m>
                <a:endParaRPr lang="ar-AE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557" y="-378362"/>
                <a:ext cx="3858479" cy="30772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 sz="3200"/>
              <a:t>Example of first order differential equation commonly encountered in physics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0080" y="1769040"/>
            <a:ext cx="9144000" cy="554616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r>
              <a:rPr lang="en-US" dirty="0"/>
              <a:t>Do you recognize these equations?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2468880" y="2203560"/>
                <a:ext cx="4228559" cy="361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  <m:t>𝑑𝑣</m:t>
                                    </m:r>
                                  </m:e>
                                  <m:sub>
                                    <m:r>
                                      <a:rPr lang="en-US" sz="32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𝑚𝑔</m:t>
                            </m:r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3200" i="0">
                                <a:latin typeface="Cambria Math" panose="02040503050406030204" pitchFamily="18" charset="0"/>
                              </a:rPr>
                              <m:t>η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𝑑𝑁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m:rPr>
                                <m:sty m:val="p"/>
                              </m:rPr>
                              <a:rPr lang="en-US" sz="3200" i="0">
                                <a:latin typeface="Cambria Math" panose="02040503050406030204" pitchFamily="18" charset="0"/>
                              </a:rPr>
                              <m:t>λ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𝑑𝑁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3200" i="0">
                                    <a:latin typeface="Cambria Math" panose="02040503050406030204" pitchFamily="18" charset="0"/>
                                  </a:rPr>
                                  <m:t>τ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mr>
                      </m:m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880" y="2203560"/>
                <a:ext cx="4228559" cy="3616200"/>
              </a:xfrm>
              <a:prstGeom prst="rect">
                <a:avLst/>
              </a:prstGeom>
              <a:blipFill rotWithShape="0">
                <a:blip r:embed="rId3"/>
                <a:stretch>
                  <a:fillRect t="-2694" b="-43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506879"/>
            <a:ext cx="9071640" cy="1262160"/>
          </a:xfrm>
        </p:spPr>
        <p:txBody>
          <a:bodyPr/>
          <a:lstStyle/>
          <a:p>
            <a:pPr lvl="0"/>
            <a:r>
              <a:rPr lang="en-US"/>
              <a:t>Exercise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91440" y="1463039"/>
            <a:ext cx="9601200" cy="585216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sz="3000" dirty="0" smtClean="0"/>
              <a:t>Develop your own version of Euler method to solve </a:t>
            </a:r>
          </a:p>
          <a:p>
            <a:pPr lvl="0">
              <a:buSzPct val="45000"/>
              <a:buFont typeface="StarSymbol"/>
              <a:buChar char="●"/>
            </a:pPr>
            <a:endParaRPr lang="en-US" sz="3000" dirty="0"/>
          </a:p>
          <a:p>
            <a:pPr lvl="0">
              <a:buSzPct val="45000"/>
              <a:buFont typeface="StarSymbol"/>
              <a:buChar char="●"/>
            </a:pPr>
            <a:endParaRPr lang="en-US" sz="3000" dirty="0" smtClean="0"/>
          </a:p>
          <a:p>
            <a:pPr lvl="0">
              <a:buSzPct val="45000"/>
              <a:buFont typeface="StarSymbol"/>
              <a:buChar char="●"/>
            </a:pPr>
            <a:endParaRPr lang="en-US" sz="3000" dirty="0"/>
          </a:p>
          <a:p>
            <a:pPr lvl="0">
              <a:buSzPct val="45000"/>
              <a:buFont typeface="StarSymbol"/>
              <a:buChar char="●"/>
            </a:pPr>
            <a:r>
              <a:rPr lang="en-US" sz="3000" dirty="0" smtClean="0"/>
              <a:t>Note that your code must handle the boundary condition properly. 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3000" dirty="0" smtClean="0"/>
              <a:t>Also use </a:t>
            </a:r>
            <a:r>
              <a:rPr lang="en-US" sz="3000" b="1" dirty="0" err="1" smtClean="0"/>
              <a:t>Dsolve</a:t>
            </a:r>
            <a:r>
              <a:rPr lang="en-US" sz="3000" b="1" dirty="0" smtClean="0"/>
              <a:t>[] </a:t>
            </a:r>
            <a:r>
              <a:rPr lang="en-US" sz="3000" dirty="0" smtClean="0"/>
              <a:t>to generate the analytical solutions. Overlap the analytical solution on top of the numerical solutions using Euler method to show that you have obtained the correct result.</a:t>
            </a:r>
          </a:p>
          <a:p>
            <a:pPr lvl="0">
              <a:buSzPct val="45000"/>
              <a:buFont typeface="StarSymbol"/>
              <a:buChar char="●"/>
            </a:pPr>
            <a:endParaRPr lang="en-US" sz="3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3832740" y="3166572"/>
                <a:ext cx="2320560" cy="822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80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𝑘𝑥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740" y="3166572"/>
                <a:ext cx="2320560" cy="8229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405187" y="2122995"/>
                <a:ext cx="3412707" cy="910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800" i="0"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187" y="2122995"/>
                <a:ext cx="3412707" cy="9103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Sample Euler codes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2057399"/>
            <a:ext cx="9071640" cy="5161547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endParaRPr lang="en-US" dirty="0" smtClean="0">
              <a:hlinkClick r:id="rId3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n-US" dirty="0" smtClean="0">
                <a:hlinkClick r:id="rId3"/>
              </a:rPr>
              <a:t>C7_</a:t>
            </a:r>
            <a:r>
              <a:rPr lang="en-US" dirty="0" smtClean="0">
                <a:hlinkClick r:id="rId4" action="ppaction://hlinkfile"/>
              </a:rPr>
              <a:t>Euler_freefall_dragforce.nb</a:t>
            </a:r>
            <a:endParaRPr lang="en-US" dirty="0">
              <a:hlinkClick r:id="rId5"/>
            </a:endParaRPr>
          </a:p>
          <a:p>
            <a:pPr lvl="0">
              <a:buSzPct val="45000"/>
              <a:buFont typeface="StarSymbol"/>
              <a:buChar char="●"/>
            </a:pPr>
            <a:endParaRPr lang="en-US" dirty="0" smtClean="0">
              <a:hlinkClick r:id="rId3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n-US" dirty="0" smtClean="0">
                <a:hlinkClick r:id="rId3"/>
              </a:rPr>
              <a:t>C7_</a:t>
            </a:r>
            <a:r>
              <a:rPr lang="en-US" dirty="0" smtClean="0">
                <a:hlinkClick r:id="rId6" action="ppaction://hlinkfile"/>
              </a:rPr>
              <a:t>Euler_SHM_v_vs_x.nb</a:t>
            </a:r>
            <a:endParaRPr lang="en-US" dirty="0">
              <a:hlinkClick r:id="rId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5852066" y="1683170"/>
                <a:ext cx="4228559" cy="361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</m:mr>
                        <m:m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𝑚𝑔</m:t>
                            </m:r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3200" i="0">
                                <a:latin typeface="Cambria Math" panose="02040503050406030204" pitchFamily="18" charset="0"/>
                              </a:rPr>
                              <m:t>η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mr>
                        <m:mr>
                          <m:e>
                            <m:r>
                              <a:rPr lang="en-US" sz="320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f>
                              <m:f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num>
                              <m:den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  <m:r>
                              <a:rPr lang="en-US" sz="32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066" y="1683170"/>
                <a:ext cx="4228559" cy="36162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1115280"/>
            <a:ext cx="9071640" cy="1262160"/>
          </a:xfrm>
        </p:spPr>
        <p:txBody>
          <a:bodyPr/>
          <a:lstStyle/>
          <a:p>
            <a:pPr lvl="0"/>
            <a:r>
              <a:rPr lang="en-US"/>
              <a:t>General form of first order differential equations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200400" y="2651760"/>
            <a:ext cx="3523319" cy="1713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82880" y="4607640"/>
            <a:ext cx="3202200" cy="1828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)/d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= -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 /</a:t>
            </a:r>
            <a:r>
              <a:rPr lang="en-MY" sz="2600" b="0" i="1" u="none" strike="noStrike" kern="1200" cap="none">
                <a:ln>
                  <a:noFill/>
                </a:ln>
                <a:latin typeface="Symbol" pitchFamily="18"/>
                <a:ea typeface="Symbol" pitchFamily="18"/>
                <a:cs typeface="Symbol" pitchFamily="18"/>
              </a:rPr>
              <a:t>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G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≡-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)/</a:t>
            </a:r>
            <a:r>
              <a:rPr lang="en-MY" sz="2600" b="0" i="1" u="none" strike="noStrike" kern="1200" cap="none">
                <a:ln>
                  <a:noFill/>
                </a:ln>
                <a:latin typeface="Symbol" pitchFamily="18"/>
                <a:ea typeface="Symbol" pitchFamily="18"/>
                <a:cs typeface="Symbol" pitchFamily="18"/>
              </a:rPr>
              <a:t>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f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 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N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91839" y="4572000"/>
            <a:ext cx="3291839" cy="194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v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x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)/d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x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= -(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k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/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m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x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 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 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x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/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 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/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x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G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≡-(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k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/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m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)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x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f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 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v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x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13840" y="4480560"/>
            <a:ext cx="3566160" cy="29671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v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)/d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= -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g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-</a:t>
            </a:r>
            <a:r>
              <a:rPr lang="en-MY" sz="2600" b="0" i="1" u="none" strike="noStrike" kern="1200" cap="none">
                <a:ln>
                  <a:noFill/>
                </a:ln>
                <a:latin typeface="Symbol" pitchFamily="18"/>
                <a:ea typeface="Droid Sans Fallback" pitchFamily="2"/>
                <a:cs typeface="FreeSans" pitchFamily="2"/>
              </a:rPr>
              <a:t>h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v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)/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m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G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≡-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g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-</a:t>
            </a:r>
            <a:r>
              <a:rPr lang="en-MY" sz="2600" b="0" i="1" u="none" strike="noStrike" kern="1200" cap="none">
                <a:ln>
                  <a:noFill/>
                </a:ln>
                <a:latin typeface="Symbol" pitchFamily="18"/>
                <a:ea typeface="Liberation Sans" pitchFamily="34"/>
                <a:cs typeface="Liberation Sans" pitchFamily="34"/>
              </a:rPr>
              <a:t>h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v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)/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m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f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 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≡ 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v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(</a:t>
            </a:r>
            <a:r>
              <a:rPr lang="en-MY" sz="2600" b="0" i="1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t</a:t>
            </a:r>
            <a:r>
              <a:rPr lang="en-MY" sz="2600" b="0" i="0" u="none" strike="noStrike" kern="1200" cap="none">
                <a:ln>
                  <a:noFill/>
                </a:ln>
                <a:latin typeface="Liberation Sans" pitchFamily="18"/>
                <a:ea typeface="Droid Sans Fallback" pitchFamily="2"/>
                <a:cs typeface="FreeSans" pitchFamily="2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 sz="3200"/>
              <a:t>Analytical solution of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0080" y="1769040"/>
            <a:ext cx="8935560" cy="490607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/>
              <a:t>ZCA 101 mechanics, kinematic equation for a free fall object</a:t>
            </a:r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  <a:p>
            <a:pPr lvl="0">
              <a:buSzPct val="45000"/>
              <a:buFont typeface="StarSymbol"/>
              <a:buChar char="●"/>
            </a:pPr>
            <a:r>
              <a:rPr lang="en-US" dirty="0"/>
              <a:t>What is the solution, i.e., </a:t>
            </a:r>
            <a:r>
              <a:rPr lang="en-US" i="1" dirty="0" err="1"/>
              <a:t>v</a:t>
            </a:r>
            <a:r>
              <a:rPr lang="en-US" i="1" baseline="-25000" dirty="0" err="1"/>
              <a:t>y</a:t>
            </a:r>
            <a:r>
              <a:rPr lang="en-US" dirty="0"/>
              <a:t>=</a:t>
            </a:r>
            <a:r>
              <a:rPr lang="en-US" i="1" dirty="0" err="1"/>
              <a:t>v</a:t>
            </a:r>
            <a:r>
              <a:rPr lang="en-US" i="1" baseline="-25000" dirty="0" err="1"/>
              <a:t>y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3931920" y="2468880"/>
                <a:ext cx="168156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468880"/>
                <a:ext cx="1681560" cy="9144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Resize="1"/>
              </p:cNvSpPr>
              <p:nvPr/>
            </p:nvSpPr>
            <p:spPr>
              <a:xfrm>
                <a:off x="1828800" y="4114800"/>
                <a:ext cx="5757480" cy="30319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𝑑𝑣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mr>
                        <m:mr>
                          <m:e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nary>
                              <m:naryPr>
                                <m:subHide m:val="on"/>
                                <m:sup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𝑑𝑣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</m:e>
                            </m:nary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nary>
                              <m:naryPr>
                                <m:subHide m:val="on"/>
                                <m:sup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nary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mr>
                        <m:mr>
                          <m:e>
                            <m:nary>
                              <m:naryPr>
                                <m:subHide m:val="on"/>
                                <m:sup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𝑑𝑣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nary>
                              <m:naryPr>
                                <m:subHide m:val="on"/>
                                <m:sup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nary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sz="24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</m:m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114800"/>
                <a:ext cx="5757480" cy="30319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 noResize="1"/>
              </p:cNvSpPr>
              <p:nvPr/>
            </p:nvSpPr>
            <p:spPr>
              <a:xfrm>
                <a:off x="6949800" y="457200"/>
                <a:ext cx="168156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800" y="457200"/>
                <a:ext cx="1681560" cy="9144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640080" y="1769040"/>
            <a:ext cx="8935560" cy="490607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/>
              <a:t>To completely solve this first order differential equation, i.e., to determine </a:t>
            </a:r>
            <a:r>
              <a:rPr lang="en-US" i="1" dirty="0" err="1"/>
              <a:t>v</a:t>
            </a:r>
            <a:r>
              <a:rPr lang="en-US" i="1" baseline="-25000" dirty="0" err="1"/>
              <a:t>y</a:t>
            </a:r>
            <a:r>
              <a:rPr lang="en-US" dirty="0"/>
              <a:t> as a function of </a:t>
            </a:r>
            <a:r>
              <a:rPr lang="en-US" i="1" dirty="0"/>
              <a:t>t</a:t>
            </a:r>
            <a:r>
              <a:rPr lang="en-US" dirty="0"/>
              <a:t>, and the arbitrary constant </a:t>
            </a:r>
            <a:r>
              <a:rPr lang="en-US" i="1" dirty="0"/>
              <a:t>c</a:t>
            </a:r>
            <a:r>
              <a:rPr lang="en-US" dirty="0"/>
              <a:t>, a boundary value or initial value of </a:t>
            </a:r>
            <a:r>
              <a:rPr lang="en-US" i="1" dirty="0" err="1"/>
              <a:t>v</a:t>
            </a:r>
            <a:r>
              <a:rPr lang="en-US" i="1" baseline="-25000" dirty="0" err="1"/>
              <a:t>y</a:t>
            </a:r>
            <a:r>
              <a:rPr lang="en-US" dirty="0"/>
              <a:t> at a given time </a:t>
            </a:r>
            <a:r>
              <a:rPr lang="en-US" i="1" dirty="0"/>
              <a:t>t</a:t>
            </a:r>
            <a:r>
              <a:rPr lang="en-US" dirty="0"/>
              <a:t> is necessary. Usually (but not necessarily) </a:t>
            </a:r>
            <a:r>
              <a:rPr lang="en-US" i="1" dirty="0" err="1"/>
              <a:t>v</a:t>
            </a:r>
            <a:r>
              <a:rPr lang="en-US" i="1" baseline="-25000" dirty="0" err="1"/>
              <a:t>y</a:t>
            </a:r>
            <a:r>
              <a:rPr lang="en-US" dirty="0"/>
              <a:t>(0), i.e., the value of </a:t>
            </a:r>
            <a:r>
              <a:rPr lang="en-US" i="1" dirty="0" err="1"/>
              <a:t>v</a:t>
            </a:r>
            <a:r>
              <a:rPr lang="en-US" i="1" baseline="-25000" dirty="0" err="1"/>
              <a:t>y</a:t>
            </a:r>
            <a:r>
              <a:rPr lang="en-US" i="1" baseline="-25000" dirty="0"/>
              <a:t> </a:t>
            </a:r>
            <a:r>
              <a:rPr lang="en-US" dirty="0"/>
              <a:t>at </a:t>
            </a:r>
            <a:r>
              <a:rPr lang="en-US" i="1" dirty="0"/>
              <a:t>t=</a:t>
            </a:r>
            <a:r>
              <a:rPr lang="en-US" dirty="0"/>
              <a:t>0 has to be assumed.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>
                <a:spLocks noResize="1"/>
              </p:cNvSpPr>
              <p:nvPr/>
            </p:nvSpPr>
            <p:spPr>
              <a:xfrm>
                <a:off x="3936013" y="4222079"/>
                <a:ext cx="2011680" cy="995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013" y="4222079"/>
                <a:ext cx="2011680" cy="9950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2588940" y="5213879"/>
                <a:ext cx="5037840" cy="166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</m:sub>
                              <m:sup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e>
                            </m:nary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𝑔𝑡</m:t>
                            </m:r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940" y="5213879"/>
                <a:ext cx="5037840" cy="1666800"/>
              </a:xfrm>
              <a:prstGeom prst="rect">
                <a:avLst/>
              </a:prstGeom>
              <a:blipFill rotWithShape="0">
                <a:blip r:embed="rId4"/>
                <a:stretch>
                  <a:fillRect t="-5109" b="-87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 txBox="1">
            <a:spLocks noGrp="1"/>
          </p:cNvSpPr>
          <p:nvPr>
            <p:ph type="title" idx="4294967295"/>
          </p:nvPr>
        </p:nvSpPr>
        <p:spPr>
          <a:xfrm>
            <a:off x="504359" y="301320"/>
            <a:ext cx="9071640" cy="1262160"/>
          </a:xfrm>
        </p:spPr>
        <p:txBody>
          <a:bodyPr>
            <a:spAutoFit/>
          </a:bodyPr>
          <a:lstStyle/>
          <a:p>
            <a:pPr lvl="0"/>
            <a:r>
              <a:rPr lang="en-US" sz="3200"/>
              <a:t>Analytical solution 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>
                <a:spLocks noResize="1"/>
              </p:cNvSpPr>
              <p:nvPr/>
            </p:nvSpPr>
            <p:spPr>
              <a:xfrm>
                <a:off x="6949800" y="457200"/>
                <a:ext cx="168156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800" y="457200"/>
                <a:ext cx="1681560" cy="9144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716956"/>
            <a:ext cx="9071640" cy="430887"/>
          </a:xfrm>
        </p:spPr>
        <p:txBody>
          <a:bodyPr>
            <a:spAutoFit/>
          </a:bodyPr>
          <a:lstStyle/>
          <a:p>
            <a:pPr lvl="0"/>
            <a:r>
              <a:rPr lang="en-US" sz="2800"/>
              <a:t>Analytical solution of  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0080" y="1769040"/>
            <a:ext cx="8935560" cy="490607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sz="2800"/>
              <a:t>Assume </a:t>
            </a:r>
            <a:r>
              <a:rPr lang="en-US" sz="2800" i="1"/>
              <a:t>v</a:t>
            </a:r>
            <a:r>
              <a:rPr lang="en-US" sz="2800" i="1" baseline="-25000"/>
              <a:t>y</a:t>
            </a:r>
            <a:r>
              <a:rPr lang="en-US" sz="2800"/>
              <a:t>=</a:t>
            </a:r>
            <a:r>
              <a:rPr lang="en-US" sz="2800" i="1"/>
              <a:t>v</a:t>
            </a:r>
            <a:r>
              <a:rPr lang="en-US" sz="2800" i="1" baseline="-25000"/>
              <a:t>y</a:t>
            </a:r>
            <a:r>
              <a:rPr lang="en-US" sz="2800"/>
              <a:t>(</a:t>
            </a:r>
            <a:r>
              <a:rPr lang="en-US" sz="2800" i="1"/>
              <a:t>t</a:t>
            </a:r>
            <a:r>
              <a:rPr lang="en-US" sz="2800"/>
              <a:t>) a known function of </a:t>
            </a:r>
            <a:r>
              <a:rPr lang="en-US" sz="2800" i="1"/>
              <a:t>t</a:t>
            </a:r>
            <a:r>
              <a:rPr lang="en-US" sz="2800"/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800"/>
              <a:t>To completely solve the equation so that we can know what is the function </a:t>
            </a:r>
            <a:r>
              <a:rPr lang="en-US" sz="2800" i="1"/>
              <a:t>y</a:t>
            </a:r>
            <a:r>
              <a:rPr lang="en-US" sz="2800"/>
              <a:t>(</a:t>
            </a:r>
            <a:r>
              <a:rPr lang="en-US" sz="2800" i="1"/>
              <a:t>t</a:t>
            </a:r>
            <a:r>
              <a:rPr lang="en-US" sz="2800"/>
              <a:t>), we need to know the value of </a:t>
            </a:r>
            <a:r>
              <a:rPr lang="en-US" sz="2800" i="1"/>
              <a:t>y</a:t>
            </a:r>
            <a:r>
              <a:rPr lang="en-US" sz="2800"/>
              <a:t>(0).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6816960" y="403200"/>
                <a:ext cx="1504080" cy="8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960" y="403200"/>
                <a:ext cx="1504080" cy="87695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Resize="1"/>
              </p:cNvSpPr>
              <p:nvPr/>
            </p:nvSpPr>
            <p:spPr>
              <a:xfrm>
                <a:off x="2531160" y="4536360"/>
                <a:ext cx="4464360" cy="220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𝑑𝑦</m:t>
                                </m:r>
                              </m:e>
                            </m:nary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160" y="4536360"/>
                <a:ext cx="4464360" cy="2208600"/>
              </a:xfrm>
              <a:prstGeom prst="rect">
                <a:avLst/>
              </a:prstGeom>
              <a:blipFill rotWithShape="0">
                <a:blip r:embed="rId4"/>
                <a:stretch>
                  <a:fillRect t="-9116" b="-113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716956"/>
            <a:ext cx="9071640" cy="430887"/>
          </a:xfrm>
        </p:spPr>
        <p:txBody>
          <a:bodyPr>
            <a:spAutoFit/>
          </a:bodyPr>
          <a:lstStyle/>
          <a:p>
            <a:pPr lvl="0"/>
            <a:r>
              <a:rPr lang="en-US" sz="2800"/>
              <a:t>Analytical solution of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0080" y="1769040"/>
            <a:ext cx="8935560" cy="490607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sz="2800"/>
              <a:t>In free fall without drag force, </a:t>
            </a:r>
            <a:r>
              <a:rPr lang="en-US" sz="2800" i="1"/>
              <a:t>v</a:t>
            </a:r>
            <a:r>
              <a:rPr lang="en-US" sz="2800" i="1" baseline="-25000"/>
              <a:t>y</a:t>
            </a:r>
            <a:r>
              <a:rPr lang="en-US" sz="2800"/>
              <a:t>(</a:t>
            </a:r>
            <a:r>
              <a:rPr lang="en-US" sz="2800" i="1"/>
              <a:t>t</a:t>
            </a:r>
            <a:r>
              <a:rPr lang="en-US" sz="2800"/>
              <a:t>)=</a:t>
            </a:r>
            <a:r>
              <a:rPr lang="en-US" sz="2800" i="1"/>
              <a:t>v</a:t>
            </a:r>
            <a:r>
              <a:rPr lang="en-US" sz="2800" i="1" baseline="-25000"/>
              <a:t>y</a:t>
            </a:r>
            <a:r>
              <a:rPr lang="en-US" sz="2800"/>
              <a:t>(0)-</a:t>
            </a:r>
            <a:r>
              <a:rPr lang="en-US" sz="2800" i="1"/>
              <a:t>gt</a:t>
            </a:r>
            <a:r>
              <a:rPr lang="en-US" sz="2800"/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800"/>
              <a:t>The complete solution takes the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6949440" y="494640"/>
                <a:ext cx="1504080" cy="8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0" y="494640"/>
                <a:ext cx="1504080" cy="87695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Resize="1"/>
              </p:cNvSpPr>
              <p:nvPr/>
            </p:nvSpPr>
            <p:spPr>
              <a:xfrm>
                <a:off x="1427400" y="3200400"/>
                <a:ext cx="7550280" cy="19969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d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𝑔𝑡</m:t>
                                    </m:r>
                                  </m:e>
                                </m:d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mr>
                        <m:m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400" y="3200400"/>
                <a:ext cx="7550280" cy="1996920"/>
              </a:xfrm>
              <a:prstGeom prst="rect">
                <a:avLst/>
              </a:prstGeom>
              <a:blipFill rotWithShape="0">
                <a:blip r:embed="rId4"/>
                <a:stretch>
                  <a:fillRect t="-915" b="-3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Boundary condition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563480"/>
            <a:ext cx="90716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/>
              <a:t>In general, to completely solve a first order differential equation for a function with single variable, a boundary condition value must be provided.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Generalising</a:t>
            </a:r>
            <a:r>
              <a:rPr lang="en-US" dirty="0"/>
              <a:t> such argument, two boundary condition values must be supplied in order to completely solve a second order differential equation.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i="1" dirty="0"/>
              <a:t>n</a:t>
            </a:r>
            <a:r>
              <a:rPr lang="en-US" dirty="0"/>
              <a:t> boundary condition values must be supplied in order to completely solve a </a:t>
            </a:r>
            <a:r>
              <a:rPr lang="en-US" i="1" dirty="0"/>
              <a:t>n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order differential equation.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dirty="0"/>
              <a:t>Hence, supplying boundary condition values are necessary when numerically solving a differential equation.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716956"/>
            <a:ext cx="9071640" cy="430887"/>
          </a:xfrm>
        </p:spPr>
        <p:txBody>
          <a:bodyPr>
            <a:spAutoFit/>
          </a:bodyPr>
          <a:lstStyle/>
          <a:p>
            <a:pPr lvl="0"/>
            <a:r>
              <a:rPr lang="en-US" sz="2800"/>
              <a:t>Analytical solution of a free fall object in a viscous medium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0080" y="1769040"/>
            <a:ext cx="8935560" cy="490607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endParaRPr lang="en-US" sz="2800"/>
          </a:p>
          <a:p>
            <a:pPr lvl="0">
              <a:buSzPct val="45000"/>
              <a:buFont typeface="StarSymbol"/>
              <a:buChar char="●"/>
            </a:pPr>
            <a:r>
              <a:rPr lang="en-US" sz="2800"/>
              <a:t>Boundary condition: </a:t>
            </a:r>
            <a:r>
              <a:rPr lang="en-US" sz="2800" i="1"/>
              <a:t>v=</a:t>
            </a:r>
            <a:r>
              <a:rPr lang="en-US" sz="2800"/>
              <a:t>0 at </a:t>
            </a:r>
            <a:r>
              <a:rPr lang="en-US" sz="2800" i="1"/>
              <a:t>t </a:t>
            </a:r>
            <a:r>
              <a:rPr lang="en-US" sz="2800"/>
              <a:t>= 0.</a:t>
            </a:r>
          </a:p>
          <a:p>
            <a:pPr lvl="0">
              <a:buSzPct val="45000"/>
              <a:buFont typeface="StarSymbol"/>
              <a:buChar char="●"/>
            </a:pPr>
            <a:endParaRPr lang="en-US" sz="2800"/>
          </a:p>
          <a:p>
            <a:pPr lvl="0">
              <a:buSzPct val="45000"/>
              <a:buFont typeface="StarSymbol"/>
              <a:buChar char="●"/>
            </a:pP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3017520" y="1371599"/>
                <a:ext cx="3756239" cy="9053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800" i="0"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1371599"/>
                <a:ext cx="3756239" cy="905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Resize="1"/>
              </p:cNvSpPr>
              <p:nvPr/>
            </p:nvSpPr>
            <p:spPr>
              <a:xfrm>
                <a:off x="1920239" y="4023360"/>
                <a:ext cx="5760720" cy="31748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anchor="ctr" compatLnSpc="0">
                <a:noAutofit/>
              </a:bodyPr>
              <a:lstStyle/>
              <a:p>
                <a:pPr lvl="0" rtl="0" hangingPunct="0"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𝑑𝑣</m:t>
                                    </m:r>
                                  </m:num>
                                  <m:den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𝑑𝑣</m:t>
                                </m:r>
                              </m:e>
                            </m:nary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 i="0">
                                            <a:latin typeface="Cambria Math" panose="02040503050406030204" pitchFamily="18" charset="0"/>
                                          </a:rPr>
                                          <m:t>η</m:t>
                                        </m:r>
                                      </m:num>
                                      <m:den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</m:e>
                            </m:nary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𝑑𝑣</m:t>
                                    </m:r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  <m:r>
                                          <a:rPr lang="en-US" sz="2800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800" i="0">
                                                <a:latin typeface="Cambria Math" panose="02040503050406030204" pitchFamily="18" charset="0"/>
                                              </a:rPr>
                                              <m:t>η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</m:d>
                                  </m:den>
                                </m:f>
                              </m:e>
                            </m:nary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limLoc m:val="undOvr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e>
                            </m:nary>
                          </m:e>
                        </m:mr>
                        <m:mr>
                          <m:e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𝑚𝑔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η</m:t>
                                    </m:r>
                                  </m:den>
                                </m:f>
                              </m:e>
                            </m:d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 i="0">
                                            <a:latin typeface="Cambria Math" panose="02040503050406030204" pitchFamily="18" charset="0"/>
                                          </a:rPr>
                                          <m:t>η</m:t>
                                        </m:r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num>
                                      <m:den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239" y="4023360"/>
                <a:ext cx="5760720" cy="3174840"/>
              </a:xfrm>
              <a:prstGeom prst="rect">
                <a:avLst/>
              </a:prstGeom>
              <a:blipFill rotWithShape="0">
                <a:blip r:embed="rId4"/>
                <a:stretch>
                  <a:fillRect t="-8445" r="-6455" b="-97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786</Words>
  <Application>Microsoft Office PowerPoint</Application>
  <PresentationFormat>Custom</PresentationFormat>
  <Paragraphs>148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DejaVu Sans</vt:lpstr>
      <vt:lpstr>Droid Sans Fallback</vt:lpstr>
      <vt:lpstr>FreeSans</vt:lpstr>
      <vt:lpstr>Liberation Sans</vt:lpstr>
      <vt:lpstr>Liberation Serif</vt:lpstr>
      <vt:lpstr>StarSymbol</vt:lpstr>
      <vt:lpstr>Arial</vt:lpstr>
      <vt:lpstr>Calibri</vt:lpstr>
      <vt:lpstr>Cambria Math</vt:lpstr>
      <vt:lpstr>Constantia</vt:lpstr>
      <vt:lpstr>Symbol</vt:lpstr>
      <vt:lpstr>Default</vt:lpstr>
      <vt:lpstr>PowerPoint Presentation</vt:lpstr>
      <vt:lpstr>Example of first order differential equation commonly encountered in physics</vt:lpstr>
      <vt:lpstr>General form of first order differential equations</vt:lpstr>
      <vt:lpstr>Analytical solution of</vt:lpstr>
      <vt:lpstr>Analytical solution of</vt:lpstr>
      <vt:lpstr>Analytical solution of  </vt:lpstr>
      <vt:lpstr>Analytical solution of</vt:lpstr>
      <vt:lpstr>Boundary condition</vt:lpstr>
      <vt:lpstr>Analytical solution of a free fall object in a viscous medium</vt:lpstr>
      <vt:lpstr>Number of beta particles penetrating a medium (recall your first year lab experiments)</vt:lpstr>
      <vt:lpstr>Number of radioactive particle remained after time t (recall your first year lab experiments. t: half-life)</vt:lpstr>
      <vt:lpstr>Relation of speed vs. displacement in SHM</vt:lpstr>
      <vt:lpstr>DSolve and NDSolve</vt:lpstr>
      <vt:lpstr>Now, how would you write your own algorithm to solve first order differential equations numerically?</vt:lpstr>
      <vt:lpstr>Euler’s method for discreteising a first order differential equation into a difference equation</vt:lpstr>
      <vt:lpstr>Discretising the differential equation</vt:lpstr>
      <vt:lpstr>Essentially, Euler's method says</vt:lpstr>
      <vt:lpstr>Discretising the differential equation dN(t)/dt = -N(t) /</vt:lpstr>
      <vt:lpstr>The code’s structure</vt:lpstr>
      <vt:lpstr>Exercise</vt:lpstr>
      <vt:lpstr>Sample Euler codes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tlyoon</dc:creator>
  <cp:lastModifiedBy>tlyoon</cp:lastModifiedBy>
  <cp:revision>356</cp:revision>
  <dcterms:created xsi:type="dcterms:W3CDTF">2015-04-19T22:41:41Z</dcterms:created>
  <dcterms:modified xsi:type="dcterms:W3CDTF">2016-05-11T08:36:44Z</dcterms:modified>
</cp:coreProperties>
</file>