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1"/>
  </p:sldMasterIdLst>
  <p:notesMasterIdLst>
    <p:notesMasterId r:id="rId34"/>
  </p:notesMasterIdLst>
  <p:sldIdLst>
    <p:sldId id="265" r:id="rId2"/>
    <p:sldId id="283" r:id="rId3"/>
    <p:sldId id="285" r:id="rId4"/>
    <p:sldId id="286" r:id="rId5"/>
    <p:sldId id="287" r:id="rId6"/>
    <p:sldId id="288" r:id="rId7"/>
    <p:sldId id="284" r:id="rId8"/>
    <p:sldId id="289" r:id="rId9"/>
    <p:sldId id="290" r:id="rId10"/>
    <p:sldId id="291" r:id="rId11"/>
    <p:sldId id="266" r:id="rId12"/>
    <p:sldId id="293" r:id="rId13"/>
    <p:sldId id="292" r:id="rId14"/>
    <p:sldId id="271" r:id="rId15"/>
    <p:sldId id="294" r:id="rId16"/>
    <p:sldId id="298" r:id="rId17"/>
    <p:sldId id="306" r:id="rId18"/>
    <p:sldId id="308" r:id="rId19"/>
    <p:sldId id="273" r:id="rId20"/>
    <p:sldId id="299" r:id="rId21"/>
    <p:sldId id="274" r:id="rId22"/>
    <p:sldId id="277" r:id="rId23"/>
    <p:sldId id="295" r:id="rId24"/>
    <p:sldId id="300" r:id="rId25"/>
    <p:sldId id="278" r:id="rId26"/>
    <p:sldId id="279" r:id="rId27"/>
    <p:sldId id="301" r:id="rId28"/>
    <p:sldId id="302" r:id="rId29"/>
    <p:sldId id="304" r:id="rId30"/>
    <p:sldId id="303" r:id="rId31"/>
    <p:sldId id="305" r:id="rId32"/>
    <p:sldId id="282" r:id="rId3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3.wmf"/><Relationship Id="rId3" Type="http://schemas.openxmlformats.org/officeDocument/2006/relationships/image" Target="../media/image64.wmf"/><Relationship Id="rId7" Type="http://schemas.openxmlformats.org/officeDocument/2006/relationships/image" Target="../media/image67.wmf"/><Relationship Id="rId12" Type="http://schemas.openxmlformats.org/officeDocument/2006/relationships/image" Target="../media/image72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59.wmf"/><Relationship Id="rId11" Type="http://schemas.openxmlformats.org/officeDocument/2006/relationships/image" Target="../media/image71.wmf"/><Relationship Id="rId5" Type="http://schemas.openxmlformats.org/officeDocument/2006/relationships/image" Target="../media/image66.wmf"/><Relationship Id="rId10" Type="http://schemas.openxmlformats.org/officeDocument/2006/relationships/image" Target="../media/image70.wmf"/><Relationship Id="rId4" Type="http://schemas.openxmlformats.org/officeDocument/2006/relationships/image" Target="../media/image65.wmf"/><Relationship Id="rId9" Type="http://schemas.openxmlformats.org/officeDocument/2006/relationships/image" Target="../media/image69.wmf"/><Relationship Id="rId14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image" Target="../media/image78.wmf"/><Relationship Id="rId3" Type="http://schemas.openxmlformats.org/officeDocument/2006/relationships/image" Target="../media/image64.wmf"/><Relationship Id="rId7" Type="http://schemas.openxmlformats.org/officeDocument/2006/relationships/image" Target="../media/image67.wmf"/><Relationship Id="rId12" Type="http://schemas.openxmlformats.org/officeDocument/2006/relationships/image" Target="../media/image77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59.wmf"/><Relationship Id="rId11" Type="http://schemas.openxmlformats.org/officeDocument/2006/relationships/image" Target="../media/image71.wmf"/><Relationship Id="rId5" Type="http://schemas.openxmlformats.org/officeDocument/2006/relationships/image" Target="../media/image66.wmf"/><Relationship Id="rId10" Type="http://schemas.openxmlformats.org/officeDocument/2006/relationships/image" Target="../media/image70.wmf"/><Relationship Id="rId4" Type="http://schemas.openxmlformats.org/officeDocument/2006/relationships/image" Target="../media/image65.wmf"/><Relationship Id="rId9" Type="http://schemas.openxmlformats.org/officeDocument/2006/relationships/image" Target="../media/image76.wmf"/><Relationship Id="rId14" Type="http://schemas.openxmlformats.org/officeDocument/2006/relationships/image" Target="../media/image79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7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anose="020F0502020204030204" pitchFamily="34" charset="0"/>
              </a:defRPr>
            </a:lvl1pPr>
          </a:lstStyle>
          <a:p>
            <a:endParaRPr lang="en-MY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anose="020F0502020204030204" pitchFamily="34" charset="0"/>
              </a:defRPr>
            </a:lvl1pPr>
          </a:lstStyle>
          <a:p>
            <a:fld id="{B908F446-3B8D-48DD-BF93-F6922F93FEE3}" type="datetimeFigureOut">
              <a:rPr lang="en-US" altLang="en-US"/>
              <a:pPr/>
              <a:t>5/11/2016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anose="020F0502020204030204" pitchFamily="34" charset="0"/>
              </a:defRPr>
            </a:lvl1pPr>
          </a:lstStyle>
          <a:p>
            <a:endParaRPr lang="en-MY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66" tIns="49533" rIns="99066" bIns="49533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anose="020F0502020204030204" pitchFamily="34" charset="0"/>
              </a:defRPr>
            </a:lvl1pPr>
          </a:lstStyle>
          <a:p>
            <a:fld id="{10E4E71F-B3B3-4AC2-865B-EBC873A47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4387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17445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1387544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4230062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90357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977398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3066600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379111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984143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1239544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2434036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smtClean="0"/>
          </a:p>
        </p:txBody>
      </p:sp>
    </p:spTree>
    <p:extLst>
      <p:ext uri="{BB962C8B-B14F-4D97-AF65-F5344CB8AC3E}">
        <p14:creationId xmlns:p14="http://schemas.microsoft.com/office/powerpoint/2010/main" val="35988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F430AC83-45E3-45DE-A160-8439FB4BB214}" type="slidenum">
              <a:rPr lang="en-US" altLang="en-US" sz="1300">
                <a:latin typeface="Calibri" panose="020F0502020204030204" pitchFamily="34" charset="0"/>
              </a:rPr>
              <a:pPr algn="r"/>
              <a:t>11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53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F430AC83-45E3-45DE-A160-8439FB4BB214}" type="slidenum">
              <a:rPr lang="en-US" altLang="en-US" sz="1300">
                <a:latin typeface="Calibri" panose="020F0502020204030204" pitchFamily="34" charset="0"/>
              </a:rPr>
              <a:pPr algn="r"/>
              <a:t>12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2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F430AC83-45E3-45DE-A160-8439FB4BB214}" type="slidenum">
              <a:rPr lang="en-US" altLang="en-US" sz="1300">
                <a:latin typeface="Calibri" panose="020F0502020204030204" pitchFamily="34" charset="0"/>
              </a:rPr>
              <a:pPr algn="r"/>
              <a:t>13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5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29015B53-0CD9-490C-8A7D-61347AA0E296}" type="slidenum">
              <a:rPr lang="en-US" altLang="en-US" sz="1300">
                <a:latin typeface="Calibri" panose="020F0502020204030204" pitchFamily="34" charset="0"/>
              </a:rPr>
              <a:pPr algn="r"/>
              <a:t>14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MY" altLang="en-US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 anchor="b"/>
          <a:lstStyle>
            <a:lvl1pPr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804863" indent="-309563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2382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7335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228850" indent="-247650" defTabSz="990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r"/>
            <a:fld id="{29015B53-0CD9-490C-8A7D-61347AA0E296}" type="slidenum">
              <a:rPr lang="en-US" altLang="en-US" sz="1300">
                <a:latin typeface="Calibri" panose="020F0502020204030204" pitchFamily="34" charset="0"/>
              </a:rPr>
              <a:pPr algn="r"/>
              <a:t>15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7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5062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0812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814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4DDD21-ABF7-4B2D-ADEF-3B4CC9FF6C2C}" type="datetimeFigureOut">
              <a:rPr lang="en-US" smtClean="0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6483-C0AB-4600-86CA-2DB70ECA887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44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80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64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48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0E18E1-6F68-4190-B696-96272990DF67}" type="datetimeFigureOut">
              <a:rPr lang="en-US" smtClean="0"/>
              <a:pPr>
                <a:defRPr/>
              </a:pPr>
              <a:t>5/11/2016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F8F5A-3ACD-4856-A8A6-0B03CED17E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5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5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55398-F36F-46C5-A44A-6578727819FF}" type="datetimeFigureOut">
              <a:rPr lang="en-US" smtClean="0"/>
              <a:pPr>
                <a:defRPr/>
              </a:pPr>
              <a:t>5/11/2016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4F60-8C80-4BB7-B22E-83D7FF4CE8F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79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42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CF8C48-C4A7-475E-A939-3EE4864ECBAF}" type="datetimeFigureOut">
              <a:rPr lang="en-US" smtClean="0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D905E-49DE-47CF-B827-C74E08BC7D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3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B16BE4-18CA-4225-99B9-049E980C7630}" type="datetimeFigureOut">
              <a:rPr lang="en-US" smtClean="0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8AD2-BF53-400A-8C4A-9BCF66ED1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30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915904-0EAB-45DA-A3AA-A60B6F480860}" type="datetimeFigureOut">
              <a:rPr lang="en-US" smtClean="0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7247E-640D-4D00-9786-F248545B41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67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image" Target="../media/image44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6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r.sjsu.edu/trhsu/Chapter%204%20Second%20order%20DEs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omsics.usm.my/tlyoon/teaching/ZCE111_1516SEM2/notes/mathematicafiles/C8_2ODE_Pendulum.nb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png"/><Relationship Id="rId9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png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hyperlink" Target="mathematicafiles/C8_2ODE_forcedPendulum.nb" TargetMode="Externa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6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66.wmf"/><Relationship Id="rId18" Type="http://schemas.openxmlformats.org/officeDocument/2006/relationships/image" Target="../media/image67.wmf"/><Relationship Id="rId26" Type="http://schemas.openxmlformats.org/officeDocument/2006/relationships/image" Target="../media/image71.wmf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29.bin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27.bin"/><Relationship Id="rId25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9.wmf"/><Relationship Id="rId20" Type="http://schemas.openxmlformats.org/officeDocument/2006/relationships/image" Target="../media/image68.wmf"/><Relationship Id="rId29" Type="http://schemas.openxmlformats.org/officeDocument/2006/relationships/oleObject" Target="../embeddings/oleObject3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65.wmf"/><Relationship Id="rId24" Type="http://schemas.openxmlformats.org/officeDocument/2006/relationships/image" Target="../media/image70.wmf"/><Relationship Id="rId32" Type="http://schemas.openxmlformats.org/officeDocument/2006/relationships/image" Target="../media/image74.wmf"/><Relationship Id="rId5" Type="http://schemas.openxmlformats.org/officeDocument/2006/relationships/image" Target="../media/image62.wmf"/><Relationship Id="rId15" Type="http://schemas.openxmlformats.org/officeDocument/2006/relationships/oleObject" Target="../embeddings/oleObject26.bin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72.wmf"/><Relationship Id="rId10" Type="http://schemas.openxmlformats.org/officeDocument/2006/relationships/oleObject" Target="../embeddings/oleObject24.bin"/><Relationship Id="rId19" Type="http://schemas.openxmlformats.org/officeDocument/2006/relationships/oleObject" Target="../embeddings/oleObject28.bin"/><Relationship Id="rId31" Type="http://schemas.openxmlformats.org/officeDocument/2006/relationships/oleObject" Target="../embeddings/oleObject3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64.wmf"/><Relationship Id="rId14" Type="http://schemas.openxmlformats.org/officeDocument/2006/relationships/image" Target="../media/image67.png"/><Relationship Id="rId22" Type="http://schemas.openxmlformats.org/officeDocument/2006/relationships/image" Target="../media/image69.wmf"/><Relationship Id="rId27" Type="http://schemas.openxmlformats.org/officeDocument/2006/relationships/oleObject" Target="../embeddings/oleObject32.bin"/><Relationship Id="rId30" Type="http://schemas.openxmlformats.org/officeDocument/2006/relationships/image" Target="../media/image7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thematicafiles/C8_pendulum_RK2.n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66.wmf"/><Relationship Id="rId18" Type="http://schemas.openxmlformats.org/officeDocument/2006/relationships/image" Target="../media/image67.wmf"/><Relationship Id="rId26" Type="http://schemas.openxmlformats.org/officeDocument/2006/relationships/image" Target="../media/image71.wmf"/><Relationship Id="rId3" Type="http://schemas.openxmlformats.org/officeDocument/2006/relationships/notesSlide" Target="../notesSlides/notesSlide18.xml"/><Relationship Id="rId21" Type="http://schemas.openxmlformats.org/officeDocument/2006/relationships/oleObject" Target="../embeddings/oleObject44.bin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40.bin"/><Relationship Id="rId17" Type="http://schemas.openxmlformats.org/officeDocument/2006/relationships/oleObject" Target="../embeddings/oleObject42.bin"/><Relationship Id="rId25" Type="http://schemas.openxmlformats.org/officeDocument/2006/relationships/oleObject" Target="../embeddings/oleObject46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9.wmf"/><Relationship Id="rId20" Type="http://schemas.openxmlformats.org/officeDocument/2006/relationships/image" Target="../media/image68.wmf"/><Relationship Id="rId29" Type="http://schemas.openxmlformats.org/officeDocument/2006/relationships/oleObject" Target="../embeddings/oleObject48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65.wmf"/><Relationship Id="rId24" Type="http://schemas.openxmlformats.org/officeDocument/2006/relationships/image" Target="../media/image70.wmf"/><Relationship Id="rId32" Type="http://schemas.openxmlformats.org/officeDocument/2006/relationships/image" Target="../media/image79.wmf"/><Relationship Id="rId5" Type="http://schemas.openxmlformats.org/officeDocument/2006/relationships/image" Target="../media/image62.wmf"/><Relationship Id="rId15" Type="http://schemas.openxmlformats.org/officeDocument/2006/relationships/oleObject" Target="../embeddings/oleObject41.bin"/><Relationship Id="rId23" Type="http://schemas.openxmlformats.org/officeDocument/2006/relationships/oleObject" Target="../embeddings/oleObject45.bin"/><Relationship Id="rId28" Type="http://schemas.openxmlformats.org/officeDocument/2006/relationships/image" Target="../media/image77.wmf"/><Relationship Id="rId10" Type="http://schemas.openxmlformats.org/officeDocument/2006/relationships/oleObject" Target="../embeddings/oleObject39.bin"/><Relationship Id="rId19" Type="http://schemas.openxmlformats.org/officeDocument/2006/relationships/oleObject" Target="../embeddings/oleObject43.bin"/><Relationship Id="rId31" Type="http://schemas.openxmlformats.org/officeDocument/2006/relationships/oleObject" Target="../embeddings/oleObject4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64.wmf"/><Relationship Id="rId14" Type="http://schemas.openxmlformats.org/officeDocument/2006/relationships/image" Target="../media/image72.png"/><Relationship Id="rId22" Type="http://schemas.openxmlformats.org/officeDocument/2006/relationships/image" Target="../media/image76.wmf"/><Relationship Id="rId27" Type="http://schemas.openxmlformats.org/officeDocument/2006/relationships/oleObject" Target="../embeddings/oleObject47.bin"/><Relationship Id="rId30" Type="http://schemas.openxmlformats.org/officeDocument/2006/relationships/image" Target="../media/image7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hyperlink" Target="mathematicafiles/C8_dampedpendulum_RK2.nb" TargetMode="Externa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5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1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ctrTitle"/>
          </p:nvPr>
        </p:nvSpPr>
        <p:spPr bwMode="auto">
          <a:ln w="9525"/>
        </p:spPr>
        <p:txBody>
          <a:bodyPr wrap="square" lIns="91440" tIns="45720" rIns="91440" bIns="45720" numCol="1" anchor="ctr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effectLst/>
                <a:latin typeface="Constantia" pitchFamily="18" charset="0"/>
              </a:rPr>
              <a:t>Chapter 8</a:t>
            </a:r>
            <a:endParaRPr lang="en-MY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  <p:sp>
        <p:nvSpPr>
          <p:cNvPr id="819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858000" cy="1655762"/>
          </a:xfrm>
        </p:spPr>
        <p:txBody>
          <a:bodyPr>
            <a:noAutofit/>
          </a:bodyPr>
          <a:lstStyle/>
          <a:p>
            <a:pPr marL="0" indent="0" algn="ctr" eaLnBrk="1" hangingPunct="1">
              <a:buFont typeface="Wingdings 2" panose="05020102010507070707" pitchFamily="18" charset="2"/>
              <a:buNone/>
            </a:pPr>
            <a:r>
              <a:rPr lang="en-MY" altLang="en-US" sz="4000" dirty="0" smtClean="0">
                <a:latin typeface="Constantia" panose="02030602050306030303" pitchFamily="18" charset="0"/>
              </a:rPr>
              <a:t>Solving Second order differential equations numerically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3734"/>
            <a:ext cx="2447925" cy="619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59604"/>
            <a:ext cx="5048250" cy="1085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987" y="2362200"/>
            <a:ext cx="8758238" cy="89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7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 bwMode="auto">
          <a:xfrm>
            <a:off x="628650" y="156593"/>
            <a:ext cx="7886700" cy="81370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MY" sz="3800" dirty="0" smtClean="0">
                <a:ln>
                  <a:noFill/>
                </a:ln>
                <a:effectLst/>
                <a:latin typeface="Constantia" pitchFamily="18" charset="0"/>
              </a:rPr>
              <a:t>Simple Harmonic pendulum as a special case of second order DE</a:t>
            </a:r>
          </a:p>
        </p:txBody>
      </p:sp>
      <p:pic>
        <p:nvPicPr>
          <p:cNvPr id="10243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34" y="1250950"/>
            <a:ext cx="3338513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41" y="1002257"/>
            <a:ext cx="2618499" cy="50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09023"/>
            <a:ext cx="114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8"/>
          <p:cNvSpPr txBox="1">
            <a:spLocks noChangeArrowheads="1"/>
          </p:cNvSpPr>
          <p:nvPr/>
        </p:nvSpPr>
        <p:spPr bwMode="auto">
          <a:xfrm>
            <a:off x="18738" y="2147798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Equation of motion (</a:t>
            </a:r>
            <a:r>
              <a:rPr lang="en-US" altLang="en-US" sz="2400" dirty="0" err="1"/>
              <a:t>EoM</a:t>
            </a:r>
            <a:r>
              <a:rPr lang="en-US" altLang="en-US" sz="2400" dirty="0"/>
              <a:t>)</a:t>
            </a:r>
            <a:endParaRPr lang="en-MY" altLang="en-US" sz="2400" dirty="0"/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18738" y="1106825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Force on the pendulum</a:t>
            </a:r>
            <a:endParaRPr lang="en-MY" altLang="en-US" sz="2000" dirty="0"/>
          </a:p>
        </p:txBody>
      </p:sp>
      <p:sp>
        <p:nvSpPr>
          <p:cNvPr id="10254" name="Text Box 21"/>
          <p:cNvSpPr txBox="1">
            <a:spLocks noChangeArrowheads="1"/>
          </p:cNvSpPr>
          <p:nvPr/>
        </p:nvSpPr>
        <p:spPr bwMode="auto">
          <a:xfrm>
            <a:off x="5143499" y="5281930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The period of the SHO is given by</a:t>
            </a:r>
            <a:endParaRPr lang="en-MY" altLang="en-US" sz="2400" dirty="0"/>
          </a:p>
        </p:txBody>
      </p:sp>
      <p:graphicFrame>
        <p:nvGraphicFramePr>
          <p:cNvPr id="1025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543180"/>
              </p:ext>
            </p:extLst>
          </p:nvPr>
        </p:nvGraphicFramePr>
        <p:xfrm>
          <a:off x="6400800" y="5696586"/>
          <a:ext cx="16002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" name="Equation" r:id="rId7" imgW="723600" imgH="469800" progId="Equation.3">
                  <p:embed/>
                </p:oleObj>
              </mc:Choice>
              <mc:Fallback>
                <p:oleObj name="Equation" r:id="rId7" imgW="723600" imgH="469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696586"/>
                        <a:ext cx="16002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0091" y="164094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/>
              <a:t>f</a:t>
            </a:r>
            <a:r>
              <a:rPr lang="en-US" altLang="en-US" sz="2000" dirty="0" smtClean="0"/>
              <a:t>or small oscillation</a:t>
            </a:r>
            <a:r>
              <a:rPr lang="en-US" altLang="en-US" sz="2400" dirty="0" smtClean="0"/>
              <a:t>,</a:t>
            </a:r>
            <a:endParaRPr lang="en-MY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6437" y="2747769"/>
                <a:ext cx="6024470" cy="3837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𝑚𝑔𝑠𝑖𝑛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37" y="2747769"/>
                <a:ext cx="6024470" cy="383752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6934199" y="4114800"/>
            <a:ext cx="1066801" cy="54994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2800" y="3962400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92452" y="3010534"/>
            <a:ext cx="53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</a:t>
            </a:r>
            <a:endParaRPr lang="en-US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1895" y="5486400"/>
            <a:ext cx="4806147" cy="9017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240511" y="5693092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760459" y="6193218"/>
            <a:ext cx="419099" cy="29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 bwMode="auto">
          <a:xfrm>
            <a:off x="762000" y="644547"/>
            <a:ext cx="7886700" cy="81370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MY" sz="3800" dirty="0">
                <a:latin typeface="Constantia" pitchFamily="18" charset="0"/>
              </a:rPr>
              <a:t>Simple Harmonic pendulum as </a:t>
            </a:r>
            <a:r>
              <a:rPr lang="en-MY" sz="3800" dirty="0" smtClean="0">
                <a:latin typeface="Constantia" pitchFamily="18" charset="0"/>
              </a:rPr>
              <a:t>a </a:t>
            </a:r>
            <a:r>
              <a:rPr lang="en-MY" sz="3800" dirty="0">
                <a:latin typeface="Constantia" pitchFamily="18" charset="0"/>
              </a:rPr>
              <a:t>special case of second order </a:t>
            </a:r>
            <a:r>
              <a:rPr lang="en-MY" sz="3800" dirty="0" smtClean="0">
                <a:latin typeface="Constantia" pitchFamily="18" charset="0"/>
              </a:rPr>
              <a:t>DE (cont.)</a:t>
            </a:r>
            <a:endParaRPr lang="en-MY" sz="3800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06650" y="5125678"/>
                <a:ext cx="2364686" cy="1603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650" y="5125678"/>
                <a:ext cx="2364686" cy="16031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01462" y="2770097"/>
                <a:ext cx="1917769" cy="2685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≡0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)≡0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462" y="2770097"/>
                <a:ext cx="1917769" cy="26858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>
            <a:off x="4388993" y="2501993"/>
            <a:ext cx="1" cy="289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1685374"/>
            <a:ext cx="4806147" cy="9017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2216" y="1892066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95594" y="2384509"/>
            <a:ext cx="419099" cy="293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8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title"/>
          </p:nvPr>
        </p:nvSpPr>
        <p:spPr bwMode="auto">
          <a:xfrm>
            <a:off x="724746" y="350150"/>
            <a:ext cx="7886700" cy="81370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MY" sz="3800" dirty="0">
                <a:latin typeface="Constantia" pitchFamily="18" charset="0"/>
              </a:rPr>
              <a:t>Simple Harmonic pendulum as </a:t>
            </a:r>
            <a:r>
              <a:rPr lang="en-MY" sz="3800" dirty="0" smtClean="0">
                <a:latin typeface="Constantia" pitchFamily="18" charset="0"/>
              </a:rPr>
              <a:t>a </a:t>
            </a:r>
            <a:r>
              <a:rPr lang="en-MY" sz="3800" dirty="0">
                <a:latin typeface="Constantia" pitchFamily="18" charset="0"/>
              </a:rPr>
              <a:t>special case of second order </a:t>
            </a:r>
            <a:r>
              <a:rPr lang="en-MY" sz="3800" dirty="0" smtClean="0">
                <a:latin typeface="Constantia" pitchFamily="18" charset="0"/>
              </a:rPr>
              <a:t>DE </a:t>
            </a:r>
            <a:r>
              <a:rPr lang="en-MY" sz="3800" dirty="0">
                <a:latin typeface="Constantia" pitchFamily="18" charset="0"/>
              </a:rPr>
              <a:t>(cont.)</a:t>
            </a:r>
            <a:endParaRPr lang="en-MY" sz="3800" dirty="0" smtClean="0">
              <a:ln>
                <a:noFill/>
              </a:ln>
              <a:effectLst/>
              <a:latin typeface="Constantia" pitchFamily="18" charset="0"/>
            </a:endParaRPr>
          </a:p>
        </p:txBody>
      </p:sp>
      <p:pic>
        <p:nvPicPr>
          <p:cNvPr id="1024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77" y="3796688"/>
            <a:ext cx="3490119" cy="48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1143000" y="3124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/>
              <a:t>Analytical solution:</a:t>
            </a:r>
            <a:endParaRPr lang="en-MY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52800" y="1163858"/>
                <a:ext cx="2364686" cy="16031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1163858"/>
                <a:ext cx="2364686" cy="16031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9879" y="4785728"/>
                <a:ext cx="8250528" cy="8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rad>
                  </m:oMath>
                </a14:m>
                <a:r>
                  <a:rPr lang="en-US" dirty="0" smtClean="0"/>
                  <a:t> natural frequency of the pendulum;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are constant determined by boundary conditions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9" y="4785728"/>
                <a:ext cx="8250528" cy="884666"/>
              </a:xfrm>
              <a:prstGeom prst="rect">
                <a:avLst/>
              </a:prstGeom>
              <a:blipFill rotWithShape="0">
                <a:blip r:embed="rId5"/>
                <a:stretch>
                  <a:fillRect t="-3448" r="-2216" b="-2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8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9" name="Text Box 19"/>
          <p:cNvSpPr txBox="1">
            <a:spLocks noChangeArrowheads="1"/>
          </p:cNvSpPr>
          <p:nvPr/>
        </p:nvSpPr>
        <p:spPr bwMode="auto">
          <a:xfrm>
            <a:off x="178776" y="1220493"/>
            <a:ext cx="52204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dirty="0"/>
              <a:t>Drag force on a moving object, </a:t>
            </a:r>
            <a:r>
              <a:rPr lang="en-US" altLang="en-US" sz="2200" i="1" dirty="0" err="1"/>
              <a:t>f</a:t>
            </a:r>
            <a:r>
              <a:rPr lang="en-US" altLang="en-US" sz="2200" baseline="-25000" dirty="0" err="1"/>
              <a:t>d</a:t>
            </a:r>
            <a:r>
              <a:rPr lang="en-US" altLang="en-US" sz="2200" dirty="0"/>
              <a:t> = - </a:t>
            </a:r>
            <a:r>
              <a:rPr lang="en-US" altLang="en-US" sz="2200" i="1" dirty="0" err="1"/>
              <a:t>kv</a:t>
            </a:r>
            <a:r>
              <a:rPr lang="en-US" altLang="en-US" sz="2200" dirty="0"/>
              <a:t> </a:t>
            </a:r>
            <a:endParaRPr lang="en-MY" altLang="en-US" sz="2200" dirty="0"/>
          </a:p>
        </p:txBody>
      </p:sp>
      <p:sp>
        <p:nvSpPr>
          <p:cNvPr id="23" name="Rectangle 4"/>
          <p:cNvSpPr txBox="1">
            <a:spLocks/>
          </p:cNvSpPr>
          <p:nvPr/>
        </p:nvSpPr>
        <p:spPr bwMode="auto">
          <a:xfrm>
            <a:off x="178777" y="1293"/>
            <a:ext cx="8561738" cy="1210553"/>
          </a:xfrm>
          <a:prstGeom prst="rect">
            <a:avLst/>
          </a:prstGeom>
          <a:ln w="9525"/>
        </p:spPr>
        <p:txBody>
          <a:bodyPr vert="horz" wrap="square" lIns="91440" tIns="45720" rIns="91440" bIns="45720" numCol="1" rtlCol="0" anchor="b" compatLnSpc="1">
            <a:prstTxWarp prst="textNoShape">
              <a:avLst/>
            </a:prstTxWarp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MY" sz="3800" dirty="0">
                <a:latin typeface="Constantia" pitchFamily="18" charset="0"/>
              </a:rPr>
              <a:t>Simple Harmonic pendulum </a:t>
            </a:r>
            <a:r>
              <a:rPr lang="en-MY" sz="3800" dirty="0" smtClean="0">
                <a:latin typeface="Constantia" pitchFamily="18" charset="0"/>
              </a:rPr>
              <a:t>with drag force as a special </a:t>
            </a:r>
            <a:r>
              <a:rPr lang="en-MY" sz="3800" dirty="0">
                <a:latin typeface="Constantia" pitchFamily="18" charset="0"/>
              </a:rPr>
              <a:t>case of second order DE</a:t>
            </a:r>
            <a:endParaRPr lang="en-MY" sz="3800" dirty="0" smtClean="0">
              <a:latin typeface="Constant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28214" y="4670841"/>
                <a:ext cx="2966646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4" y="4670841"/>
                <a:ext cx="2966646" cy="555793"/>
              </a:xfrm>
              <a:prstGeom prst="rect">
                <a:avLst/>
              </a:prstGeom>
              <a:blipFill rotWithShape="0">
                <a:blip r:embed="rId3"/>
                <a:stretch>
                  <a:fillRect r="-40741" b="-43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28214" y="5772482"/>
                <a:ext cx="5835893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14" y="5772482"/>
                <a:ext cx="5835893" cy="555793"/>
              </a:xfrm>
              <a:prstGeom prst="rect">
                <a:avLst/>
              </a:prstGeom>
              <a:blipFill rotWithShape="0">
                <a:blip r:embed="rId4"/>
                <a:stretch>
                  <a:fillRect r="-41588" b="-43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173785" y="1141996"/>
            <a:ext cx="4027835" cy="4665663"/>
            <a:chOff x="5173785" y="1141996"/>
            <a:chExt cx="4027835" cy="4665663"/>
          </a:xfrm>
        </p:grpSpPr>
        <p:pic>
          <p:nvPicPr>
            <p:cNvPr id="27652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785" y="1141996"/>
              <a:ext cx="3338513" cy="398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Line 14"/>
            <p:cNvSpPr>
              <a:spLocks noChangeShapeType="1"/>
            </p:cNvSpPr>
            <p:nvPr/>
          </p:nvSpPr>
          <p:spPr bwMode="auto">
            <a:xfrm flipV="1">
              <a:off x="8223785" y="3847096"/>
              <a:ext cx="609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auto">
            <a:xfrm>
              <a:off x="7902315" y="4532896"/>
              <a:ext cx="533400" cy="381000"/>
            </a:xfrm>
            <a:custGeom>
              <a:avLst/>
              <a:gdLst>
                <a:gd name="T0" fmla="*/ 336 w 336"/>
                <a:gd name="T1" fmla="*/ 0 h 240"/>
                <a:gd name="T2" fmla="*/ 192 w 336"/>
                <a:gd name="T3" fmla="*/ 192 h 240"/>
                <a:gd name="T4" fmla="*/ 0 w 33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240">
                  <a:moveTo>
                    <a:pt x="336" y="0"/>
                  </a:moveTo>
                  <a:cubicBezTo>
                    <a:pt x="292" y="76"/>
                    <a:pt x="248" y="152"/>
                    <a:pt x="192" y="192"/>
                  </a:cubicBezTo>
                  <a:cubicBezTo>
                    <a:pt x="136" y="232"/>
                    <a:pt x="68" y="236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 flipH="1">
              <a:off x="7826115" y="4913896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Text Box 18"/>
            <p:cNvSpPr txBox="1">
              <a:spLocks noChangeArrowheads="1"/>
            </p:cNvSpPr>
            <p:nvPr/>
          </p:nvSpPr>
          <p:spPr bwMode="auto">
            <a:xfrm>
              <a:off x="8515820" y="3353714"/>
              <a:ext cx="6858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/>
                <a:t>f</a:t>
              </a:r>
              <a:r>
                <a:rPr lang="en-US" altLang="en-US" baseline="-25000" dirty="0" err="1"/>
                <a:t>d</a:t>
              </a:r>
              <a:endParaRPr lang="en-MY" altLang="en-US" baseline="-25000" dirty="0"/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7597515" y="2780296"/>
              <a:ext cx="6858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/>
                <a:t>l</a:t>
              </a:r>
              <a:endParaRPr lang="en-MY" altLang="en-US" baseline="-25000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 flipH="1" flipV="1">
              <a:off x="7140315" y="2094496"/>
              <a:ext cx="4572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7826115" y="3237496"/>
              <a:ext cx="533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 flipV="1">
              <a:off x="6835515" y="4151896"/>
              <a:ext cx="1066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7119045" y="4007014"/>
              <a:ext cx="7620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/>
                <a:t>r</a:t>
              </a:r>
              <a:endParaRPr lang="en-MY" altLang="en-US" i="1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403581" y="4212805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8077200" y="4532896"/>
              <a:ext cx="0" cy="953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 Box 18"/>
            <p:cNvSpPr txBox="1">
              <a:spLocks noChangeArrowheads="1"/>
            </p:cNvSpPr>
            <p:nvPr/>
          </p:nvSpPr>
          <p:spPr bwMode="auto">
            <a:xfrm>
              <a:off x="7811828" y="5318709"/>
              <a:ext cx="6858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smtClean="0"/>
                <a:t>mg</a:t>
              </a:r>
              <a:endParaRPr lang="en-MY" altLang="en-US" baseline="-25000" dirty="0"/>
            </a:p>
          </p:txBody>
        </p:sp>
      </p:grp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190218" y="1569635"/>
            <a:ext cx="640080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dirty="0"/>
              <a:t>For a pendulum, instantaneous velocity </a:t>
            </a:r>
            <a:endParaRPr lang="en-US" altLang="en-US" sz="2200" dirty="0" smtClean="0"/>
          </a:p>
          <a:p>
            <a:pPr>
              <a:spcBef>
                <a:spcPct val="50000"/>
              </a:spcBef>
            </a:pPr>
            <a:r>
              <a:rPr lang="en-US" altLang="en-US" sz="2200" i="1" dirty="0" smtClean="0"/>
              <a:t>v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= </a:t>
            </a:r>
            <a:r>
              <a:rPr lang="en-US" altLang="en-US" sz="2200" dirty="0" err="1">
                <a:latin typeface="Symbol" panose="05050102010706020507" pitchFamily="18" charset="2"/>
              </a:rPr>
              <a:t>w</a:t>
            </a:r>
            <a:r>
              <a:rPr lang="en-US" altLang="en-US" sz="2200" i="1" dirty="0" err="1"/>
              <a:t>l</a:t>
            </a:r>
            <a:r>
              <a:rPr lang="en-US" altLang="en-US" sz="2200" i="1" dirty="0"/>
              <a:t> = l </a:t>
            </a:r>
            <a:r>
              <a:rPr lang="en-US" altLang="en-US" sz="2200" dirty="0"/>
              <a:t>(</a:t>
            </a:r>
            <a:r>
              <a:rPr lang="en-US" altLang="en-US" sz="2200" i="1" dirty="0" err="1"/>
              <a:t>d</a:t>
            </a:r>
            <a:r>
              <a:rPr lang="en-US" altLang="en-US" sz="2200" i="1" dirty="0" err="1">
                <a:latin typeface="Symbol" panose="05050102010706020507" pitchFamily="18" charset="2"/>
              </a:rPr>
              <a:t>q</a:t>
            </a:r>
            <a:r>
              <a:rPr lang="en-US" altLang="en-US" sz="2200" i="1" dirty="0"/>
              <a:t>/</a:t>
            </a:r>
            <a:r>
              <a:rPr lang="en-US" altLang="en-US" sz="2200" i="1" dirty="0" err="1"/>
              <a:t>dt</a:t>
            </a:r>
            <a:r>
              <a:rPr lang="en-US" altLang="en-US" sz="2200" dirty="0"/>
              <a:t>)</a:t>
            </a:r>
            <a:r>
              <a:rPr lang="en-US" altLang="en-US" sz="2200" i="1" dirty="0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200" dirty="0"/>
              <a:t>Hence, </a:t>
            </a:r>
            <a:r>
              <a:rPr lang="en-US" altLang="en-US" sz="2200" i="1" dirty="0" err="1"/>
              <a:t>f</a:t>
            </a:r>
            <a:r>
              <a:rPr lang="en-US" altLang="en-US" sz="2200" baseline="-25000" dirty="0" err="1"/>
              <a:t>d</a:t>
            </a:r>
            <a:r>
              <a:rPr lang="en-US" altLang="en-US" sz="2200" dirty="0"/>
              <a:t> = - </a:t>
            </a:r>
            <a:r>
              <a:rPr lang="en-US" altLang="en-US" sz="2200" i="1" dirty="0"/>
              <a:t>kl </a:t>
            </a:r>
            <a:r>
              <a:rPr lang="en-US" altLang="en-US" sz="2200" dirty="0"/>
              <a:t>(</a:t>
            </a:r>
            <a:r>
              <a:rPr lang="en-US" altLang="en-US" sz="2200" i="1" dirty="0" err="1"/>
              <a:t>d</a:t>
            </a:r>
            <a:r>
              <a:rPr lang="en-US" altLang="en-US" sz="2200" i="1" dirty="0" err="1">
                <a:latin typeface="Symbol" panose="05050102010706020507" pitchFamily="18" charset="2"/>
              </a:rPr>
              <a:t>q</a:t>
            </a:r>
            <a:r>
              <a:rPr lang="en-US" altLang="en-US" sz="2200" i="1" dirty="0"/>
              <a:t>/</a:t>
            </a:r>
            <a:r>
              <a:rPr lang="en-US" altLang="en-US" sz="2200" i="1" dirty="0" err="1"/>
              <a:t>dt</a:t>
            </a:r>
            <a:r>
              <a:rPr lang="en-US" altLang="en-US" sz="2200" dirty="0"/>
              <a:t>)</a:t>
            </a:r>
            <a:r>
              <a:rPr lang="en-US" altLang="en-US" sz="2200" i="1" dirty="0"/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2200" dirty="0" smtClean="0"/>
              <a:t>Consider the </a:t>
            </a:r>
            <a:r>
              <a:rPr lang="en-US" altLang="en-US" sz="2200" dirty="0"/>
              <a:t>net force on the forced pendulum along the tangential </a:t>
            </a:r>
            <a:r>
              <a:rPr lang="en-US" altLang="en-US" sz="2200" dirty="0" smtClean="0"/>
              <a:t>direction, in the </a:t>
            </a:r>
            <a:r>
              <a:rPr lang="en-US" altLang="en-US" sz="2200" i="1" dirty="0" smtClean="0">
                <a:latin typeface="Symbol" panose="05050102010706020507" pitchFamily="18" charset="2"/>
              </a:rPr>
              <a:t>q</a:t>
            </a:r>
            <a:r>
              <a:rPr lang="en-US" altLang="en-US" sz="2200" dirty="0" smtClean="0"/>
              <a:t> </a:t>
            </a:r>
            <a:r>
              <a:rPr lang="en-US" altLang="en-US" sz="2200" dirty="0" smtClean="0">
                <a:sym typeface="Symbol" panose="05050102010706020507" pitchFamily="18" charset="2"/>
              </a:rPr>
              <a:t> </a:t>
            </a:r>
            <a:r>
              <a:rPr lang="en-US" altLang="en-US" sz="2200" dirty="0" smtClean="0"/>
              <a:t>0 limit:</a:t>
            </a:r>
            <a:endParaRPr lang="en-MY" alt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-42969" y="3780825"/>
                <a:ext cx="5856090" cy="759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𝑘𝑙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969" y="3780825"/>
                <a:ext cx="5856090" cy="75976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7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915484"/>
              </p:ext>
            </p:extLst>
          </p:nvPr>
        </p:nvGraphicFramePr>
        <p:xfrm>
          <a:off x="1538676" y="5450369"/>
          <a:ext cx="328295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77" name="Equation" r:id="rId4" imgW="1434960" imgH="380880" progId="Equation.DSMT4">
                  <p:embed/>
                </p:oleObj>
              </mc:Choice>
              <mc:Fallback>
                <p:oleObj name="Equation" r:id="rId4" imgW="1434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676" y="5450369"/>
                        <a:ext cx="328295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4"/>
          <p:cNvSpPr txBox="1">
            <a:spLocks/>
          </p:cNvSpPr>
          <p:nvPr/>
        </p:nvSpPr>
        <p:spPr bwMode="auto">
          <a:xfrm>
            <a:off x="190499" y="221616"/>
            <a:ext cx="8786813" cy="889633"/>
          </a:xfrm>
          <a:prstGeom prst="rect">
            <a:avLst/>
          </a:prstGeom>
          <a:ln w="9525"/>
        </p:spPr>
        <p:txBody>
          <a:bodyPr vert="horz" wrap="square" lIns="91440" tIns="45720" rIns="91440" bIns="45720" numCol="1" rtlCol="0" anchor="b" compatLnSpc="1">
            <a:prstTxWarp prst="textNoShape">
              <a:avLst/>
            </a:prstTxWarp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MY" sz="3800" dirty="0">
                <a:latin typeface="Constantia" pitchFamily="18" charset="0"/>
              </a:rPr>
              <a:t>Simple Harmonic pendulum with drag force as </a:t>
            </a:r>
            <a:r>
              <a:rPr lang="en-MY" sz="3800" dirty="0" smtClean="0">
                <a:latin typeface="Constantia" pitchFamily="18" charset="0"/>
              </a:rPr>
              <a:t>a </a:t>
            </a:r>
            <a:r>
              <a:rPr lang="en-MY" sz="3800" dirty="0">
                <a:latin typeface="Constantia" pitchFamily="18" charset="0"/>
              </a:rPr>
              <a:t>special case of second order </a:t>
            </a:r>
            <a:r>
              <a:rPr lang="en-MY" sz="3800" dirty="0" smtClean="0">
                <a:latin typeface="Constantia" pitchFamily="18" charset="0"/>
              </a:rPr>
              <a:t>DE</a:t>
            </a:r>
            <a:r>
              <a:rPr lang="en-MY" sz="3800" dirty="0">
                <a:latin typeface="Constantia" pitchFamily="18" charset="0"/>
              </a:rPr>
              <a:t> (cont.)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981530" y="2292084"/>
            <a:ext cx="1" cy="3118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14068" y="2633875"/>
                <a:ext cx="1967462" cy="2685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)≡0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068" y="2633875"/>
                <a:ext cx="1967462" cy="26858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16"/>
          <p:cNvSpPr>
            <a:spLocks/>
          </p:cNvSpPr>
          <p:nvPr/>
        </p:nvSpPr>
        <p:spPr bwMode="auto">
          <a:xfrm>
            <a:off x="7647324" y="5486400"/>
            <a:ext cx="533400" cy="381000"/>
          </a:xfrm>
          <a:custGeom>
            <a:avLst/>
            <a:gdLst>
              <a:gd name="T0" fmla="*/ 336 w 336"/>
              <a:gd name="T1" fmla="*/ 0 h 240"/>
              <a:gd name="T2" fmla="*/ 192 w 336"/>
              <a:gd name="T3" fmla="*/ 192 h 240"/>
              <a:gd name="T4" fmla="*/ 0 w 336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36" h="240">
                <a:moveTo>
                  <a:pt x="336" y="0"/>
                </a:moveTo>
                <a:cubicBezTo>
                  <a:pt x="292" y="76"/>
                  <a:pt x="248" y="152"/>
                  <a:pt x="192" y="192"/>
                </a:cubicBezTo>
                <a:cubicBezTo>
                  <a:pt x="136" y="232"/>
                  <a:pt x="68" y="236"/>
                  <a:pt x="0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H="1">
            <a:off x="7571124" y="5867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7342524" y="3733800"/>
            <a:ext cx="6858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l</a:t>
            </a:r>
            <a:endParaRPr lang="en-MY" altLang="en-US" baseline="-2500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 flipV="1">
            <a:off x="6885324" y="3048000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>
            <a:off x="7571124" y="4191000"/>
            <a:ext cx="533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 flipV="1">
            <a:off x="6580524" y="51054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6961524" y="5029200"/>
            <a:ext cx="762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/>
              <a:t>r</a:t>
            </a:r>
            <a:endParaRPr lang="en-MY" altLang="en-US" i="1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94" y="1368860"/>
            <a:ext cx="4806147" cy="90179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900010" y="1575552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4962131" y="2067995"/>
            <a:ext cx="4161680" cy="4627563"/>
            <a:chOff x="5186439" y="1180096"/>
            <a:chExt cx="4161680" cy="4627563"/>
          </a:xfrm>
        </p:grpSpPr>
        <p:pic>
          <p:nvPicPr>
            <p:cNvPr id="19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39" y="1180096"/>
              <a:ext cx="3338513" cy="398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Line 14"/>
            <p:cNvSpPr>
              <a:spLocks noChangeShapeType="1"/>
            </p:cNvSpPr>
            <p:nvPr/>
          </p:nvSpPr>
          <p:spPr bwMode="auto">
            <a:xfrm flipV="1">
              <a:off x="8223785" y="3847096"/>
              <a:ext cx="609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7902315" y="4532896"/>
              <a:ext cx="533400" cy="381000"/>
            </a:xfrm>
            <a:custGeom>
              <a:avLst/>
              <a:gdLst>
                <a:gd name="T0" fmla="*/ 336 w 336"/>
                <a:gd name="T1" fmla="*/ 0 h 240"/>
                <a:gd name="T2" fmla="*/ 192 w 336"/>
                <a:gd name="T3" fmla="*/ 192 h 240"/>
                <a:gd name="T4" fmla="*/ 0 w 336"/>
                <a:gd name="T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6" h="240">
                  <a:moveTo>
                    <a:pt x="336" y="0"/>
                  </a:moveTo>
                  <a:cubicBezTo>
                    <a:pt x="292" y="76"/>
                    <a:pt x="248" y="152"/>
                    <a:pt x="192" y="192"/>
                  </a:cubicBezTo>
                  <a:cubicBezTo>
                    <a:pt x="136" y="232"/>
                    <a:pt x="68" y="236"/>
                    <a:pt x="0" y="2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H="1">
              <a:off x="7826115" y="4913896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8662319" y="3325344"/>
              <a:ext cx="6858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err="1"/>
                <a:t>f</a:t>
              </a:r>
              <a:r>
                <a:rPr lang="en-US" altLang="en-US" baseline="-25000" dirty="0" err="1"/>
                <a:t>d</a:t>
              </a:r>
              <a:endParaRPr lang="en-MY" altLang="en-US" baseline="-25000" dirty="0"/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7597515" y="2780296"/>
              <a:ext cx="6858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/>
                <a:t>l</a:t>
              </a:r>
              <a:endParaRPr lang="en-MY" altLang="en-US" baseline="-25000"/>
            </a:p>
          </p:txBody>
        </p:sp>
        <p:sp>
          <p:nvSpPr>
            <p:cNvPr id="40" name="Line 20"/>
            <p:cNvSpPr>
              <a:spLocks noChangeShapeType="1"/>
            </p:cNvSpPr>
            <p:nvPr/>
          </p:nvSpPr>
          <p:spPr bwMode="auto">
            <a:xfrm flipH="1" flipV="1">
              <a:off x="7140315" y="2094496"/>
              <a:ext cx="4572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7826115" y="3237496"/>
              <a:ext cx="5334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V="1">
              <a:off x="6835515" y="4151896"/>
              <a:ext cx="1066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7119045" y="4007014"/>
              <a:ext cx="7620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/>
                <a:t>r</a:t>
              </a:r>
              <a:endParaRPr lang="en-MY" altLang="en-US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403581" y="4212805"/>
              <a:ext cx="4572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v</a:t>
              </a:r>
              <a:endParaRPr lang="en-US" i="1" dirty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8077200" y="4532896"/>
              <a:ext cx="0" cy="953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7811828" y="5318709"/>
              <a:ext cx="685800" cy="488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i="1" dirty="0" smtClean="0"/>
                <a:t>mg</a:t>
              </a:r>
              <a:endParaRPr lang="en-MY" alt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Analytical </a:t>
            </a:r>
            <a:r>
              <a:rPr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solution</a:t>
            </a:r>
            <a:r>
              <a:rPr lang="en-US"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9700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13591782"/>
              </p:ext>
            </p:extLst>
          </p:nvPr>
        </p:nvGraphicFramePr>
        <p:xfrm>
          <a:off x="1143000" y="2618074"/>
          <a:ext cx="6565249" cy="251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7" name="Equation" r:id="rId4" imgW="2286000" imgH="876240" progId="Equation.DSMT4">
                  <p:embed/>
                </p:oleObj>
              </mc:Choice>
              <mc:Fallback>
                <p:oleObj name="Equation" r:id="rId4" imgW="2286000" imgH="876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618074"/>
                        <a:ext cx="6565249" cy="2516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33400" y="1371600"/>
            <a:ext cx="80772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1. Underdamped </a:t>
            </a:r>
            <a:r>
              <a:rPr lang="en-US" altLang="en-US" dirty="0"/>
              <a:t>regime (small damping). Still oscillate, but amplitude decay slowly over many period before dying totally.</a:t>
            </a:r>
            <a:endParaRPr lang="en-MY" altLang="en-US" dirty="0"/>
          </a:p>
        </p:txBody>
      </p:sp>
    </p:spTree>
    <p:extLst>
      <p:ext uri="{BB962C8B-B14F-4D97-AF65-F5344CB8AC3E}">
        <p14:creationId xmlns:p14="http://schemas.microsoft.com/office/powerpoint/2010/main" val="2537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Analytical </a:t>
            </a:r>
            <a:r>
              <a:rPr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solution</a:t>
            </a:r>
            <a:r>
              <a:rPr lang="en-US"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62110"/>
              </p:ext>
            </p:extLst>
          </p:nvPr>
        </p:nvGraphicFramePr>
        <p:xfrm>
          <a:off x="1905000" y="3200400"/>
          <a:ext cx="4114800" cy="1467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2" name="Equation" r:id="rId4" imgW="1244520" imgH="444240" progId="Equation.DSMT4">
                  <p:embed/>
                </p:oleObj>
              </mc:Choice>
              <mc:Fallback>
                <p:oleObj name="Equation" r:id="rId4" imgW="1244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00400"/>
                        <a:ext cx="4114800" cy="1467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85750" y="1690689"/>
            <a:ext cx="82296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2. Overdamped </a:t>
            </a:r>
            <a:r>
              <a:rPr lang="en-US" altLang="en-US" dirty="0"/>
              <a:t>regime (very large damping), decay slowly over several period before dying totally. </a:t>
            </a:r>
            <a:r>
              <a:rPr lang="en-US" altLang="en-US" i="1" dirty="0">
                <a:latin typeface="Symbol" panose="05050102010706020507" pitchFamily="18" charset="2"/>
              </a:rPr>
              <a:t>q</a:t>
            </a:r>
            <a:r>
              <a:rPr lang="en-US" altLang="en-US" dirty="0"/>
              <a:t> is dominated by exponential term.</a:t>
            </a:r>
            <a:endParaRPr lang="en-MY" altLang="en-US" dirty="0"/>
          </a:p>
        </p:txBody>
      </p:sp>
    </p:spTree>
    <p:extLst>
      <p:ext uri="{BB962C8B-B14F-4D97-AF65-F5344CB8AC3E}">
        <p14:creationId xmlns:p14="http://schemas.microsoft.com/office/powerpoint/2010/main" val="343245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Analytical </a:t>
            </a:r>
            <a:r>
              <a:rPr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solution</a:t>
            </a:r>
            <a:r>
              <a:rPr lang="en-US"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85750" y="1690689"/>
            <a:ext cx="8229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3. Critically damped regime, intermediate between under- and overdamping case. </a:t>
            </a:r>
            <a:endParaRPr lang="en-MY" altLang="en-US" dirty="0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014688"/>
              </p:ext>
            </p:extLst>
          </p:nvPr>
        </p:nvGraphicFramePr>
        <p:xfrm>
          <a:off x="2590800" y="2743200"/>
          <a:ext cx="3429000" cy="1053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Equation" r:id="rId4" imgW="1079280" imgH="330120" progId="Equation.DSMT4">
                  <p:embed/>
                </p:oleObj>
              </mc:Choice>
              <mc:Fallback>
                <p:oleObj name="Equation" r:id="rId4" imgW="1079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3429000" cy="1053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6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8643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1928416" y="1652644"/>
            <a:ext cx="890984" cy="22159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2356823" y="1113890"/>
            <a:ext cx="2841736" cy="275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2895600" y="2004176"/>
            <a:ext cx="2667000" cy="17296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03847" y="1652645"/>
            <a:ext cx="22667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Underdamped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79662" y="283170"/>
            <a:ext cx="27331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/>
              <a:t>Critically damped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40080" y="339624"/>
            <a:ext cx="206159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/>
              <a:t>Overdamped</a:t>
            </a:r>
            <a:endParaRPr lang="en-US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40210"/>
              </p:ext>
            </p:extLst>
          </p:nvPr>
        </p:nvGraphicFramePr>
        <p:xfrm>
          <a:off x="5161240" y="2285999"/>
          <a:ext cx="32670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1" name="Equation" r:id="rId5" imgW="1866600" imgH="495000" progId="Equation.DSMT4">
                  <p:embed/>
                </p:oleObj>
              </mc:Choice>
              <mc:Fallback>
                <p:oleObj name="Equation" r:id="rId5" imgW="186660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1240" y="2285999"/>
                        <a:ext cx="32670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179642"/>
              </p:ext>
            </p:extLst>
          </p:nvPr>
        </p:nvGraphicFramePr>
        <p:xfrm>
          <a:off x="5253222" y="619379"/>
          <a:ext cx="2206625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2" name="Equation" r:id="rId7" imgW="1079280" imgH="330120" progId="Equation.DSMT4">
                  <p:embed/>
                </p:oleObj>
              </mc:Choice>
              <mc:Fallback>
                <p:oleObj name="Equation" r:id="rId7" imgW="10792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3222" y="619379"/>
                        <a:ext cx="2206625" cy="67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64873"/>
              </p:ext>
            </p:extLst>
          </p:nvPr>
        </p:nvGraphicFramePr>
        <p:xfrm>
          <a:off x="1337599" y="799476"/>
          <a:ext cx="267493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3" name="Equation" r:id="rId9" imgW="1244520" imgH="444240" progId="Equation.DSMT4">
                  <p:embed/>
                </p:oleObj>
              </mc:Choice>
              <mc:Fallback>
                <p:oleObj name="Equation" r:id="rId9" imgW="12445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7599" y="799476"/>
                        <a:ext cx="2674938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b="1" dirty="0" smtClean="0"/>
              <a:t>Online lecture materials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495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online lecture notes </a:t>
            </a:r>
            <a:r>
              <a:rPr lang="en-US" sz="4000" dirty="0"/>
              <a:t>by Dr. Tai-Ran Hsu of San José State </a:t>
            </a:r>
            <a:r>
              <a:rPr lang="en-US" sz="4000" dirty="0" smtClean="0"/>
              <a:t>University, </a:t>
            </a:r>
            <a:endParaRPr lang="en-US" sz="4000" u="sng" dirty="0" smtClean="0">
              <a:hlinkClick r:id="rId2"/>
            </a:endParaRPr>
          </a:p>
          <a:p>
            <a:pPr marL="0" indent="0">
              <a:buNone/>
            </a:pP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www.engr.sjsu.edu/trhsu/Chapter%204%20Second%20order%20DEs.pdf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p</a:t>
            </a:r>
            <a:r>
              <a:rPr lang="en-US" sz="4000" dirty="0" smtClean="0"/>
              <a:t>rovides a very clear explanation of the solutions and applications of some typical second order differential equations.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55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 smtClean="0">
                <a:hlinkClick r:id="rId2"/>
              </a:rPr>
              <a:t>C8_2ODE_Pendulum.nb</a:t>
            </a:r>
            <a:r>
              <a:rPr lang="en-US" dirty="0" smtClean="0"/>
              <a:t> where </a:t>
            </a:r>
            <a:r>
              <a:rPr lang="en-US" b="1" dirty="0" err="1" smtClean="0"/>
              <a:t>Dsolve</a:t>
            </a:r>
            <a:r>
              <a:rPr lang="en-US" b="1" dirty="0" smtClean="0"/>
              <a:t>[]</a:t>
            </a:r>
            <a:r>
              <a:rPr lang="en-US" dirty="0" smtClean="0"/>
              <a:t> solves the three cases of a damped pendulum analytically.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32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531" y="528639"/>
            <a:ext cx="7886700" cy="80486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r>
              <a:rPr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Adding driving force</a:t>
            </a:r>
            <a:r>
              <a:rPr lang="en-US"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to the damped oscillator: forced oscillator</a:t>
            </a:r>
            <a:endParaRPr lang="en-MY" altLang="en-US" sz="380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3482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19812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667000" y="1447800"/>
            <a:ext cx="3429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- </a:t>
            </a:r>
            <a:r>
              <a:rPr lang="en-US" altLang="en-US" sz="2000" i="1" dirty="0"/>
              <a:t>kl </a:t>
            </a:r>
            <a:r>
              <a:rPr lang="en-US" altLang="en-US" sz="2000" dirty="0"/>
              <a:t>(</a:t>
            </a:r>
            <a:r>
              <a:rPr lang="en-US" altLang="en-US" sz="2000" i="1" dirty="0" err="1"/>
              <a:t>d</a:t>
            </a:r>
            <a:r>
              <a:rPr lang="en-US" altLang="en-US" sz="2000" i="1" dirty="0" err="1">
                <a:latin typeface="Symbol" panose="05050102010706020507" pitchFamily="18" charset="2"/>
              </a:rPr>
              <a:t>q</a:t>
            </a:r>
            <a:r>
              <a:rPr lang="en-US" altLang="en-US" sz="2000" i="1" dirty="0"/>
              <a:t>/</a:t>
            </a:r>
            <a:r>
              <a:rPr lang="en-US" altLang="en-US" sz="2000" i="1" dirty="0" err="1"/>
              <a:t>dt</a:t>
            </a:r>
            <a:r>
              <a:rPr lang="en-US" altLang="en-US" sz="2000" dirty="0"/>
              <a:t>)</a:t>
            </a:r>
            <a:r>
              <a:rPr lang="en-US" altLang="en-US" sz="2000" i="1" dirty="0"/>
              <a:t> + F</a:t>
            </a:r>
            <a:r>
              <a:rPr lang="en-US" altLang="en-US" sz="2000" i="1" baseline="-25000" dirty="0"/>
              <a:t>D</a:t>
            </a:r>
            <a:r>
              <a:rPr lang="en-US" altLang="en-US" sz="2000" i="1" dirty="0"/>
              <a:t> </a:t>
            </a:r>
            <a:r>
              <a:rPr lang="en-US" altLang="en-US" sz="2000" dirty="0"/>
              <a:t>sin</a:t>
            </a:r>
            <a:r>
              <a:rPr lang="en-US" altLang="en-US" sz="2000" i="1" dirty="0"/>
              <a:t>(</a:t>
            </a:r>
            <a:r>
              <a:rPr lang="en-US" altLang="en-US" sz="2000" dirty="0" err="1">
                <a:latin typeface="Symbol" panose="05050102010706020507" pitchFamily="18" charset="2"/>
              </a:rPr>
              <a:t>W</a:t>
            </a:r>
            <a:r>
              <a:rPr lang="en-US" altLang="en-US" sz="2000" i="1" baseline="-25000" dirty="0" err="1"/>
              <a:t>D</a:t>
            </a:r>
            <a:r>
              <a:rPr lang="en-US" altLang="en-US" sz="2000" i="1" dirty="0" err="1"/>
              <a:t>t</a:t>
            </a:r>
            <a:r>
              <a:rPr lang="en-US" altLang="en-US" sz="2000" i="1" dirty="0"/>
              <a:t>)</a:t>
            </a:r>
            <a:endParaRPr lang="en-MY" altLang="en-US" sz="2000" i="1" dirty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638800" y="1286668"/>
            <a:ext cx="1997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latin typeface="Symbol" panose="05050102010706020507" pitchFamily="18" charset="2"/>
              </a:rPr>
              <a:t>W</a:t>
            </a:r>
            <a:r>
              <a:rPr lang="en-US" altLang="en-US" sz="2000" i="1" baseline="-25000" dirty="0"/>
              <a:t>D</a:t>
            </a:r>
            <a:r>
              <a:rPr lang="en-US" altLang="en-US" sz="2000" i="1" dirty="0"/>
              <a:t> frequency of the applied force</a:t>
            </a:r>
            <a:endParaRPr lang="en-MY" altLang="en-US" sz="2000" i="1" dirty="0"/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953554"/>
              </p:ext>
            </p:extLst>
          </p:nvPr>
        </p:nvGraphicFramePr>
        <p:xfrm>
          <a:off x="218596" y="2344220"/>
          <a:ext cx="8930401" cy="365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67" name="Equation" r:id="rId5" imgW="3632040" imgH="1485720" progId="Equation.DSMT4">
                  <p:embed/>
                </p:oleObj>
              </mc:Choice>
              <mc:Fallback>
                <p:oleObj name="Equation" r:id="rId5" imgW="3632040" imgH="1485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6" y="2344220"/>
                        <a:ext cx="8930401" cy="36510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14401" y="3276600"/>
                <a:ext cx="838200" cy="8029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3276600"/>
                <a:ext cx="838200" cy="802912"/>
              </a:xfrm>
              <a:prstGeom prst="rect">
                <a:avLst/>
              </a:prstGeom>
              <a:blipFill rotWithShape="0">
                <a:blip r:embed="rId7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721372" y="4332835"/>
                <a:ext cx="278567" cy="4924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372" y="4332835"/>
                <a:ext cx="278567" cy="492443"/>
              </a:xfrm>
              <a:prstGeom prst="rect">
                <a:avLst/>
              </a:prstGeom>
              <a:blipFill rotWithShape="0">
                <a:blip r:embed="rId8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14401" y="4187741"/>
                <a:ext cx="838200" cy="8029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4187741"/>
                <a:ext cx="838200" cy="802912"/>
              </a:xfrm>
              <a:prstGeom prst="rect">
                <a:avLst/>
              </a:prstGeom>
              <a:blipFill rotWithShape="0">
                <a:blip r:embed="rId9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391" y="228600"/>
            <a:ext cx="4705350" cy="10763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Analytical solution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3011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9656919"/>
              </p:ext>
            </p:extLst>
          </p:nvPr>
        </p:nvGraphicFramePr>
        <p:xfrm>
          <a:off x="1538288" y="1755775"/>
          <a:ext cx="3783012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99" name="Equation" r:id="rId4" imgW="1562040" imgH="749160" progId="Equation.DSMT4">
                  <p:embed/>
                </p:oleObj>
              </mc:Choice>
              <mc:Fallback>
                <p:oleObj name="Equation" r:id="rId4" imgW="1562040" imgH="749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288" y="1755775"/>
                        <a:ext cx="3783012" cy="181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914400" y="4167188"/>
            <a:ext cx="5562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Resonance happens when </a:t>
            </a:r>
            <a:endParaRPr lang="en-MY" altLang="en-US"/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117539"/>
              </p:ext>
            </p:extLst>
          </p:nvPr>
        </p:nvGraphicFramePr>
        <p:xfrm>
          <a:off x="4876800" y="4124325"/>
          <a:ext cx="22637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00" name="Equation" r:id="rId6" imgW="901440" imgH="228600" progId="Equation.DSMT4">
                  <p:embed/>
                </p:oleObj>
              </mc:Choice>
              <mc:Fallback>
                <p:oleObj name="Equation" r:id="rId6" imgW="90144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124325"/>
                        <a:ext cx="22637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737363"/>
            <a:ext cx="7886700" cy="80486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Forced oscillator: An example of non homogeneous 2</a:t>
            </a:r>
            <a:r>
              <a:rPr lang="en-US" altLang="en-US" baseline="300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nd</a:t>
            </a:r>
            <a:r>
              <a:rPr lang="en-US"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order DE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342589"/>
              </p:ext>
            </p:extLst>
          </p:nvPr>
        </p:nvGraphicFramePr>
        <p:xfrm>
          <a:off x="3429000" y="5638799"/>
          <a:ext cx="45577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2" name="Equation" r:id="rId4" imgW="1854000" imgH="380880" progId="Equation.DSMT4">
                  <p:embed/>
                </p:oleObj>
              </mc:Choice>
              <mc:Fallback>
                <p:oleObj name="Equation" r:id="rId4" imgW="185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638799"/>
                        <a:ext cx="45577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2857628"/>
                <a:ext cx="3200400" cy="30622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1" dirty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𝛺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𝑚𝑙</m:t>
                          </m:r>
                        </m:den>
                      </m:f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857628"/>
                <a:ext cx="3200400" cy="30622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5410200" y="2544733"/>
            <a:ext cx="1" cy="3094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685374"/>
            <a:ext cx="4806147" cy="9017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2216" y="1892066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53200" y="2286000"/>
            <a:ext cx="685800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4850" y="737363"/>
            <a:ext cx="7886700" cy="80486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Exercise: Forced oscillator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572785"/>
              </p:ext>
            </p:extLst>
          </p:nvPr>
        </p:nvGraphicFramePr>
        <p:xfrm>
          <a:off x="2057400" y="1676400"/>
          <a:ext cx="45577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5" name="Equation" r:id="rId4" imgW="1854000" imgH="380880" progId="Equation.DSMT4">
                  <p:embed/>
                </p:oleObj>
              </mc:Choice>
              <mc:Fallback>
                <p:oleObj name="Equation" r:id="rId4" imgW="185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76400"/>
                        <a:ext cx="45577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9600" y="2717970"/>
                <a:ext cx="8382000" cy="33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Use </a:t>
                </a:r>
                <a:r>
                  <a:rPr lang="en-US" b="1" dirty="0" err="1" smtClean="0"/>
                  <a:t>DSolve</a:t>
                </a:r>
                <a:r>
                  <a:rPr lang="en-US" b="1" dirty="0" smtClean="0"/>
                  <a:t>[]</a:t>
                </a:r>
                <a:r>
                  <a:rPr lang="en-US" dirty="0" smtClean="0"/>
                  <a:t> </a:t>
                </a:r>
                <a:r>
                  <a:rPr lang="en-US" dirty="0" smtClean="0"/>
                  <a:t>to solve the forced oscillator. Plot </a:t>
                </a:r>
                <a:r>
                  <a:rPr lang="en-US" dirty="0"/>
                  <a:t>on </a:t>
                </a:r>
                <a:r>
                  <a:rPr lang="en-US" dirty="0" smtClean="0"/>
                  <a:t>the same graph the analytical solutions of </a:t>
                </a:r>
                <a:r>
                  <a:rPr lang="en-US" i="1" dirty="0" smtClean="0">
                    <a:latin typeface="Symbol" panose="05050102010706020507" pitchFamily="18" charset="2"/>
                  </a:rPr>
                  <a:t>q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) for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from 0 to 10 </a:t>
                </a:r>
                <a:r>
                  <a:rPr lang="en-US" i="1" dirty="0" smtClean="0"/>
                  <a:t>T , </a:t>
                </a:r>
                <a:r>
                  <a:rPr lang="en-US" dirty="0" smtClean="0"/>
                  <a:t>where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T= 2</a:t>
                </a:r>
                <a:r>
                  <a:rPr lang="en-US" dirty="0" smtClean="0">
                    <a:latin typeface="Symbol" panose="05050102010706020507" pitchFamily="18" charset="2"/>
                  </a:rPr>
                  <a:t>p</a:t>
                </a:r>
                <a:r>
                  <a:rPr lang="en-US" dirty="0" smtClean="0"/>
                  <a:t>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</m:oMath>
                </a14:m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0.01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0.5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0.99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1.5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>
                    <a:latin typeface="Symbol" panose="05050102010706020507" pitchFamily="18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 smtClean="0">
                    <a:latin typeface="Symbol" panose="05050102010706020507" pitchFamily="18" charset="2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Assume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boundary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conditions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>
                    <a:latin typeface="Symbol" panose="05050102010706020507" pitchFamily="18" charset="2"/>
                  </a:rPr>
                  <a:t>q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t=0</a:t>
                </a:r>
                <a:r>
                  <a:rPr lang="en-US" dirty="0" smtClean="0"/>
                  <a:t>)=0; </a:t>
                </a:r>
                <a:r>
                  <a:rPr lang="en-US" dirty="0" err="1" smtClean="0"/>
                  <a:t>d</a:t>
                </a:r>
                <a:r>
                  <a:rPr lang="en-US" i="1" dirty="0" err="1" smtClean="0">
                    <a:latin typeface="Symbol" panose="05050102010706020507" pitchFamily="18" charset="2"/>
                  </a:rPr>
                  <a:t>q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d</a:t>
                </a:r>
                <a:r>
                  <a:rPr lang="en-US" i="1" dirty="0" err="1" smtClean="0"/>
                  <a:t>t</a:t>
                </a:r>
                <a:r>
                  <a:rPr lang="en-US" dirty="0" smtClean="0"/>
                  <a:t>(</a:t>
                </a:r>
                <a:r>
                  <a:rPr lang="en-US" i="1" dirty="0" smtClean="0"/>
                  <a:t>t=</a:t>
                </a:r>
                <a:r>
                  <a:rPr lang="en-US" dirty="0" smtClean="0"/>
                  <a:t>0</a:t>
                </a:r>
                <a:r>
                  <a:rPr lang="en-US" dirty="0"/>
                  <a:t>)=</a:t>
                </a:r>
                <a:r>
                  <a:rPr lang="en-US" dirty="0" smtClean="0"/>
                  <a:t>0; </a:t>
                </a:r>
                <a:r>
                  <a:rPr lang="en-US" i="1" dirty="0" smtClean="0"/>
                  <a:t>m=l=F</a:t>
                </a:r>
                <a:r>
                  <a:rPr lang="en-US" i="1" baseline="-25000" dirty="0" smtClean="0"/>
                  <a:t>D</a:t>
                </a:r>
                <a:r>
                  <a:rPr lang="en-US" i="1" dirty="0" smtClean="0"/>
                  <a:t>=</a:t>
                </a:r>
                <a:r>
                  <a:rPr lang="en-US" dirty="0" smtClean="0"/>
                  <a:t>1; </a:t>
                </a:r>
                <a:r>
                  <a:rPr lang="en-US" i="1" dirty="0" smtClean="0"/>
                  <a:t>q</a:t>
                </a:r>
                <a:r>
                  <a:rPr lang="en-US" dirty="0" smtClean="0"/>
                  <a:t>=0. </a:t>
                </a:r>
              </a:p>
              <a:p>
                <a:endParaRPr lang="en-US" dirty="0"/>
              </a:p>
              <a:p>
                <a:r>
                  <a:rPr lang="en-US" dirty="0"/>
                  <a:t>Sample code</a:t>
                </a:r>
                <a:r>
                  <a:rPr lang="en-US" dirty="0" smtClean="0"/>
                  <a:t>: </a:t>
                </a:r>
                <a:r>
                  <a:rPr lang="en-US" dirty="0" smtClean="0">
                    <a:hlinkClick r:id="rId6" action="ppaction://hlinkfile"/>
                  </a:rPr>
                  <a:t>C8_2ODE_forcedPendulum.nb</a:t>
                </a:r>
                <a:endParaRPr lang="en-US" dirty="0" smtClean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17970"/>
                <a:ext cx="8382000" cy="3377656"/>
              </a:xfrm>
              <a:prstGeom prst="rect">
                <a:avLst/>
              </a:prstGeom>
              <a:blipFill rotWithShape="0">
                <a:blip r:embed="rId7"/>
                <a:stretch>
                  <a:fillRect l="-1309" t="-1444" r="-945"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2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52442"/>
            <a:ext cx="8686800" cy="69453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Second order </a:t>
            </a:r>
            <a:r>
              <a:rPr altLang="en-US" sz="3800" dirty="0" err="1" smtClean="0">
                <a:ln>
                  <a:noFill/>
                </a:ln>
                <a:effectLst/>
                <a:latin typeface="Arial" panose="020B0604020202020204" pitchFamily="34" charset="0"/>
              </a:rPr>
              <a:t>Runge-Kutta</a:t>
            </a:r>
            <a:r>
              <a:rPr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lang="en-US"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(RK2) </a:t>
            </a:r>
            <a:r>
              <a:rPr altLang="en-US" sz="3800" dirty="0" smtClean="0">
                <a:ln>
                  <a:noFill/>
                </a:ln>
                <a:effectLst/>
                <a:latin typeface="Arial" panose="020B0604020202020204" pitchFamily="34" charset="0"/>
              </a:rPr>
              <a:t>method</a:t>
            </a:r>
            <a:endParaRPr lang="en-MY" altLang="en-US" sz="380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xfrm>
            <a:off x="557798" y="1226043"/>
            <a:ext cx="8205788" cy="2195513"/>
          </a:xfrm>
        </p:spPr>
        <p:txBody>
          <a:bodyPr>
            <a:noAutofit/>
          </a:bodyPr>
          <a:lstStyle/>
          <a:p>
            <a:r>
              <a:rPr lang="en-US" altLang="en-US" sz="3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Consider a generic second order differential equation. 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507312"/>
              </p:ext>
            </p:extLst>
          </p:nvPr>
        </p:nvGraphicFramePr>
        <p:xfrm>
          <a:off x="898525" y="5056188"/>
          <a:ext cx="2725738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7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5056188"/>
                        <a:ext cx="2725738" cy="1393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161446"/>
              </p:ext>
            </p:extLst>
          </p:nvPr>
        </p:nvGraphicFramePr>
        <p:xfrm>
          <a:off x="5389563" y="5030788"/>
          <a:ext cx="2684462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8" name="Equation" r:id="rId6" imgW="774360" imgH="380880" progId="Equation.DSMT4">
                  <p:embed/>
                </p:oleObj>
              </mc:Choice>
              <mc:Fallback>
                <p:oleObj name="Equation" r:id="rId6" imgW="774360" imgH="380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3" y="5030788"/>
                        <a:ext cx="2684462" cy="13319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60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141901"/>
              </p:ext>
            </p:extLst>
          </p:nvPr>
        </p:nvGraphicFramePr>
        <p:xfrm>
          <a:off x="3150185" y="1729828"/>
          <a:ext cx="3021012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09" name="Equation" r:id="rId8" imgW="850680" imgH="393480" progId="Equation.DSMT4">
                  <p:embed/>
                </p:oleObj>
              </mc:Choice>
              <mc:Fallback>
                <p:oleObj name="Equation" r:id="rId8" imgW="85068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185" y="1729828"/>
                        <a:ext cx="3021012" cy="1404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86328" y="3056503"/>
            <a:ext cx="85487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/>
              <a:t>It can be numerically solved using second order </a:t>
            </a:r>
            <a:r>
              <a:rPr lang="en-US" altLang="en-US" sz="2800" dirty="0" err="1"/>
              <a:t>Runge-Kutta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method. </a:t>
            </a:r>
            <a:endParaRPr lang="en-US" altLang="en-US" sz="2800" dirty="0" smtClean="0"/>
          </a:p>
          <a:p>
            <a:endParaRPr lang="en-US" altLang="en-US" sz="2800" dirty="0"/>
          </a:p>
          <a:p>
            <a:r>
              <a:rPr lang="en-US" altLang="en-US" sz="2800" dirty="0" smtClean="0"/>
              <a:t>Split </a:t>
            </a:r>
            <a:r>
              <a:rPr lang="en-US" altLang="en-US" sz="2800" dirty="0"/>
              <a:t>the second order DE into two first order parts: </a:t>
            </a:r>
            <a:endParaRPr lang="en-MY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118" y="323056"/>
            <a:ext cx="7886700" cy="9683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altLang="en-US" dirty="0" smtClean="0">
                <a:ln>
                  <a:noFill/>
                </a:ln>
                <a:effectLst/>
                <a:latin typeface="Arial" panose="020B0604020202020204" pitchFamily="34" charset="0"/>
              </a:rPr>
              <a:t>Algorithm</a:t>
            </a:r>
            <a:endParaRPr lang="en-MY" altLang="en-US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646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973241"/>
              </p:ext>
            </p:extLst>
          </p:nvPr>
        </p:nvGraphicFramePr>
        <p:xfrm>
          <a:off x="2666810" y="2270084"/>
          <a:ext cx="2559050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04" name="Equation" r:id="rId4" imgW="787320" imgH="342720" progId="Equation.DSMT4">
                  <p:embed/>
                </p:oleObj>
              </mc:Choice>
              <mc:Fallback>
                <p:oleObj name="Equation" r:id="rId4" imgW="787320" imgH="3427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810" y="2270084"/>
                        <a:ext cx="2559050" cy="11064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025639"/>
              </p:ext>
            </p:extLst>
          </p:nvPr>
        </p:nvGraphicFramePr>
        <p:xfrm>
          <a:off x="2782698" y="3586283"/>
          <a:ext cx="272256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05" name="Equation" r:id="rId6" imgW="939600" imgH="342720" progId="Equation.DSMT4">
                  <p:embed/>
                </p:oleObj>
              </mc:Choice>
              <mc:Fallback>
                <p:oleObj name="Equation" r:id="rId6" imgW="939600" imgH="342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698" y="3586283"/>
                        <a:ext cx="2722562" cy="981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862043"/>
              </p:ext>
            </p:extLst>
          </p:nvPr>
        </p:nvGraphicFramePr>
        <p:xfrm>
          <a:off x="2782698" y="4919977"/>
          <a:ext cx="28638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06" name="Equation" r:id="rId8" imgW="787320" imgH="190440" progId="Equation.DSMT4">
                  <p:embed/>
                </p:oleObj>
              </mc:Choice>
              <mc:Fallback>
                <p:oleObj name="Equation" r:id="rId8" imgW="787320" imgH="1904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698" y="4919977"/>
                        <a:ext cx="2863850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202759"/>
              </p:ext>
            </p:extLst>
          </p:nvPr>
        </p:nvGraphicFramePr>
        <p:xfrm>
          <a:off x="2666810" y="6141244"/>
          <a:ext cx="297973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07" name="Equation" r:id="rId10" imgW="990360" imgH="215640" progId="Equation.DSMT4">
                  <p:embed/>
                </p:oleObj>
              </mc:Choice>
              <mc:Fallback>
                <p:oleObj name="Equation" r:id="rId10" imgW="990360" imgH="215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810" y="6141244"/>
                        <a:ext cx="2979738" cy="6397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348579"/>
            <a:ext cx="868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 boundary conditions: </a:t>
            </a:r>
            <a:r>
              <a:rPr lang="en-US" i="1" dirty="0" smtClean="0"/>
              <a:t>u</a:t>
            </a:r>
            <a:r>
              <a:rPr lang="en-US" dirty="0" smtClean="0"/>
              <a:t>(</a:t>
            </a:r>
            <a:r>
              <a:rPr lang="en-US" i="1" dirty="0" smtClean="0"/>
              <a:t>x=x</a:t>
            </a:r>
            <a:r>
              <a:rPr lang="en-US" i="1" baseline="-25000" dirty="0" smtClean="0"/>
              <a:t>0</a:t>
            </a:r>
            <a:r>
              <a:rPr lang="en-US" dirty="0" smtClean="0"/>
              <a:t>)=</a:t>
            </a:r>
            <a:r>
              <a:rPr lang="en-US" i="1" dirty="0" smtClean="0"/>
              <a:t>u</a:t>
            </a:r>
            <a:r>
              <a:rPr lang="en-US" i="1" baseline="-25000" dirty="0" smtClean="0"/>
              <a:t>0</a:t>
            </a:r>
            <a:r>
              <a:rPr lang="en-US" dirty="0" smtClean="0"/>
              <a:t>, </a:t>
            </a:r>
            <a:r>
              <a:rPr lang="en-US" i="1" dirty="0" smtClean="0"/>
              <a:t>u’</a:t>
            </a:r>
            <a:r>
              <a:rPr lang="en-US" dirty="0" smtClean="0"/>
              <a:t>(</a:t>
            </a:r>
            <a:r>
              <a:rPr lang="en-US" i="1" dirty="0" smtClean="0"/>
              <a:t>x=x</a:t>
            </a:r>
            <a:r>
              <a:rPr lang="en-US" i="1" baseline="-25000" dirty="0" smtClean="0"/>
              <a:t>0</a:t>
            </a:r>
            <a:r>
              <a:rPr lang="en-US" dirty="0" smtClean="0"/>
              <a:t>)=</a:t>
            </a:r>
            <a:r>
              <a:rPr lang="en-US" i="1" dirty="0" smtClean="0"/>
              <a:t>v</a:t>
            </a:r>
            <a:r>
              <a:rPr lang="en-US" dirty="0" smtClean="0"/>
              <a:t>(</a:t>
            </a:r>
            <a:r>
              <a:rPr lang="en-US" i="1" dirty="0" smtClean="0"/>
              <a:t>x=x</a:t>
            </a:r>
            <a:r>
              <a:rPr lang="en-US" i="1" baseline="-25000" dirty="0" smtClean="0"/>
              <a:t>0</a:t>
            </a:r>
            <a:r>
              <a:rPr lang="en-US" dirty="0" smtClean="0"/>
              <a:t>)=</a:t>
            </a:r>
            <a:r>
              <a:rPr lang="en-US" i="1" dirty="0" smtClean="0"/>
              <a:t>v</a:t>
            </a:r>
            <a:r>
              <a:rPr lang="en-US" i="1" baseline="-25000" dirty="0" smtClean="0"/>
              <a:t>0</a:t>
            </a:r>
            <a:r>
              <a:rPr lang="en-US" dirty="0" smtClean="0"/>
              <a:t>.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46335" y="1841022"/>
            <a:ext cx="0" cy="74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5434" y="2485588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46335" y="3033714"/>
            <a:ext cx="0" cy="74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5118" y="3781037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934962" y="4379434"/>
            <a:ext cx="0" cy="74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8989" y="5019830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934962" y="5522457"/>
            <a:ext cx="0" cy="74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6049" y="6208593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2330" y="117740"/>
            <a:ext cx="7886700" cy="9683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000" dirty="0" smtClean="0">
                <a:latin typeface="Arial" panose="020B0604020202020204" pitchFamily="34" charset="0"/>
              </a:rPr>
              <a:t>Translating the SK2 algorithm into the case of simple pendulum</a:t>
            </a:r>
            <a:endParaRPr lang="en-MY" altLang="en-US" sz="300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646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07302"/>
              </p:ext>
            </p:extLst>
          </p:nvPr>
        </p:nvGraphicFramePr>
        <p:xfrm>
          <a:off x="818010" y="4047986"/>
          <a:ext cx="1648633" cy="71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8" name="Equation" r:id="rId4" imgW="787320" imgH="342720" progId="Equation.DSMT4">
                  <p:embed/>
                </p:oleObj>
              </mc:Choice>
              <mc:Fallback>
                <p:oleObj name="Equation" r:id="rId4" imgW="787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10" y="4047986"/>
                        <a:ext cx="1648633" cy="7128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16983"/>
              </p:ext>
            </p:extLst>
          </p:nvPr>
        </p:nvGraphicFramePr>
        <p:xfrm>
          <a:off x="857752" y="4773817"/>
          <a:ext cx="1859828" cy="670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69" name="Equation" r:id="rId6" imgW="939600" imgH="342720" progId="Equation.DSMT4">
                  <p:embed/>
                </p:oleObj>
              </mc:Choice>
              <mc:Fallback>
                <p:oleObj name="Equation" r:id="rId6" imgW="939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52" y="4773817"/>
                        <a:ext cx="1859828" cy="6701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953001"/>
              </p:ext>
            </p:extLst>
          </p:nvPr>
        </p:nvGraphicFramePr>
        <p:xfrm>
          <a:off x="869847" y="5434600"/>
          <a:ext cx="1847733" cy="44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0" name="Equation" r:id="rId8" imgW="787320" imgH="190440" progId="Equation.DSMT4">
                  <p:embed/>
                </p:oleObj>
              </mc:Choice>
              <mc:Fallback>
                <p:oleObj name="Equation" r:id="rId8" imgW="787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847" y="5434600"/>
                        <a:ext cx="1847733" cy="4465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35234"/>
              </p:ext>
            </p:extLst>
          </p:nvPr>
        </p:nvGraphicFramePr>
        <p:xfrm>
          <a:off x="818010" y="6058068"/>
          <a:ext cx="2171432" cy="4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1" name="Equation" r:id="rId10" imgW="990360" imgH="215640" progId="Equation.DSMT4">
                  <p:embed/>
                </p:oleObj>
              </mc:Choice>
              <mc:Fallback>
                <p:oleObj name="Equation" r:id="rId10" imgW="990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10" y="6058068"/>
                        <a:ext cx="2171432" cy="466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977" y="3247031"/>
            <a:ext cx="446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boundary conditions: </a:t>
            </a:r>
          </a:p>
          <a:p>
            <a:r>
              <a:rPr lang="en-US" sz="2000" i="1" dirty="0" smtClean="0"/>
              <a:t>u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u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i="1" dirty="0" smtClean="0"/>
              <a:t>u’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v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718005"/>
              </p:ext>
            </p:extLst>
          </p:nvPr>
        </p:nvGraphicFramePr>
        <p:xfrm>
          <a:off x="972848" y="973458"/>
          <a:ext cx="1723839" cy="80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2" name="Equation" r:id="rId12" imgW="850680" imgH="393480" progId="Equation.DSMT4">
                  <p:embed/>
                </p:oleObj>
              </mc:Choice>
              <mc:Fallback>
                <p:oleObj name="Equation" r:id="rId12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48" y="973458"/>
                        <a:ext cx="1723839" cy="801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77291" y="545948"/>
                <a:ext cx="2140548" cy="1356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91" y="545948"/>
                <a:ext cx="2140548" cy="13564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63212"/>
              </p:ext>
            </p:extLst>
          </p:nvPr>
        </p:nvGraphicFramePr>
        <p:xfrm>
          <a:off x="1118315" y="1797806"/>
          <a:ext cx="1432906" cy="73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3" name="Equation" r:id="rId15" imgW="749160" imgH="380880" progId="Equation.DSMT4">
                  <p:embed/>
                </p:oleObj>
              </mc:Choice>
              <mc:Fallback>
                <p:oleObj name="Equation" r:id="rId15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315" y="1797806"/>
                        <a:ext cx="1432906" cy="7327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56316"/>
              </p:ext>
            </p:extLst>
          </p:nvPr>
        </p:nvGraphicFramePr>
        <p:xfrm>
          <a:off x="5792618" y="1796956"/>
          <a:ext cx="1381571" cy="73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4" name="Equation" r:id="rId17" imgW="723600" imgH="380880" progId="Equation.DSMT4">
                  <p:embed/>
                </p:oleObj>
              </mc:Choice>
              <mc:Fallback>
                <p:oleObj name="Equation" r:id="rId17" imgW="723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618" y="1796956"/>
                        <a:ext cx="1381571" cy="7303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902"/>
              </p:ext>
            </p:extLst>
          </p:nvPr>
        </p:nvGraphicFramePr>
        <p:xfrm>
          <a:off x="1070847" y="2527926"/>
          <a:ext cx="1480374" cy="73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5" name="Equation" r:id="rId19" imgW="774360" imgH="380880" progId="Equation.DSMT4">
                  <p:embed/>
                </p:oleObj>
              </mc:Choice>
              <mc:Fallback>
                <p:oleObj name="Equation" r:id="rId19" imgW="774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847" y="2527926"/>
                        <a:ext cx="1480374" cy="734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875791"/>
              </p:ext>
            </p:extLst>
          </p:nvPr>
        </p:nvGraphicFramePr>
        <p:xfrm>
          <a:off x="5792618" y="2649635"/>
          <a:ext cx="1795591" cy="733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6" name="Equation" r:id="rId21" imgW="939600" imgH="380880" progId="Equation.DSMT4">
                  <p:embed/>
                </p:oleObj>
              </mc:Choice>
              <mc:Fallback>
                <p:oleObj name="Equation" r:id="rId21" imgW="939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618" y="2649635"/>
                        <a:ext cx="1795591" cy="7335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152506" y="3316719"/>
            <a:ext cx="401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boundary conditions: </a:t>
            </a:r>
          </a:p>
          <a:p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dirty="0" smtClean="0"/>
              <a:t>(</a:t>
            </a:r>
            <a:r>
              <a:rPr lang="en-US" sz="2000" i="1" dirty="0" smtClean="0"/>
              <a:t>t=t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>
                <a:latin typeface="Symbol" panose="05050102010706020507" pitchFamily="18" charset="2"/>
              </a:rPr>
              <a:t>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i="1" dirty="0" smtClean="0"/>
              <a:t>’</a:t>
            </a:r>
            <a:r>
              <a:rPr lang="en-US" sz="2000" dirty="0"/>
              <a:t> (</a:t>
            </a:r>
            <a:r>
              <a:rPr lang="en-US" sz="2000" i="1" dirty="0"/>
              <a:t>t=t</a:t>
            </a:r>
            <a:r>
              <a:rPr lang="en-US" sz="2000" i="1" baseline="-25000" dirty="0"/>
              <a:t>0</a:t>
            </a:r>
            <a:r>
              <a:rPr lang="en-US" sz="2000" dirty="0" smtClean="0"/>
              <a:t>)=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(</a:t>
            </a:r>
            <a:r>
              <a:rPr lang="en-US" sz="2000" i="1" dirty="0" smtClean="0"/>
              <a:t>t=t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i="1" baseline="-25000" dirty="0" smtClean="0"/>
              <a:t>0</a:t>
            </a:r>
            <a:endParaRPr lang="en-US" sz="2000" dirty="0"/>
          </a:p>
        </p:txBody>
      </p:sp>
      <p:graphicFrame>
        <p:nvGraphicFramePr>
          <p:cNvPr id="3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953226"/>
              </p:ext>
            </p:extLst>
          </p:nvPr>
        </p:nvGraphicFramePr>
        <p:xfrm>
          <a:off x="5577291" y="4023957"/>
          <a:ext cx="16541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7" name="Equation" r:id="rId23" imgW="812520" imgH="342720" progId="Equation.DSMT4">
                  <p:embed/>
                </p:oleObj>
              </mc:Choice>
              <mc:Fallback>
                <p:oleObj name="Equation" r:id="rId23" imgW="812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291" y="4023957"/>
                        <a:ext cx="1654175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656843"/>
              </p:ext>
            </p:extLst>
          </p:nvPr>
        </p:nvGraphicFramePr>
        <p:xfrm>
          <a:off x="5570814" y="5517764"/>
          <a:ext cx="16033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8" name="Equation" r:id="rId25" imgW="787320" imgH="190440" progId="Equation.DSMT4">
                  <p:embed/>
                </p:oleObj>
              </mc:Choice>
              <mc:Fallback>
                <p:oleObj name="Equation" r:id="rId25" imgW="787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814" y="5517764"/>
                        <a:ext cx="1603375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27230"/>
              </p:ext>
            </p:extLst>
          </p:nvPr>
        </p:nvGraphicFramePr>
        <p:xfrm>
          <a:off x="5577291" y="4665801"/>
          <a:ext cx="22494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9" name="Equation" r:id="rId27" imgW="1130040" imgH="419040" progId="Equation.DSMT4">
                  <p:embed/>
                </p:oleObj>
              </mc:Choice>
              <mc:Fallback>
                <p:oleObj name="Equation" r:id="rId27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7291" y="4665801"/>
                        <a:ext cx="2249488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131207"/>
              </p:ext>
            </p:extLst>
          </p:nvPr>
        </p:nvGraphicFramePr>
        <p:xfrm>
          <a:off x="5470504" y="5931577"/>
          <a:ext cx="23002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0" name="Equation" r:id="rId29" imgW="1155600" imgH="419040" progId="Equation.DSMT4">
                  <p:embed/>
                </p:oleObj>
              </mc:Choice>
              <mc:Fallback>
                <p:oleObj name="Equation" r:id="rId29" imgW="11556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04" y="5931577"/>
                        <a:ext cx="2300287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4495800" y="726429"/>
            <a:ext cx="0" cy="6027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697973"/>
              </p:ext>
            </p:extLst>
          </p:nvPr>
        </p:nvGraphicFramePr>
        <p:xfrm>
          <a:off x="3394132" y="862229"/>
          <a:ext cx="17494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1" name="Equation" r:id="rId31" imgW="863280" imgH="355320" progId="Equation.DSMT4">
                  <p:embed/>
                </p:oleObj>
              </mc:Choice>
              <mc:Fallback>
                <p:oleObj name="Equation" r:id="rId31" imgW="8632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132" y="862229"/>
                        <a:ext cx="1749425" cy="723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0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8867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Exercise: Develop a code to implement SK2 for the case of the simple pendulum. Boundary conditions: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See </a:t>
            </a:r>
            <a:r>
              <a:rPr lang="en-US" dirty="0" smtClean="0">
                <a:hlinkClick r:id="rId3" action="ppaction://hlinkfile"/>
              </a:rPr>
              <a:t>C8_pendulum_RK2.nb</a:t>
            </a:r>
            <a:endParaRPr 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152841"/>
              </p:ext>
            </p:extLst>
          </p:nvPr>
        </p:nvGraphicFramePr>
        <p:xfrm>
          <a:off x="4495800" y="2859087"/>
          <a:ext cx="21590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7" name="Equation" r:id="rId4" imgW="1130040" imgH="393480" progId="Equation.DSMT4">
                  <p:embed/>
                </p:oleObj>
              </mc:Choice>
              <mc:Fallback>
                <p:oleObj name="Equation" r:id="rId4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59087"/>
                        <a:ext cx="2159000" cy="758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159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2330" y="117740"/>
            <a:ext cx="7886700" cy="96837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3000" dirty="0" smtClean="0">
                <a:latin typeface="Arial" panose="020B0604020202020204" pitchFamily="34" charset="0"/>
              </a:rPr>
              <a:t>Translating the SK2 algorithm into the case of damped pendulum</a:t>
            </a:r>
            <a:endParaRPr lang="en-MY" altLang="en-US" sz="300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646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207302"/>
              </p:ext>
            </p:extLst>
          </p:nvPr>
        </p:nvGraphicFramePr>
        <p:xfrm>
          <a:off x="818010" y="4047986"/>
          <a:ext cx="1648633" cy="712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2" name="Equation" r:id="rId4" imgW="787320" imgH="342720" progId="Equation.DSMT4">
                  <p:embed/>
                </p:oleObj>
              </mc:Choice>
              <mc:Fallback>
                <p:oleObj name="Equation" r:id="rId4" imgW="7873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010" y="4047986"/>
                        <a:ext cx="1648633" cy="7128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16983"/>
              </p:ext>
            </p:extLst>
          </p:nvPr>
        </p:nvGraphicFramePr>
        <p:xfrm>
          <a:off x="857752" y="4773817"/>
          <a:ext cx="1859828" cy="670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3" name="Equation" r:id="rId6" imgW="939600" imgH="342720" progId="Equation.DSMT4">
                  <p:embed/>
                </p:oleObj>
              </mc:Choice>
              <mc:Fallback>
                <p:oleObj name="Equation" r:id="rId6" imgW="939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52" y="4773817"/>
                        <a:ext cx="1859828" cy="6701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003705"/>
              </p:ext>
            </p:extLst>
          </p:nvPr>
        </p:nvGraphicFramePr>
        <p:xfrm>
          <a:off x="854055" y="5630171"/>
          <a:ext cx="1847733" cy="446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4" name="Equation" r:id="rId8" imgW="787320" imgH="190440" progId="Equation.DSMT4">
                  <p:embed/>
                </p:oleObj>
              </mc:Choice>
              <mc:Fallback>
                <p:oleObj name="Equation" r:id="rId8" imgW="787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55" y="5630171"/>
                        <a:ext cx="1847733" cy="4465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45898"/>
              </p:ext>
            </p:extLst>
          </p:nvPr>
        </p:nvGraphicFramePr>
        <p:xfrm>
          <a:off x="771134" y="6262906"/>
          <a:ext cx="2171432" cy="46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5" name="Equation" r:id="rId10" imgW="990360" imgH="215640" progId="Equation.DSMT4">
                  <p:embed/>
                </p:oleObj>
              </mc:Choice>
              <mc:Fallback>
                <p:oleObj name="Equation" r:id="rId10" imgW="990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134" y="6262906"/>
                        <a:ext cx="2171432" cy="4662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977" y="3247031"/>
            <a:ext cx="4469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boundary conditions: </a:t>
            </a:r>
          </a:p>
          <a:p>
            <a:r>
              <a:rPr lang="en-US" sz="2000" i="1" dirty="0" smtClean="0"/>
              <a:t>u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u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i="1" dirty="0" smtClean="0"/>
              <a:t>u’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v</a:t>
            </a:r>
            <a:r>
              <a:rPr lang="en-US" sz="2000" dirty="0" smtClean="0"/>
              <a:t>(</a:t>
            </a:r>
            <a:r>
              <a:rPr lang="en-US" sz="2000" i="1" dirty="0" smtClean="0"/>
              <a:t>x=x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/>
              <a:t>v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04633"/>
              </p:ext>
            </p:extLst>
          </p:nvPr>
        </p:nvGraphicFramePr>
        <p:xfrm>
          <a:off x="944631" y="895578"/>
          <a:ext cx="1723839" cy="80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6" name="Equation" r:id="rId12" imgW="850680" imgH="393480" progId="Equation.DSMT4">
                  <p:embed/>
                </p:oleObj>
              </mc:Choice>
              <mc:Fallback>
                <p:oleObj name="Equation" r:id="rId12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631" y="895578"/>
                        <a:ext cx="1723839" cy="8016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121793" y="529522"/>
                <a:ext cx="2652309" cy="1356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𝑞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200" dirty="0" smtClean="0">
                  <a:ea typeface="Cambria Math" panose="02040503050406030204" pitchFamily="18" charset="0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93" y="529522"/>
                <a:ext cx="2652309" cy="13564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63212"/>
              </p:ext>
            </p:extLst>
          </p:nvPr>
        </p:nvGraphicFramePr>
        <p:xfrm>
          <a:off x="1118315" y="1797806"/>
          <a:ext cx="1432906" cy="732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7" name="Equation" r:id="rId15" imgW="749160" imgH="380880" progId="Equation.DSMT4">
                  <p:embed/>
                </p:oleObj>
              </mc:Choice>
              <mc:Fallback>
                <p:oleObj name="Equation" r:id="rId15" imgW="7491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8315" y="1797806"/>
                        <a:ext cx="1432906" cy="7327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56316"/>
              </p:ext>
            </p:extLst>
          </p:nvPr>
        </p:nvGraphicFramePr>
        <p:xfrm>
          <a:off x="5792618" y="1796956"/>
          <a:ext cx="1381571" cy="730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8" name="Equation" r:id="rId17" imgW="723600" imgH="380880" progId="Equation.DSMT4">
                  <p:embed/>
                </p:oleObj>
              </mc:Choice>
              <mc:Fallback>
                <p:oleObj name="Equation" r:id="rId17" imgW="723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618" y="1796956"/>
                        <a:ext cx="1381571" cy="73033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3902"/>
              </p:ext>
            </p:extLst>
          </p:nvPr>
        </p:nvGraphicFramePr>
        <p:xfrm>
          <a:off x="1070847" y="2527926"/>
          <a:ext cx="1480374" cy="73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09" name="Equation" r:id="rId19" imgW="774360" imgH="380880" progId="Equation.DSMT4">
                  <p:embed/>
                </p:oleObj>
              </mc:Choice>
              <mc:Fallback>
                <p:oleObj name="Equation" r:id="rId19" imgW="774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847" y="2527926"/>
                        <a:ext cx="1480374" cy="734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101550"/>
              </p:ext>
            </p:extLst>
          </p:nvPr>
        </p:nvGraphicFramePr>
        <p:xfrm>
          <a:off x="5570538" y="2451100"/>
          <a:ext cx="23050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0" name="Equation" r:id="rId21" imgW="1206360" imgH="380880" progId="Equation.DSMT4">
                  <p:embed/>
                </p:oleObj>
              </mc:Choice>
              <mc:Fallback>
                <p:oleObj name="Equation" r:id="rId21" imgW="1206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2451100"/>
                        <a:ext cx="2305050" cy="7334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152506" y="3316719"/>
            <a:ext cx="4017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Set  boundary conditions: </a:t>
            </a:r>
          </a:p>
          <a:p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dirty="0" smtClean="0"/>
              <a:t>(</a:t>
            </a:r>
            <a:r>
              <a:rPr lang="en-US" sz="2000" i="1" dirty="0" smtClean="0"/>
              <a:t>t=t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>
                <a:latin typeface="Symbol" panose="05050102010706020507" pitchFamily="18" charset="2"/>
              </a:rPr>
              <a:t>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, </a:t>
            </a:r>
            <a:r>
              <a:rPr lang="en-US" sz="2000" i="1" dirty="0" smtClean="0">
                <a:latin typeface="Symbol" panose="05050102010706020507" pitchFamily="18" charset="2"/>
              </a:rPr>
              <a:t>q</a:t>
            </a:r>
            <a:r>
              <a:rPr lang="en-US" sz="2000" i="1" dirty="0" smtClean="0"/>
              <a:t>’</a:t>
            </a:r>
            <a:r>
              <a:rPr lang="en-US" sz="2000" dirty="0"/>
              <a:t> (</a:t>
            </a:r>
            <a:r>
              <a:rPr lang="en-US" sz="2000" i="1" dirty="0"/>
              <a:t>t=t</a:t>
            </a:r>
            <a:r>
              <a:rPr lang="en-US" sz="2000" i="1" baseline="-25000" dirty="0"/>
              <a:t>0</a:t>
            </a:r>
            <a:r>
              <a:rPr lang="en-US" sz="2000" dirty="0" smtClean="0"/>
              <a:t>)=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dirty="0" smtClean="0"/>
              <a:t>(</a:t>
            </a:r>
            <a:r>
              <a:rPr lang="en-US" sz="2000" i="1" dirty="0" smtClean="0"/>
              <a:t>t=t</a:t>
            </a:r>
            <a:r>
              <a:rPr lang="en-US" sz="2000" i="1" baseline="-25000" dirty="0" smtClean="0"/>
              <a:t>0</a:t>
            </a:r>
            <a:r>
              <a:rPr lang="en-US" sz="2000" dirty="0" smtClean="0"/>
              <a:t>)=</a:t>
            </a:r>
            <a:r>
              <a:rPr lang="en-US" sz="2000" i="1" dirty="0" smtClean="0">
                <a:latin typeface="Symbol" panose="05050102010706020507" pitchFamily="18" charset="2"/>
              </a:rPr>
              <a:t>w</a:t>
            </a:r>
            <a:r>
              <a:rPr lang="en-US" sz="2000" i="1" baseline="-25000" dirty="0" smtClean="0"/>
              <a:t>0</a:t>
            </a:r>
            <a:endParaRPr lang="en-US" sz="2000" dirty="0"/>
          </a:p>
        </p:txBody>
      </p:sp>
      <p:graphicFrame>
        <p:nvGraphicFramePr>
          <p:cNvPr id="3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570021"/>
              </p:ext>
            </p:extLst>
          </p:nvPr>
        </p:nvGraphicFramePr>
        <p:xfrm>
          <a:off x="5697870" y="3943850"/>
          <a:ext cx="16541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1" name="Equation" r:id="rId23" imgW="812520" imgH="342720" progId="Equation.DSMT4">
                  <p:embed/>
                </p:oleObj>
              </mc:Choice>
              <mc:Fallback>
                <p:oleObj name="Equation" r:id="rId23" imgW="8125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870" y="3943850"/>
                        <a:ext cx="1654175" cy="6921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06050"/>
              </p:ext>
            </p:extLst>
          </p:nvPr>
        </p:nvGraphicFramePr>
        <p:xfrm>
          <a:off x="5570814" y="5689866"/>
          <a:ext cx="16033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2" name="Equation" r:id="rId25" imgW="787320" imgH="190440" progId="Equation.DSMT4">
                  <p:embed/>
                </p:oleObj>
              </mc:Choice>
              <mc:Fallback>
                <p:oleObj name="Equation" r:id="rId25" imgW="7873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814" y="5689866"/>
                        <a:ext cx="1603375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875748"/>
              </p:ext>
            </p:extLst>
          </p:nvPr>
        </p:nvGraphicFramePr>
        <p:xfrm>
          <a:off x="3480741" y="4434231"/>
          <a:ext cx="5583237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3" name="Equation" r:id="rId27" imgW="2806560" imgH="723600" progId="Equation.DSMT4">
                  <p:embed/>
                </p:oleObj>
              </mc:Choice>
              <mc:Fallback>
                <p:oleObj name="Equation" r:id="rId27" imgW="280656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0741" y="4434231"/>
                        <a:ext cx="5583237" cy="1419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45307"/>
              </p:ext>
            </p:extLst>
          </p:nvPr>
        </p:nvGraphicFramePr>
        <p:xfrm>
          <a:off x="5152506" y="6084851"/>
          <a:ext cx="28321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4" name="Equation" r:id="rId29" imgW="1422360" imgH="419040" progId="Equation.DSMT4">
                  <p:embed/>
                </p:oleObj>
              </mc:Choice>
              <mc:Fallback>
                <p:oleObj name="Equation" r:id="rId29" imgW="1422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506" y="6084851"/>
                        <a:ext cx="2832100" cy="82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3330174" y="895578"/>
            <a:ext cx="0" cy="6027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150228"/>
              </p:ext>
            </p:extLst>
          </p:nvPr>
        </p:nvGraphicFramePr>
        <p:xfrm>
          <a:off x="2777850" y="2517775"/>
          <a:ext cx="25463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815" name="Equation" r:id="rId31" imgW="1257120" imgH="355320" progId="Equation.DSMT4">
                  <p:embed/>
                </p:oleObj>
              </mc:Choice>
              <mc:Fallback>
                <p:oleObj name="Equation" r:id="rId31" imgW="12571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850" y="2517775"/>
                        <a:ext cx="2546350" cy="723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8426"/>
            <a:ext cx="52197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700882"/>
            <a:ext cx="4667250" cy="1057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1726009"/>
            <a:ext cx="4000500" cy="495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89161"/>
            <a:ext cx="9144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0138"/>
            <a:ext cx="9144000" cy="183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7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685800" y="533400"/>
                <a:ext cx="8077200" cy="33528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3000" b="1" dirty="0" smtClean="0"/>
                  <a:t>Exercise</a:t>
                </a:r>
                <a:r>
                  <a:rPr lang="en-US" sz="3000" dirty="0" smtClean="0"/>
                  <a:t>: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000" dirty="0" smtClean="0"/>
                  <a:t>Develop a code to implement SK2 for the case of a pendulum experiencing a drag force</a:t>
                </a:r>
                <a:r>
                  <a:rPr lang="en-US" sz="3000" dirty="0"/>
                  <a:t>, with </a:t>
                </a:r>
                <a:r>
                  <a:rPr lang="en-US" sz="3000" dirty="0" smtClean="0"/>
                  <a:t>damping coefficient </a:t>
                </a:r>
                <a:r>
                  <a:rPr lang="en-US" sz="3000" i="1" dirty="0" smtClean="0"/>
                  <a:t>q</a:t>
                </a:r>
                <a:r>
                  <a:rPr lang="en-US" sz="3000" dirty="0" smtClean="0"/>
                  <a:t>= 0.1* (4</a:t>
                </a:r>
                <a:r>
                  <a:rPr lang="en-US" sz="3000" dirty="0" smtClean="0">
                    <a:latin typeface="Symbol" panose="05050102010706020507" pitchFamily="18" charset="2"/>
                  </a:rPr>
                  <a:t>W</a:t>
                </a:r>
                <a:r>
                  <a:rPr lang="en-US" sz="3000" dirty="0" smtClean="0"/>
                  <a:t>), </a:t>
                </a:r>
                <a:r>
                  <a:rPr lang="en-US" sz="3000" dirty="0" smtClean="0">
                    <a:latin typeface="Symbol" panose="05050102010706020507" pitchFamily="18" charset="2"/>
                  </a:rPr>
                  <a:t>W=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 smtClean="0"/>
                  <a:t>.0 m. Boundary conditions: </a:t>
                </a:r>
                <a14:m>
                  <m:oMath xmlns:m="http://schemas.openxmlformats.org/officeDocument/2006/math">
                    <m:r>
                      <a:rPr lang="el-G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=0.2;</m:t>
                    </m:r>
                  </m:oMath>
                </a14:m>
                <a:r>
                  <a:rPr lang="el-GR" sz="3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</m:t>
                    </m:r>
                  </m:oMath>
                </a14:m>
                <a:endParaRPr lang="en-US" sz="3000" dirty="0"/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3400"/>
                <a:ext cx="8077200" cy="3352800"/>
              </a:xfrm>
              <a:prstGeom prst="rect">
                <a:avLst/>
              </a:prstGeom>
              <a:blipFill rotWithShape="0">
                <a:blip r:embed="rId3"/>
                <a:stretch>
                  <a:fillRect l="-1811" r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070755"/>
              </p:ext>
            </p:extLst>
          </p:nvPr>
        </p:nvGraphicFramePr>
        <p:xfrm>
          <a:off x="3276600" y="3886200"/>
          <a:ext cx="2590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2" name="Equation" r:id="rId4" imgW="1054080" imgH="380880" progId="Equation.DSMT4">
                  <p:embed/>
                </p:oleObj>
              </mc:Choice>
              <mc:Fallback>
                <p:oleObj name="Equation" r:id="rId4" imgW="1054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86200"/>
                        <a:ext cx="25908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838200" y="5257800"/>
            <a:ext cx="6629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Sample code: </a:t>
            </a:r>
            <a:r>
              <a:rPr lang="en-US" dirty="0" smtClean="0">
                <a:hlinkClick r:id="rId6" action="ppaction://hlinkfile"/>
              </a:rPr>
              <a:t>C8_dampedpendulum_RK2.nb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37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28600" y="1295400"/>
                <a:ext cx="8534400" cy="28956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685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3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4000" b="1" dirty="0" smtClean="0"/>
                  <a:t>Exercise</a:t>
                </a:r>
                <a:r>
                  <a:rPr lang="en-US" sz="4000" dirty="0" smtClean="0"/>
                  <a:t>: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000" dirty="0" smtClean="0"/>
                  <a:t>Develop a code to implement SK2 for the case of a forced pendulum experiencing no drag force but a driving force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200" i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000" dirty="0" smtClean="0"/>
                  <a:t>, </a:t>
                </a:r>
                <a:r>
                  <a:rPr lang="en-US" sz="3000" dirty="0" smtClean="0">
                    <a:latin typeface="Symbol" panose="05050102010706020507" pitchFamily="18" charset="2"/>
                  </a:rPr>
                  <a:t>W=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000" dirty="0" smtClean="0"/>
                  <a:t>.0 m, </a:t>
                </a:r>
                <a:r>
                  <a:rPr lang="en-US" sz="3000" i="1" dirty="0" smtClean="0"/>
                  <a:t>m</a:t>
                </a:r>
                <a:r>
                  <a:rPr lang="en-US" sz="3000" dirty="0" smtClean="0"/>
                  <a:t>=1kg;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l-GR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sz="3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sub>
                    </m:sSub>
                  </m:oMath>
                </a14:m>
                <a:r>
                  <a:rPr lang="en-US" sz="3000" dirty="0"/>
                  <a:t>=0.99</a:t>
                </a:r>
                <a:r>
                  <a:rPr lang="en-US" sz="3000" dirty="0">
                    <a:latin typeface="Symbol" panose="05050102010706020507" pitchFamily="18" charset="2"/>
                  </a:rPr>
                  <a:t> W;</a:t>
                </a:r>
                <a:r>
                  <a:rPr lang="en-US" sz="3000" dirty="0" smtClean="0"/>
                  <a:t> 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en-US" sz="3000" dirty="0" smtClean="0"/>
                  <a:t>Boundary conditions: </a:t>
                </a:r>
                <a14:m>
                  <m:oMath xmlns:m="http://schemas.openxmlformats.org/officeDocument/2006/math">
                    <m:r>
                      <a:rPr lang="el-GR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=0.0;</m:t>
                    </m:r>
                    <m:r>
                      <a:rPr lang="el-GR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=0;</m:t>
                    </m:r>
                  </m:oMath>
                </a14:m>
                <a:endParaRPr lang="en-US" sz="3000" dirty="0"/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8534400" cy="2895600"/>
              </a:xfrm>
              <a:prstGeom prst="rect">
                <a:avLst/>
              </a:prstGeom>
              <a:blipFill rotWithShape="0">
                <a:blip r:embed="rId3"/>
                <a:stretch>
                  <a:fillRect l="-2571" t="-4000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316014"/>
              </p:ext>
            </p:extLst>
          </p:nvPr>
        </p:nvGraphicFramePr>
        <p:xfrm>
          <a:off x="1562100" y="4214734"/>
          <a:ext cx="5867400" cy="1205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1" name="Equation" r:id="rId4" imgW="1854000" imgH="380880" progId="Equation.DSMT4">
                  <p:embed/>
                </p:oleObj>
              </mc:Choice>
              <mc:Fallback>
                <p:oleObj name="Equation" r:id="rId4" imgW="1854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4214734"/>
                        <a:ext cx="5867400" cy="1205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636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3373" y="1023666"/>
            <a:ext cx="7886700" cy="671511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Exercise: </a:t>
            </a:r>
            <a:r>
              <a:rPr lang="en-US" altLang="en-US" dirty="0" smtClean="0">
                <a:latin typeface="Constantia" panose="02030602050306030303" pitchFamily="18" charset="0"/>
              </a:rPr>
              <a:t>Stability of the total energy </a:t>
            </a:r>
            <a:r>
              <a:rPr lang="en-US" altLang="en-US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a </a:t>
            </a:r>
            <a:r>
              <a:rPr altLang="en-US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SHO</a:t>
            </a:r>
            <a:r>
              <a:rPr lang="en-US" altLang="en-US" dirty="0" smtClean="0">
                <a:ln>
                  <a:noFill/>
                </a:ln>
                <a:effectLst/>
                <a:latin typeface="Constantia" panose="02030602050306030303" pitchFamily="18" charset="0"/>
              </a:rPr>
              <a:t> in RK2.</a:t>
            </a:r>
            <a:endParaRPr lang="en-MY" altLang="en-US" dirty="0" smtClean="0">
              <a:ln>
                <a:noFill/>
              </a:ln>
              <a:effectLst/>
              <a:latin typeface="Constantia" panose="02030602050306030303" pitchFamily="18" charset="0"/>
            </a:endParaRP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2" y="2513463"/>
            <a:ext cx="6705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67686" y="1447800"/>
                <a:ext cx="6477000" cy="13869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, angular velocity. 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m</a:t>
                </a:r>
                <a:r>
                  <a:rPr lang="en-US" dirty="0" smtClean="0">
                    <a:ea typeface="Cambria Math" panose="02040503050406030204" pitchFamily="18" charset="0"/>
                  </a:rPr>
                  <a:t>=1 kg</a:t>
                </a:r>
                <a:r>
                  <a:rPr lang="en-US" dirty="0" smtClean="0">
                    <a:ea typeface="Cambria Math" panose="02040503050406030204" pitchFamily="18" charset="0"/>
                  </a:rPr>
                  <a:t>; </a:t>
                </a:r>
                <a:r>
                  <a:rPr lang="en-US" i="1" dirty="0" smtClean="0">
                    <a:ea typeface="Cambria Math" panose="02040503050406030204" pitchFamily="18" charset="0"/>
                  </a:rPr>
                  <a:t>l</a:t>
                </a:r>
                <a:r>
                  <a:rPr lang="en-US" dirty="0" smtClean="0">
                    <a:ea typeface="Cambria Math" panose="02040503050406030204" pitchFamily="18" charset="0"/>
                  </a:rPr>
                  <a:t>=1 m</a:t>
                </a:r>
                <a:r>
                  <a:rPr lang="en-US" dirty="0" smtClean="0">
                    <a:ea typeface="Cambria Math" panose="02040503050406030204" pitchFamily="18" charset="0"/>
                  </a:rPr>
                  <a:t>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86" y="1447800"/>
                <a:ext cx="6477000" cy="13869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49549" y="5409063"/>
                <a:ext cx="8115300" cy="1278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User your RK2 code to track the total energy for </a:t>
                </a:r>
                <a:r>
                  <a:rPr lang="en-US" sz="2400" i="1" dirty="0" smtClean="0"/>
                  <a:t>t</a:t>
                </a:r>
                <a:r>
                  <a:rPr lang="en-US" sz="2400" dirty="0" smtClean="0"/>
                  <a:t> running from </a:t>
                </a:r>
                <a:r>
                  <a:rPr lang="en-US" sz="2400" i="1" dirty="0" smtClean="0"/>
                  <a:t>t=0</a:t>
                </a:r>
                <a:r>
                  <a:rPr lang="en-US" sz="2400" dirty="0" smtClean="0"/>
                  <a:t> till t=25T; T=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rad>
                  </m:oMath>
                </a14:m>
                <a:r>
                  <a:rPr lang="en-US" sz="2400" dirty="0" smtClean="0"/>
                  <a:t>. Boundary conditions: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should remain constant throughout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  <a:endParaRPr lang="en-US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49" y="5409063"/>
                <a:ext cx="8115300" cy="1278235"/>
              </a:xfrm>
              <a:prstGeom prst="rect">
                <a:avLst/>
              </a:prstGeom>
              <a:blipFill rotWithShape="0">
                <a:blip r:embed="rId6"/>
                <a:stretch>
                  <a:fillRect l="-1202" t="-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499248"/>
              </p:ext>
            </p:extLst>
          </p:nvPr>
        </p:nvGraphicFramePr>
        <p:xfrm>
          <a:off x="6985000" y="5668767"/>
          <a:ext cx="21590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8" name="Equation" r:id="rId7" imgW="1130040" imgH="393480" progId="Equation.DSMT4">
                  <p:embed/>
                </p:oleObj>
              </mc:Choice>
              <mc:Fallback>
                <p:oleObj name="Equation" r:id="rId7" imgW="1130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5668767"/>
                        <a:ext cx="2159000" cy="7588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3" y="987544"/>
            <a:ext cx="9119017" cy="183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2" y="666749"/>
            <a:ext cx="3667125" cy="1057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24" y="0"/>
            <a:ext cx="6457950" cy="3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74" y="2613987"/>
            <a:ext cx="7791450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7" y="3827800"/>
            <a:ext cx="8895413" cy="3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7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984" y="152556"/>
            <a:ext cx="1743075" cy="504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819384"/>
            <a:ext cx="3857625" cy="847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3709" y="2007277"/>
            <a:ext cx="1762125" cy="1343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224" y="3352800"/>
            <a:ext cx="26955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Typical second </a:t>
            </a:r>
            <a:r>
              <a:rPr lang="en-US" b="1" dirty="0"/>
              <a:t>order, </a:t>
            </a:r>
            <a:r>
              <a:rPr lang="en-US" b="1" dirty="0" smtClean="0"/>
              <a:t>non-homogeneous ordinary </a:t>
            </a:r>
            <a:r>
              <a:rPr lang="en-US" b="1" dirty="0"/>
              <a:t>differential </a:t>
            </a:r>
            <a:r>
              <a:rPr lang="en-US" b="1" dirty="0" smtClean="0"/>
              <a:t>equations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" y="1447800"/>
            <a:ext cx="8734425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3240086"/>
            <a:ext cx="8124825" cy="514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0908"/>
            <a:ext cx="91154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3000" y="1874457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Typical second </a:t>
            </a:r>
            <a:r>
              <a:rPr lang="en-US" b="1" dirty="0"/>
              <a:t>order, </a:t>
            </a:r>
            <a:r>
              <a:rPr lang="en-US" b="1" dirty="0" smtClean="0"/>
              <a:t>non-homogeneous ordinary </a:t>
            </a:r>
            <a:r>
              <a:rPr lang="en-US" b="1" dirty="0"/>
              <a:t>differential </a:t>
            </a:r>
            <a:r>
              <a:rPr lang="en-US" b="1" dirty="0" smtClean="0"/>
              <a:t>equations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55762"/>
            <a:ext cx="8734425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4009322"/>
            <a:ext cx="5867400" cy="11604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3339891"/>
            <a:ext cx="3057525" cy="63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3903" y="5673885"/>
            <a:ext cx="4838700" cy="400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874457"/>
            <a:ext cx="99742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6233"/>
            <a:ext cx="1971675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524" y="567753"/>
            <a:ext cx="4543425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818885"/>
            <a:ext cx="2771775" cy="523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210" y="2511318"/>
            <a:ext cx="4210050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848" y="3406029"/>
            <a:ext cx="3228975" cy="466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9848" y="4565828"/>
            <a:ext cx="3914775" cy="542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7800" y="4616310"/>
            <a:ext cx="259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Guess: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59" y="5825969"/>
            <a:ext cx="8982075" cy="7810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038600" y="5108753"/>
            <a:ext cx="0" cy="717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24335" y="5108753"/>
            <a:ext cx="32432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some algebra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689</Words>
  <Application>Microsoft Office PowerPoint</Application>
  <PresentationFormat>On-screen Show (4:3)</PresentationFormat>
  <Paragraphs>140</Paragraphs>
  <Slides>32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Constantia</vt:lpstr>
      <vt:lpstr>Symbol</vt:lpstr>
      <vt:lpstr>Wingdings 2</vt:lpstr>
      <vt:lpstr>Office Theme</vt:lpstr>
      <vt:lpstr>Equation</vt:lpstr>
      <vt:lpstr>Chapter 8</vt:lpstr>
      <vt:lpstr>Online lecture materials</vt:lpstr>
      <vt:lpstr>PowerPoint Presentation</vt:lpstr>
      <vt:lpstr>PowerPoint Presentation</vt:lpstr>
      <vt:lpstr>PowerPoint Presentation</vt:lpstr>
      <vt:lpstr>PowerPoint Presentation</vt:lpstr>
      <vt:lpstr>Typical second order, non-homogeneous ordinary differential equations</vt:lpstr>
      <vt:lpstr>Typical second order, non-homogeneous ordinary differential equations</vt:lpstr>
      <vt:lpstr>PowerPoint Presentation</vt:lpstr>
      <vt:lpstr>PowerPoint Presentation</vt:lpstr>
      <vt:lpstr>Simple Harmonic pendulum as a special case of second order DE</vt:lpstr>
      <vt:lpstr>Simple Harmonic pendulum as a special case of second order DE (cont.)</vt:lpstr>
      <vt:lpstr>Simple Harmonic pendulum as a special case of second order DE (cont.)</vt:lpstr>
      <vt:lpstr>PowerPoint Presentation</vt:lpstr>
      <vt:lpstr>PowerPoint Presentation</vt:lpstr>
      <vt:lpstr>Analytical solutions</vt:lpstr>
      <vt:lpstr>Analytical solutions</vt:lpstr>
      <vt:lpstr>Analytical solutions</vt:lpstr>
      <vt:lpstr>PowerPoint Presentation</vt:lpstr>
      <vt:lpstr>See C8_2ODE_Pendulum.nb where Dsolve[] solves the three cases of a damped pendulum analytically. </vt:lpstr>
      <vt:lpstr>Adding driving force to the damped oscillator: forced oscillator</vt:lpstr>
      <vt:lpstr>Analytical solution</vt:lpstr>
      <vt:lpstr>Forced oscillator: An example of non homogeneous 2nd order DE</vt:lpstr>
      <vt:lpstr>Exercise: Forced oscillator</vt:lpstr>
      <vt:lpstr>Second order Runge-Kutta (RK2) method</vt:lpstr>
      <vt:lpstr>Algorithm</vt:lpstr>
      <vt:lpstr>Translating the SK2 algorithm into the case of simple pendulum</vt:lpstr>
      <vt:lpstr>Exercise: Develop a code to implement SK2 for the case of the simple pendulum. Boundary conditions:   See C8_pendulum_RK2.nb</vt:lpstr>
      <vt:lpstr>Translating the SK2 algorithm into the case of damped pendulum</vt:lpstr>
      <vt:lpstr>PowerPoint Presentation</vt:lpstr>
      <vt:lpstr>PowerPoint Presentation</vt:lpstr>
      <vt:lpstr>Exercise: Stability of the total energy a SHO in RK2.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/>
  <cp:revision>278</cp:revision>
  <dcterms:modified xsi:type="dcterms:W3CDTF">2016-05-11T13:58:11Z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