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1"/>
  </p:sldMasterIdLst>
  <p:notesMasterIdLst>
    <p:notesMasterId r:id="rId46"/>
  </p:notesMasterIdLst>
  <p:sldIdLst>
    <p:sldId id="265" r:id="rId2"/>
    <p:sldId id="283" r:id="rId3"/>
    <p:sldId id="285" r:id="rId4"/>
    <p:sldId id="286" r:id="rId5"/>
    <p:sldId id="287" r:id="rId6"/>
    <p:sldId id="288" r:id="rId7"/>
    <p:sldId id="296" r:id="rId8"/>
    <p:sldId id="284" r:id="rId9"/>
    <p:sldId id="289" r:id="rId10"/>
    <p:sldId id="290" r:id="rId11"/>
    <p:sldId id="291" r:id="rId12"/>
    <p:sldId id="266" r:id="rId13"/>
    <p:sldId id="293" r:id="rId14"/>
    <p:sldId id="292" r:id="rId15"/>
    <p:sldId id="271" r:id="rId16"/>
    <p:sldId id="294" r:id="rId17"/>
    <p:sldId id="298" r:id="rId18"/>
    <p:sldId id="273" r:id="rId19"/>
    <p:sldId id="299" r:id="rId20"/>
    <p:sldId id="274" r:id="rId21"/>
    <p:sldId id="277" r:id="rId22"/>
    <p:sldId id="295" r:id="rId23"/>
    <p:sldId id="300" r:id="rId24"/>
    <p:sldId id="278" r:id="rId25"/>
    <p:sldId id="279" r:id="rId26"/>
    <p:sldId id="301" r:id="rId27"/>
    <p:sldId id="302" r:id="rId28"/>
    <p:sldId id="304" r:id="rId29"/>
    <p:sldId id="303" r:id="rId30"/>
    <p:sldId id="305" r:id="rId31"/>
    <p:sldId id="282" r:id="rId32"/>
    <p:sldId id="315" r:id="rId33"/>
    <p:sldId id="306" r:id="rId34"/>
    <p:sldId id="307" r:id="rId35"/>
    <p:sldId id="308" r:id="rId36"/>
    <p:sldId id="309" r:id="rId37"/>
    <p:sldId id="317" r:id="rId38"/>
    <p:sldId id="310" r:id="rId39"/>
    <p:sldId id="311" r:id="rId40"/>
    <p:sldId id="312" r:id="rId41"/>
    <p:sldId id="313" r:id="rId42"/>
    <p:sldId id="314" r:id="rId43"/>
    <p:sldId id="316" r:id="rId44"/>
    <p:sldId id="318" r:id="rId45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3" Type="http://schemas.openxmlformats.org/officeDocument/2006/relationships/image" Target="../media/image55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0.wmf"/><Relationship Id="rId11" Type="http://schemas.openxmlformats.org/officeDocument/2006/relationships/image" Target="../media/image62.wmf"/><Relationship Id="rId5" Type="http://schemas.openxmlformats.org/officeDocument/2006/relationships/image" Target="../media/image57.wmf"/><Relationship Id="rId10" Type="http://schemas.openxmlformats.org/officeDocument/2006/relationships/image" Target="../media/image61.wmf"/><Relationship Id="rId4" Type="http://schemas.openxmlformats.org/officeDocument/2006/relationships/image" Target="../media/image56.wmf"/><Relationship Id="rId9" Type="http://schemas.openxmlformats.org/officeDocument/2006/relationships/image" Target="../media/image60.wmf"/><Relationship Id="rId1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9.wmf"/><Relationship Id="rId3" Type="http://schemas.openxmlformats.org/officeDocument/2006/relationships/image" Target="../media/image55.wmf"/><Relationship Id="rId7" Type="http://schemas.openxmlformats.org/officeDocument/2006/relationships/image" Target="../media/image58.wmf"/><Relationship Id="rId12" Type="http://schemas.openxmlformats.org/officeDocument/2006/relationships/image" Target="../media/image68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0.wmf"/><Relationship Id="rId11" Type="http://schemas.openxmlformats.org/officeDocument/2006/relationships/image" Target="../media/image62.wmf"/><Relationship Id="rId5" Type="http://schemas.openxmlformats.org/officeDocument/2006/relationships/image" Target="../media/image57.wmf"/><Relationship Id="rId10" Type="http://schemas.openxmlformats.org/officeDocument/2006/relationships/image" Target="../media/image61.wmf"/><Relationship Id="rId4" Type="http://schemas.openxmlformats.org/officeDocument/2006/relationships/image" Target="../media/image56.wmf"/><Relationship Id="rId9" Type="http://schemas.openxmlformats.org/officeDocument/2006/relationships/image" Target="../media/image67.wmf"/><Relationship Id="rId1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2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anose="020F0502020204030204" pitchFamily="34" charset="0"/>
              </a:defRPr>
            </a:lvl1pPr>
          </a:lstStyle>
          <a:p>
            <a:endParaRPr lang="en-MY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anose="020F0502020204030204" pitchFamily="34" charset="0"/>
              </a:defRPr>
            </a:lvl1pPr>
          </a:lstStyle>
          <a:p>
            <a:fld id="{B908F446-3B8D-48DD-BF93-F6922F93FEE3}" type="datetimeFigureOut">
              <a:rPr lang="en-US" altLang="en-US"/>
              <a:pPr/>
              <a:t>5/22/2015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anose="020F0502020204030204" pitchFamily="34" charset="0"/>
              </a:defRPr>
            </a:lvl1pPr>
          </a:lstStyle>
          <a:p>
            <a:endParaRPr lang="en-MY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anose="020F0502020204030204" pitchFamily="34" charset="0"/>
              </a:defRPr>
            </a:lvl1pPr>
          </a:lstStyle>
          <a:p>
            <a:fld id="{10E4E71F-B3B3-4AC2-865B-EBC873A47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438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7445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90357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977398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306660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379111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984143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239544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434036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359884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41777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66060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F430AC83-45E3-45DE-A160-8439FB4BB214}" type="slidenum">
              <a:rPr lang="en-US" altLang="en-US" sz="1300">
                <a:latin typeface="Calibri" panose="020F0502020204030204" pitchFamily="34" charset="0"/>
              </a:rPr>
              <a:pPr algn="r"/>
              <a:t>12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53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E71F-B3B3-4AC2-865B-EBC873A476A9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1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E71F-B3B3-4AC2-865B-EBC873A476A9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F430AC83-45E3-45DE-A160-8439FB4BB214}" type="slidenum">
              <a:rPr lang="en-US" altLang="en-US" sz="1300">
                <a:latin typeface="Calibri" panose="020F0502020204030204" pitchFamily="34" charset="0"/>
              </a:rPr>
              <a:pPr algn="r"/>
              <a:t>13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2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F430AC83-45E3-45DE-A160-8439FB4BB214}" type="slidenum">
              <a:rPr lang="en-US" altLang="en-US" sz="1300">
                <a:latin typeface="Calibri" panose="020F0502020204030204" pitchFamily="34" charset="0"/>
              </a:rPr>
              <a:pPr algn="r"/>
              <a:t>14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5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29015B53-0CD9-490C-8A7D-61347AA0E296}" type="slidenum">
              <a:rPr lang="en-US" altLang="en-US" sz="1300">
                <a:latin typeface="Calibri" panose="020F0502020204030204" pitchFamily="34" charset="0"/>
              </a:rPr>
              <a:pPr algn="r"/>
              <a:t>15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29015B53-0CD9-490C-8A7D-61347AA0E296}" type="slidenum">
              <a:rPr lang="en-US" altLang="en-US" sz="1300">
                <a:latin typeface="Calibri" panose="020F0502020204030204" pitchFamily="34" charset="0"/>
              </a:rPr>
              <a:pPr algn="r"/>
              <a:t>16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7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506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38754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423006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DDD21-ABF7-4B2D-ADEF-3B4CC9FF6C2C}" type="datetimeFigureOut">
              <a:rPr lang="en-US" smtClean="0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483-C0AB-4600-86CA-2DB70ECA88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44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0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64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48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E18E1-6F68-4190-B696-96272990DF67}" type="datetimeFigureOut">
              <a:rPr lang="en-US" smtClean="0"/>
              <a:pPr>
                <a:defRPr/>
              </a:pPr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F5A-3ACD-4856-A8A6-0B03CED17E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5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55398-F36F-46C5-A44A-6578727819FF}" type="datetimeFigureOut">
              <a:rPr lang="en-US" smtClean="0"/>
              <a:pPr>
                <a:defRPr/>
              </a:pPr>
              <a:t>5/22/2015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4F60-8C80-4BB7-B22E-83D7FF4CE8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79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42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F8C48-C4A7-475E-A939-3EE4864ECBAF}" type="datetimeFigureOut">
              <a:rPr lang="en-US" smtClean="0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905E-49DE-47CF-B827-C74E08BC7D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3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16BE4-18CA-4225-99B9-049E980C7630}" type="datetimeFigureOut">
              <a:rPr lang="en-US" smtClean="0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AD2-BF53-400A-8C4A-9BCF66ED1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30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67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1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fizik.usm.my/tlyoon/teaching/ZCE111/1415SEM2/notes/2ODE_Pendulum.nb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r.sjsu.edu/trhsu/Chapter%204%20Second%20order%20DE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7.wmf"/><Relationship Id="rId18" Type="http://schemas.openxmlformats.org/officeDocument/2006/relationships/image" Target="../media/image58.wmf"/><Relationship Id="rId26" Type="http://schemas.openxmlformats.org/officeDocument/2006/relationships/image" Target="../media/image62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0.wmf"/><Relationship Id="rId20" Type="http://schemas.openxmlformats.org/officeDocument/2006/relationships/image" Target="../media/image59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6.wmf"/><Relationship Id="rId24" Type="http://schemas.openxmlformats.org/officeDocument/2006/relationships/image" Target="../media/image61.wmf"/><Relationship Id="rId32" Type="http://schemas.openxmlformats.org/officeDocument/2006/relationships/image" Target="../media/image65.wmf"/><Relationship Id="rId5" Type="http://schemas.openxmlformats.org/officeDocument/2006/relationships/image" Target="../media/image53.wmf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63.wmf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5.wmf"/><Relationship Id="rId14" Type="http://schemas.openxmlformats.org/officeDocument/2006/relationships/image" Target="../media/image67.png"/><Relationship Id="rId22" Type="http://schemas.openxmlformats.org/officeDocument/2006/relationships/image" Target="../media/image60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6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fizik.usm.my/tlyoon/teaching/ZCE111/1415SEM2/notes/pendulum_RK2.n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7.wmf"/><Relationship Id="rId18" Type="http://schemas.openxmlformats.org/officeDocument/2006/relationships/image" Target="../media/image58.wmf"/><Relationship Id="rId26" Type="http://schemas.openxmlformats.org/officeDocument/2006/relationships/image" Target="../media/image62.w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45.bin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0.wmf"/><Relationship Id="rId20" Type="http://schemas.openxmlformats.org/officeDocument/2006/relationships/image" Target="../media/image59.wmf"/><Relationship Id="rId29" Type="http://schemas.openxmlformats.org/officeDocument/2006/relationships/oleObject" Target="../embeddings/oleObject49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6.wmf"/><Relationship Id="rId24" Type="http://schemas.openxmlformats.org/officeDocument/2006/relationships/image" Target="../media/image61.wmf"/><Relationship Id="rId32" Type="http://schemas.openxmlformats.org/officeDocument/2006/relationships/image" Target="../media/image70.wmf"/><Relationship Id="rId5" Type="http://schemas.openxmlformats.org/officeDocument/2006/relationships/image" Target="../media/image53.wmf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68.wmf"/><Relationship Id="rId10" Type="http://schemas.openxmlformats.org/officeDocument/2006/relationships/oleObject" Target="../embeddings/oleObject40.bin"/><Relationship Id="rId19" Type="http://schemas.openxmlformats.org/officeDocument/2006/relationships/oleObject" Target="../embeddings/oleObject44.bin"/><Relationship Id="rId31" Type="http://schemas.openxmlformats.org/officeDocument/2006/relationships/oleObject" Target="../embeddings/oleObject5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5.wmf"/><Relationship Id="rId14" Type="http://schemas.openxmlformats.org/officeDocument/2006/relationships/image" Target="../media/image72.png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48.bin"/><Relationship Id="rId30" Type="http://schemas.openxmlformats.org/officeDocument/2006/relationships/image" Target="../media/image6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hyperlink" Target="http://www2.fizik.usm.my/tlyoon/teaching/ZCE111/1415SEM2/notes/pendulum_RK2.nb" TargetMode="Externa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png"/><Relationship Id="rId5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erlet_integratio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hyperlink" Target="http://www2.fizik.usm.my/tlyoon/teaching/ZCE111/1415SEM2/notes/verlet_algorithm_samples.nb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://www2.fizik.usm.my/tlyoon/teaching/ZCE111/1415SEM2/notes/verlet_algorithm_samples.n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hyperlink" Target="http://www2.fizik.usm.my/tlyoon/teaching/ZCE111/1415SEM2/notes/verlet_algorithm_2D_coulomb_scatterings.nb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fizik.usm.my/tlyoon/teaching/ZCE111/1415SEM2/notes/Math_built_in_2ODE.n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 bwMode="auto">
          <a:ln w="9525"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effectLst/>
                <a:latin typeface="Constantia" pitchFamily="18" charset="0"/>
              </a:rPr>
              <a:t>Chapter 9</a:t>
            </a:r>
            <a:endParaRPr lang="en-MY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858000" cy="1655762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MY" altLang="en-US" sz="4000" dirty="0" smtClean="0">
                <a:latin typeface="Constantia" panose="02030602050306030303" pitchFamily="18" charset="0"/>
              </a:rPr>
              <a:t>Solving Second order differential </a:t>
            </a:r>
            <a:r>
              <a:rPr lang="en-MY" altLang="en-US" sz="4000" smtClean="0">
                <a:latin typeface="Constantia" panose="02030602050306030303" pitchFamily="18" charset="0"/>
              </a:rPr>
              <a:t>equations numerically, 2</a:t>
            </a:r>
            <a:endParaRPr lang="en-MY" altLang="en-US" sz="4000" dirty="0" smtClean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233"/>
            <a:ext cx="1971675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4" y="567753"/>
            <a:ext cx="4543425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818885"/>
            <a:ext cx="2771775" cy="52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210" y="2511318"/>
            <a:ext cx="4210050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848" y="3406029"/>
            <a:ext cx="3228975" cy="466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848" y="4565828"/>
            <a:ext cx="3914775" cy="542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461631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Guess: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59" y="5825969"/>
            <a:ext cx="8982075" cy="7810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038600" y="5108753"/>
            <a:ext cx="0" cy="717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24335" y="5108753"/>
            <a:ext cx="3243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some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3734"/>
            <a:ext cx="2447925" cy="61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59604"/>
            <a:ext cx="5048250" cy="1085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987" y="2362200"/>
            <a:ext cx="8758238" cy="8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 bwMode="auto">
          <a:xfrm>
            <a:off x="628650" y="156593"/>
            <a:ext cx="7886700" cy="8137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MY" sz="3800" dirty="0" smtClean="0">
                <a:ln>
                  <a:noFill/>
                </a:ln>
                <a:effectLst/>
                <a:latin typeface="Constantia" pitchFamily="18" charset="0"/>
              </a:rPr>
              <a:t>Simple Harmonic pendulum as a special case of second order DE</a:t>
            </a:r>
          </a:p>
        </p:txBody>
      </p:sp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34" y="1250950"/>
            <a:ext cx="333851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41" y="1002257"/>
            <a:ext cx="2618499" cy="50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0902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8"/>
          <p:cNvSpPr txBox="1">
            <a:spLocks noChangeArrowheads="1"/>
          </p:cNvSpPr>
          <p:nvPr/>
        </p:nvSpPr>
        <p:spPr bwMode="auto">
          <a:xfrm>
            <a:off x="18738" y="2147798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Equation of motion (</a:t>
            </a:r>
            <a:r>
              <a:rPr lang="en-US" altLang="en-US" sz="2400" dirty="0" err="1"/>
              <a:t>EoM</a:t>
            </a:r>
            <a:r>
              <a:rPr lang="en-US" altLang="en-US" sz="2400" dirty="0"/>
              <a:t>)</a:t>
            </a:r>
            <a:endParaRPr lang="en-MY" altLang="en-US" sz="2400" dirty="0"/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18738" y="1106825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Force on the pendulum</a:t>
            </a:r>
            <a:endParaRPr lang="en-MY" altLang="en-US" sz="2000" dirty="0"/>
          </a:p>
        </p:txBody>
      </p:sp>
      <p:sp>
        <p:nvSpPr>
          <p:cNvPr id="10254" name="Text Box 21"/>
          <p:cNvSpPr txBox="1">
            <a:spLocks noChangeArrowheads="1"/>
          </p:cNvSpPr>
          <p:nvPr/>
        </p:nvSpPr>
        <p:spPr bwMode="auto">
          <a:xfrm>
            <a:off x="5143499" y="528193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The period of the SHO is given by</a:t>
            </a:r>
            <a:endParaRPr lang="en-MY" altLang="en-US" sz="2400" dirty="0"/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43180"/>
              </p:ext>
            </p:extLst>
          </p:nvPr>
        </p:nvGraphicFramePr>
        <p:xfrm>
          <a:off x="6400800" y="5696586"/>
          <a:ext cx="16002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Equation" r:id="rId7" imgW="723600" imgH="469800" progId="Equation.3">
                  <p:embed/>
                </p:oleObj>
              </mc:Choice>
              <mc:Fallback>
                <p:oleObj name="Equation" r:id="rId7" imgW="72360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696586"/>
                        <a:ext cx="16002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0091" y="164094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</a:t>
            </a:r>
            <a:r>
              <a:rPr lang="en-US" altLang="en-US" sz="2000" dirty="0" smtClean="0"/>
              <a:t>or small oscillation</a:t>
            </a:r>
            <a:r>
              <a:rPr lang="en-US" altLang="en-US" sz="2400" dirty="0" smtClean="0"/>
              <a:t>,</a:t>
            </a:r>
            <a:endParaRPr lang="en-MY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437" y="2747769"/>
                <a:ext cx="6024470" cy="3837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37" y="2747769"/>
                <a:ext cx="6024470" cy="38375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6934199" y="4114800"/>
            <a:ext cx="1066801" cy="54994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2800" y="39624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92452" y="3010534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895" y="5486400"/>
            <a:ext cx="4806147" cy="9017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40511" y="5693092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 bwMode="auto">
          <a:xfrm>
            <a:off x="762000" y="644547"/>
            <a:ext cx="7886700" cy="8137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MY" sz="3800" dirty="0">
                <a:latin typeface="Constantia" pitchFamily="18" charset="0"/>
              </a:rPr>
              <a:t>Simple Harmonic pendulum as </a:t>
            </a:r>
            <a:r>
              <a:rPr lang="en-MY" sz="3800" dirty="0" smtClean="0">
                <a:latin typeface="Constantia" pitchFamily="18" charset="0"/>
              </a:rPr>
              <a:t>a </a:t>
            </a:r>
            <a:r>
              <a:rPr lang="en-MY" sz="3800" dirty="0">
                <a:latin typeface="Constantia" pitchFamily="18" charset="0"/>
              </a:rPr>
              <a:t>special case of second order </a:t>
            </a:r>
            <a:r>
              <a:rPr lang="en-MY" sz="3800" dirty="0" smtClean="0">
                <a:latin typeface="Constantia" pitchFamily="18" charset="0"/>
              </a:rPr>
              <a:t>DE (cont.)</a:t>
            </a:r>
            <a:endParaRPr lang="en-MY" sz="3800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06650" y="5125678"/>
                <a:ext cx="2364686" cy="1603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50" y="5125678"/>
                <a:ext cx="2364686" cy="1603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01462" y="2770097"/>
                <a:ext cx="1917769" cy="2685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≡0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)≡0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62" y="2770097"/>
                <a:ext cx="1917769" cy="26858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388993" y="2501993"/>
            <a:ext cx="1" cy="289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685374"/>
            <a:ext cx="4806147" cy="9017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2216" y="1892066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 bwMode="auto">
          <a:xfrm>
            <a:off x="724746" y="350150"/>
            <a:ext cx="7886700" cy="8137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MY" sz="3800" dirty="0">
                <a:latin typeface="Constantia" pitchFamily="18" charset="0"/>
              </a:rPr>
              <a:t>Simple Harmonic pendulum as </a:t>
            </a:r>
            <a:r>
              <a:rPr lang="en-MY" sz="3800" dirty="0" smtClean="0">
                <a:latin typeface="Constantia" pitchFamily="18" charset="0"/>
              </a:rPr>
              <a:t>a </a:t>
            </a:r>
            <a:r>
              <a:rPr lang="en-MY" sz="3800" dirty="0">
                <a:latin typeface="Constantia" pitchFamily="18" charset="0"/>
              </a:rPr>
              <a:t>special case of second order </a:t>
            </a:r>
            <a:r>
              <a:rPr lang="en-MY" sz="3800" dirty="0" smtClean="0">
                <a:latin typeface="Constantia" pitchFamily="18" charset="0"/>
              </a:rPr>
              <a:t>DE </a:t>
            </a:r>
            <a:r>
              <a:rPr lang="en-MY" sz="3800" dirty="0">
                <a:latin typeface="Constantia" pitchFamily="18" charset="0"/>
              </a:rPr>
              <a:t>(cont.)</a:t>
            </a:r>
            <a:endParaRPr lang="en-MY" sz="3800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p:pic>
        <p:nvPicPr>
          <p:cNvPr id="1024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77" y="3796688"/>
            <a:ext cx="3490119" cy="48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1143000" y="3124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Analytical solution:</a:t>
            </a:r>
            <a:endParaRPr lang="en-MY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52800" y="1163858"/>
                <a:ext cx="2364686" cy="1603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163858"/>
                <a:ext cx="2364686" cy="1603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9879" y="4785728"/>
                <a:ext cx="8250528" cy="8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rad>
                  </m:oMath>
                </a14:m>
                <a:r>
                  <a:rPr lang="en-US" dirty="0" smtClean="0"/>
                  <a:t> natural frequency of the pendulum;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are constant determined by boundary conditions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9" y="4785728"/>
                <a:ext cx="8250528" cy="884666"/>
              </a:xfrm>
              <a:prstGeom prst="rect">
                <a:avLst/>
              </a:prstGeom>
              <a:blipFill rotWithShape="0">
                <a:blip r:embed="rId5"/>
                <a:stretch>
                  <a:fillRect t="-3448" r="-2216" b="-2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8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15" y="1180096"/>
            <a:ext cx="333851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258124" y="2231021"/>
            <a:ext cx="6400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 a pendulum, instantaneous velocity </a:t>
            </a:r>
            <a:r>
              <a:rPr lang="en-US" altLang="en-US" sz="2000" i="1" dirty="0"/>
              <a:t>v</a:t>
            </a:r>
            <a:r>
              <a:rPr lang="en-US" altLang="en-US" sz="2000" dirty="0"/>
              <a:t> = </a:t>
            </a:r>
            <a:r>
              <a:rPr lang="en-US" altLang="en-US" sz="2000" dirty="0" err="1">
                <a:latin typeface="Symbol" panose="05050102010706020507" pitchFamily="18" charset="2"/>
              </a:rPr>
              <a:t>w</a:t>
            </a:r>
            <a:r>
              <a:rPr lang="en-US" altLang="en-US" sz="2000" i="1" dirty="0" err="1"/>
              <a:t>l</a:t>
            </a:r>
            <a:r>
              <a:rPr lang="en-US" altLang="en-US" sz="2000" i="1" dirty="0"/>
              <a:t> = l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d</a:t>
            </a:r>
            <a:r>
              <a:rPr lang="en-US" altLang="en-US" sz="2000" i="1" dirty="0" err="1">
                <a:latin typeface="Symbol" panose="05050102010706020507" pitchFamily="18" charset="2"/>
              </a:rPr>
              <a:t>q</a:t>
            </a:r>
            <a:r>
              <a:rPr lang="en-US" altLang="en-US" sz="2000" i="1" dirty="0"/>
              <a:t>/</a:t>
            </a:r>
            <a:r>
              <a:rPr lang="en-US" altLang="en-US" sz="2000" i="1" dirty="0" err="1"/>
              <a:t>dt</a:t>
            </a:r>
            <a:r>
              <a:rPr lang="en-US" altLang="en-US" sz="2000" dirty="0"/>
              <a:t>)</a:t>
            </a:r>
            <a:r>
              <a:rPr lang="en-US" altLang="en-US" sz="2000" i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Hence, </a:t>
            </a:r>
            <a:r>
              <a:rPr lang="en-US" altLang="en-US" sz="2000" i="1" dirty="0" err="1"/>
              <a:t>f</a:t>
            </a:r>
            <a:r>
              <a:rPr lang="en-US" altLang="en-US" sz="2000" baseline="-25000" dirty="0" err="1"/>
              <a:t>d</a:t>
            </a:r>
            <a:r>
              <a:rPr lang="en-US" altLang="en-US" sz="2000" dirty="0"/>
              <a:t> = - </a:t>
            </a:r>
            <a:r>
              <a:rPr lang="en-US" altLang="en-US" sz="2000" i="1" dirty="0"/>
              <a:t>kl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d</a:t>
            </a:r>
            <a:r>
              <a:rPr lang="en-US" altLang="en-US" sz="2000" i="1" dirty="0" err="1">
                <a:latin typeface="Symbol" panose="05050102010706020507" pitchFamily="18" charset="2"/>
              </a:rPr>
              <a:t>q</a:t>
            </a:r>
            <a:r>
              <a:rPr lang="en-US" altLang="en-US" sz="2000" i="1" dirty="0"/>
              <a:t>/</a:t>
            </a:r>
            <a:r>
              <a:rPr lang="en-US" altLang="en-US" sz="2000" i="1" dirty="0" err="1"/>
              <a:t>dt</a:t>
            </a:r>
            <a:r>
              <a:rPr lang="en-US" altLang="en-US" sz="2000" dirty="0"/>
              <a:t>)</a:t>
            </a:r>
            <a:r>
              <a:rPr lang="en-US" altLang="en-US" sz="2000" i="1" dirty="0"/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The net force on the forced pendulum along the tangential direction</a:t>
            </a:r>
            <a:endParaRPr lang="en-MY" altLang="en-US" sz="2000" dirty="0"/>
          </a:p>
        </p:txBody>
      </p:sp>
      <p:sp>
        <p:nvSpPr>
          <p:cNvPr id="27659" name="Text Box 19"/>
          <p:cNvSpPr txBox="1">
            <a:spLocks noChangeArrowheads="1"/>
          </p:cNvSpPr>
          <p:nvPr/>
        </p:nvSpPr>
        <p:spPr bwMode="auto">
          <a:xfrm>
            <a:off x="178776" y="1220493"/>
            <a:ext cx="52204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Drag force on a moving object, </a:t>
            </a:r>
            <a:r>
              <a:rPr lang="en-US" altLang="en-US" sz="2000" i="1" dirty="0" err="1"/>
              <a:t>f</a:t>
            </a:r>
            <a:r>
              <a:rPr lang="en-US" altLang="en-US" sz="2000" baseline="-25000" dirty="0" err="1"/>
              <a:t>d</a:t>
            </a:r>
            <a:r>
              <a:rPr lang="en-US" altLang="en-US" sz="2000" dirty="0"/>
              <a:t> = - </a:t>
            </a:r>
            <a:r>
              <a:rPr lang="en-US" altLang="en-US" sz="2000" i="1" dirty="0" err="1"/>
              <a:t>kv</a:t>
            </a:r>
            <a:r>
              <a:rPr lang="en-US" altLang="en-US" sz="2000" dirty="0"/>
              <a:t> </a:t>
            </a:r>
            <a:endParaRPr lang="en-MY" altLang="en-US" sz="2000" dirty="0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8359515" y="384709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7902315" y="4532896"/>
            <a:ext cx="533400" cy="381000"/>
          </a:xfrm>
          <a:custGeom>
            <a:avLst/>
            <a:gdLst>
              <a:gd name="T0" fmla="*/ 336 w 336"/>
              <a:gd name="T1" fmla="*/ 0 h 240"/>
              <a:gd name="T2" fmla="*/ 192 w 336"/>
              <a:gd name="T3" fmla="*/ 192 h 240"/>
              <a:gd name="T4" fmla="*/ 0 w 33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240">
                <a:moveTo>
                  <a:pt x="336" y="0"/>
                </a:moveTo>
                <a:cubicBezTo>
                  <a:pt x="292" y="76"/>
                  <a:pt x="248" y="152"/>
                  <a:pt x="192" y="192"/>
                </a:cubicBezTo>
                <a:cubicBezTo>
                  <a:pt x="136" y="232"/>
                  <a:pt x="68" y="236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7826115" y="4913896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8435715" y="3542296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f</a:t>
            </a:r>
            <a:r>
              <a:rPr lang="en-US" altLang="en-US" baseline="-25000"/>
              <a:t>d</a:t>
            </a:r>
            <a:endParaRPr lang="en-MY" altLang="en-US" baseline="-25000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597515" y="2780296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l</a:t>
            </a:r>
            <a:endParaRPr lang="en-MY" altLang="en-US" baseline="-25000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 flipV="1">
            <a:off x="7140315" y="2094496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7826115" y="3237496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7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2" y="3892690"/>
            <a:ext cx="2371082" cy="4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3059174" y="3907421"/>
            <a:ext cx="1447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- </a:t>
            </a:r>
            <a:r>
              <a:rPr lang="en-US" altLang="en-US" sz="2000" i="1" dirty="0"/>
              <a:t>kl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d</a:t>
            </a:r>
            <a:r>
              <a:rPr lang="en-US" altLang="en-US" sz="2000" i="1" dirty="0" err="1">
                <a:latin typeface="Symbol" panose="05050102010706020507" pitchFamily="18" charset="2"/>
              </a:rPr>
              <a:t>q</a:t>
            </a:r>
            <a:r>
              <a:rPr lang="en-US" altLang="en-US" sz="2000" i="1" dirty="0"/>
              <a:t>/</a:t>
            </a:r>
            <a:r>
              <a:rPr lang="en-US" altLang="en-US" sz="2000" i="1" dirty="0" err="1"/>
              <a:t>dt</a:t>
            </a:r>
            <a:r>
              <a:rPr lang="en-US" altLang="en-US" sz="2000" dirty="0"/>
              <a:t>)</a:t>
            </a:r>
            <a:r>
              <a:rPr lang="en-US" altLang="en-US" sz="2000" i="1" dirty="0"/>
              <a:t>. </a:t>
            </a:r>
            <a:endParaRPr lang="en-MY" altLang="en-US" sz="2000" i="1" dirty="0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6835515" y="4151896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7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38311"/>
              </p:ext>
            </p:extLst>
          </p:nvPr>
        </p:nvGraphicFramePr>
        <p:xfrm>
          <a:off x="272909" y="4511287"/>
          <a:ext cx="62103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9" name="Equation" r:id="rId6" imgW="3047760" imgH="1117440" progId="Equation.DSMT4">
                  <p:embed/>
                </p:oleObj>
              </mc:Choice>
              <mc:Fallback>
                <p:oleObj name="Equation" r:id="rId6" imgW="3047760" imgH="11174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09" y="4511287"/>
                        <a:ext cx="621030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 txBox="1">
            <a:spLocks/>
          </p:cNvSpPr>
          <p:nvPr/>
        </p:nvSpPr>
        <p:spPr bwMode="auto">
          <a:xfrm>
            <a:off x="178777" y="1293"/>
            <a:ext cx="8561738" cy="1210553"/>
          </a:xfrm>
          <a:prstGeom prst="rect">
            <a:avLst/>
          </a:prstGeom>
          <a:ln w="9525"/>
        </p:spPr>
        <p:txBody>
          <a:bodyPr vert="horz" wrap="square" lIns="91440" tIns="45720" rIns="91440" bIns="45720" numCol="1" rtlCol="0" anchor="b" compatLnSpc="1">
            <a:prstTxWarp prst="textNoShape">
              <a:avLst/>
            </a:prstTxWarp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MY" sz="3800" dirty="0">
                <a:latin typeface="Constantia" pitchFamily="18" charset="0"/>
              </a:rPr>
              <a:t>Simple Harmonic pendulum </a:t>
            </a:r>
            <a:r>
              <a:rPr lang="en-MY" sz="3800" dirty="0" smtClean="0">
                <a:latin typeface="Constantia" pitchFamily="18" charset="0"/>
              </a:rPr>
              <a:t>with drag force as a special </a:t>
            </a:r>
            <a:r>
              <a:rPr lang="en-MY" sz="3800" dirty="0">
                <a:latin typeface="Constantia" pitchFamily="18" charset="0"/>
              </a:rPr>
              <a:t>case of second order DE</a:t>
            </a:r>
            <a:endParaRPr lang="en-MY" sz="3800" dirty="0" smtClean="0">
              <a:latin typeface="Constantia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7119045" y="4007014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/>
              <a:t>r</a:t>
            </a:r>
            <a:endParaRPr lang="en-MY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7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15080"/>
              </p:ext>
            </p:extLst>
          </p:nvPr>
        </p:nvGraphicFramePr>
        <p:xfrm>
          <a:off x="1430674" y="5431631"/>
          <a:ext cx="32829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5" name="Equation" r:id="rId4" imgW="1434960" imgH="380880" progId="Equation.DSMT4">
                  <p:embed/>
                </p:oleObj>
              </mc:Choice>
              <mc:Fallback>
                <p:oleObj name="Equation" r:id="rId4" imgW="1434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674" y="5431631"/>
                        <a:ext cx="328295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 txBox="1">
            <a:spLocks/>
          </p:cNvSpPr>
          <p:nvPr/>
        </p:nvSpPr>
        <p:spPr bwMode="auto">
          <a:xfrm>
            <a:off x="190499" y="221616"/>
            <a:ext cx="8786813" cy="889633"/>
          </a:xfrm>
          <a:prstGeom prst="rect">
            <a:avLst/>
          </a:prstGeom>
          <a:ln w="9525"/>
        </p:spPr>
        <p:txBody>
          <a:bodyPr vert="horz" wrap="square" lIns="91440" tIns="45720" rIns="91440" bIns="45720" numCol="1" rtlCol="0" anchor="b" compatLnSpc="1">
            <a:prstTxWarp prst="textNoShape">
              <a:avLst/>
            </a:prstTxWarp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MY" sz="3800" dirty="0">
                <a:latin typeface="Constantia" pitchFamily="18" charset="0"/>
              </a:rPr>
              <a:t>Simple Harmonic pendulum with drag force as </a:t>
            </a:r>
            <a:r>
              <a:rPr lang="en-MY" sz="3800" dirty="0" smtClean="0">
                <a:latin typeface="Constantia" pitchFamily="18" charset="0"/>
              </a:rPr>
              <a:t>a </a:t>
            </a:r>
            <a:r>
              <a:rPr lang="en-MY" sz="3800" dirty="0">
                <a:latin typeface="Constantia" pitchFamily="18" charset="0"/>
              </a:rPr>
              <a:t>special case of second order </a:t>
            </a:r>
            <a:r>
              <a:rPr lang="en-MY" sz="3800" dirty="0" smtClean="0">
                <a:latin typeface="Constantia" pitchFamily="18" charset="0"/>
              </a:rPr>
              <a:t>DE</a:t>
            </a:r>
            <a:r>
              <a:rPr lang="en-MY" sz="3800" dirty="0">
                <a:latin typeface="Constantia" pitchFamily="18" charset="0"/>
              </a:rPr>
              <a:t> (cont.)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981530" y="2292084"/>
            <a:ext cx="1" cy="3118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14068" y="2633875"/>
                <a:ext cx="1967462" cy="2685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)≡0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68" y="2633875"/>
                <a:ext cx="1967462" cy="26858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24" y="2133600"/>
            <a:ext cx="333851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14"/>
          <p:cNvSpPr>
            <a:spLocks noChangeShapeType="1"/>
          </p:cNvSpPr>
          <p:nvPr/>
        </p:nvSpPr>
        <p:spPr bwMode="auto">
          <a:xfrm flipV="1">
            <a:off x="8104524" y="4800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7647324" y="5486400"/>
            <a:ext cx="533400" cy="381000"/>
          </a:xfrm>
          <a:custGeom>
            <a:avLst/>
            <a:gdLst>
              <a:gd name="T0" fmla="*/ 336 w 336"/>
              <a:gd name="T1" fmla="*/ 0 h 240"/>
              <a:gd name="T2" fmla="*/ 192 w 336"/>
              <a:gd name="T3" fmla="*/ 192 h 240"/>
              <a:gd name="T4" fmla="*/ 0 w 33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240">
                <a:moveTo>
                  <a:pt x="336" y="0"/>
                </a:moveTo>
                <a:cubicBezTo>
                  <a:pt x="292" y="76"/>
                  <a:pt x="248" y="152"/>
                  <a:pt x="192" y="192"/>
                </a:cubicBezTo>
                <a:cubicBezTo>
                  <a:pt x="136" y="232"/>
                  <a:pt x="68" y="236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7571124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8180724" y="4495800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f</a:t>
            </a:r>
            <a:r>
              <a:rPr lang="en-US" altLang="en-US" baseline="-25000"/>
              <a:t>d</a:t>
            </a:r>
            <a:endParaRPr lang="en-MY" altLang="en-US" baseline="-25000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342524" y="3733800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l</a:t>
            </a:r>
            <a:endParaRPr lang="en-MY" altLang="en-US" baseline="-2500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 flipV="1">
            <a:off x="6885324" y="3048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7571124" y="4191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V="1">
            <a:off x="6580524" y="5105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961524" y="5029200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r</a:t>
            </a:r>
            <a:endParaRPr lang="en-MY" altLang="en-US" i="1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394" y="1368860"/>
            <a:ext cx="4806147" cy="90179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900010" y="1575552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altLang="en-US" smtClean="0">
                <a:ln>
                  <a:noFill/>
                </a:ln>
                <a:effectLst/>
                <a:latin typeface="Arial" panose="020B0604020202020204" pitchFamily="34" charset="0"/>
              </a:rPr>
              <a:t>Analytical solution</a:t>
            </a:r>
            <a:endParaRPr lang="en-MY" altLang="en-US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970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7691376"/>
              </p:ext>
            </p:extLst>
          </p:nvPr>
        </p:nvGraphicFramePr>
        <p:xfrm>
          <a:off x="2895600" y="2125779"/>
          <a:ext cx="4001946" cy="1533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1" name="Equation" r:id="rId4" imgW="2286000" imgH="876240" progId="Equation.DSMT4">
                  <p:embed/>
                </p:oleObj>
              </mc:Choice>
              <mc:Fallback>
                <p:oleObj name="Equation" r:id="rId4" imgW="228600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25779"/>
                        <a:ext cx="4001946" cy="1533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8077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Underdamped regime (small damping). Still oscillate, but amplitude decay slowly over many period before dying totally.</a:t>
            </a:r>
            <a:endParaRPr lang="en-MY" altLang="en-US" dirty="0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266950"/>
              </p:ext>
            </p:extLst>
          </p:nvPr>
        </p:nvGraphicFramePr>
        <p:xfrm>
          <a:off x="3206750" y="4416425"/>
          <a:ext cx="267493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2" name="Equation" r:id="rId6" imgW="1244520" imgH="444240" progId="Equation.DSMT4">
                  <p:embed/>
                </p:oleObj>
              </mc:Choice>
              <mc:Fallback>
                <p:oleObj name="Equation" r:id="rId6" imgW="1244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4416425"/>
                        <a:ext cx="267493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98060" y="3609976"/>
            <a:ext cx="8229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/>
              <a:t>Overdamped</a:t>
            </a:r>
            <a:r>
              <a:rPr lang="en-US" altLang="en-US" dirty="0"/>
              <a:t> regime (very large damping), decay slowly over several period before dying totally. </a:t>
            </a:r>
            <a:r>
              <a:rPr lang="en-US" altLang="en-US" i="1" dirty="0">
                <a:latin typeface="Symbol" panose="05050102010706020507" pitchFamily="18" charset="2"/>
              </a:rPr>
              <a:t>q</a:t>
            </a:r>
            <a:r>
              <a:rPr lang="en-US" altLang="en-US" dirty="0"/>
              <a:t> is dominated by exponential term.</a:t>
            </a:r>
            <a:endParaRPr lang="en-MY" altLang="en-US" dirty="0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659219"/>
              </p:ext>
            </p:extLst>
          </p:nvPr>
        </p:nvGraphicFramePr>
        <p:xfrm>
          <a:off x="3178175" y="6154738"/>
          <a:ext cx="22066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3" name="Equation" r:id="rId8" imgW="1079280" imgH="330120" progId="Equation.DSMT4">
                  <p:embed/>
                </p:oleObj>
              </mc:Choice>
              <mc:Fallback>
                <p:oleObj name="Equation" r:id="rId8" imgW="1079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6154738"/>
                        <a:ext cx="22066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33400" y="5257800"/>
            <a:ext cx="7543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Critically damped regime, intermediate between under- and </a:t>
            </a:r>
            <a:r>
              <a:rPr lang="en-US" altLang="en-US" dirty="0" err="1"/>
              <a:t>overdamping</a:t>
            </a:r>
            <a:r>
              <a:rPr lang="en-US" altLang="en-US" dirty="0"/>
              <a:t> case. </a:t>
            </a:r>
            <a:endParaRPr lang="en-MY" altLang="en-US" dirty="0"/>
          </a:p>
        </p:txBody>
      </p:sp>
    </p:spTree>
    <p:extLst>
      <p:ext uri="{BB962C8B-B14F-4D97-AF65-F5344CB8AC3E}">
        <p14:creationId xmlns:p14="http://schemas.microsoft.com/office/powerpoint/2010/main" val="253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864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1928416" y="1652644"/>
            <a:ext cx="890984" cy="22159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2356823" y="1113890"/>
            <a:ext cx="2841736" cy="275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2895600" y="2004176"/>
            <a:ext cx="2667000" cy="17296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03847" y="1652645"/>
            <a:ext cx="22667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Underdamped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79662" y="283170"/>
            <a:ext cx="27331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Critically damped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40080" y="339624"/>
            <a:ext cx="20615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/>
              <a:t>Overdamped</a:t>
            </a:r>
            <a:endParaRPr lang="en-US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40210"/>
              </p:ext>
            </p:extLst>
          </p:nvPr>
        </p:nvGraphicFramePr>
        <p:xfrm>
          <a:off x="5161240" y="2285999"/>
          <a:ext cx="32670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5" name="Equation" r:id="rId5" imgW="1866600" imgH="495000" progId="Equation.DSMT4">
                  <p:embed/>
                </p:oleObj>
              </mc:Choice>
              <mc:Fallback>
                <p:oleObj name="Equation" r:id="rId5" imgW="18666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240" y="2285999"/>
                        <a:ext cx="32670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179642"/>
              </p:ext>
            </p:extLst>
          </p:nvPr>
        </p:nvGraphicFramePr>
        <p:xfrm>
          <a:off x="5253222" y="619379"/>
          <a:ext cx="22066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6" name="Equation" r:id="rId7" imgW="1079280" imgH="330120" progId="Equation.DSMT4">
                  <p:embed/>
                </p:oleObj>
              </mc:Choice>
              <mc:Fallback>
                <p:oleObj name="Equation" r:id="rId7" imgW="1079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222" y="619379"/>
                        <a:ext cx="22066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64873"/>
              </p:ext>
            </p:extLst>
          </p:nvPr>
        </p:nvGraphicFramePr>
        <p:xfrm>
          <a:off x="1337599" y="799476"/>
          <a:ext cx="267493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7" name="Equation" r:id="rId9" imgW="1244520" imgH="444240" progId="Equation.DSMT4">
                  <p:embed/>
                </p:oleObj>
              </mc:Choice>
              <mc:Fallback>
                <p:oleObj name="Equation" r:id="rId9" imgW="1244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599" y="799476"/>
                        <a:ext cx="267493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smtClean="0">
                <a:hlinkClick r:id="rId2"/>
              </a:rPr>
              <a:t>2ODE_Pendulum.nb</a:t>
            </a:r>
            <a:r>
              <a:rPr lang="en-US" dirty="0" smtClean="0"/>
              <a:t> where </a:t>
            </a:r>
            <a:r>
              <a:rPr lang="en-US" b="1" dirty="0" err="1" smtClean="0"/>
              <a:t>DSolve</a:t>
            </a:r>
            <a:r>
              <a:rPr lang="en-US" dirty="0" smtClean="0"/>
              <a:t> solves the three cases of a damped pendulum analytically.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3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/>
              <a:t>Online lecture materials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95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online lecture notes </a:t>
            </a:r>
            <a:r>
              <a:rPr lang="en-US" sz="4000" dirty="0"/>
              <a:t>by Dr. Tai-Ran Hsu of San José State </a:t>
            </a:r>
            <a:r>
              <a:rPr lang="en-US" sz="4000" dirty="0" smtClean="0"/>
              <a:t>University, </a:t>
            </a:r>
            <a:endParaRPr lang="en-US" sz="4000" u="sng" dirty="0" smtClean="0">
              <a:hlinkClick r:id="rId2"/>
            </a:endParaRPr>
          </a:p>
          <a:p>
            <a:pPr marL="0" indent="0">
              <a:buNone/>
            </a:pP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www.engr.sjsu.edu/trhsu/Chapter%204%20Second%20order%20DEs.pdf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p</a:t>
            </a:r>
            <a:r>
              <a:rPr lang="en-US" sz="4000" dirty="0" smtClean="0"/>
              <a:t>rovides a very clear explanation of the solutions and applications of some typical second order differential equations.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55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531" y="528639"/>
            <a:ext cx="7886700" cy="80486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Adding driving force</a:t>
            </a:r>
            <a:r>
              <a:rPr lang="en-US"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to the damped oscillator: forced oscillator</a:t>
            </a:r>
            <a:endParaRPr lang="en-MY" altLang="en-US" sz="38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482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1981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67000" y="1447800"/>
            <a:ext cx="3429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- </a:t>
            </a:r>
            <a:r>
              <a:rPr lang="en-US" altLang="en-US" sz="2000" i="1" dirty="0"/>
              <a:t>kl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d</a:t>
            </a:r>
            <a:r>
              <a:rPr lang="en-US" altLang="en-US" sz="2000" i="1" dirty="0" err="1">
                <a:latin typeface="Symbol" panose="05050102010706020507" pitchFamily="18" charset="2"/>
              </a:rPr>
              <a:t>q</a:t>
            </a:r>
            <a:r>
              <a:rPr lang="en-US" altLang="en-US" sz="2000" i="1" dirty="0"/>
              <a:t>/</a:t>
            </a:r>
            <a:r>
              <a:rPr lang="en-US" altLang="en-US" sz="2000" i="1" dirty="0" err="1"/>
              <a:t>dt</a:t>
            </a:r>
            <a:r>
              <a:rPr lang="en-US" altLang="en-US" sz="2000" dirty="0"/>
              <a:t>)</a:t>
            </a:r>
            <a:r>
              <a:rPr lang="en-US" altLang="en-US" sz="2000" i="1" dirty="0"/>
              <a:t> + F</a:t>
            </a:r>
            <a:r>
              <a:rPr lang="en-US" altLang="en-US" sz="2000" i="1" baseline="-25000" dirty="0"/>
              <a:t>D</a:t>
            </a:r>
            <a:r>
              <a:rPr lang="en-US" altLang="en-US" sz="2000" i="1" dirty="0"/>
              <a:t> </a:t>
            </a:r>
            <a:r>
              <a:rPr lang="en-US" altLang="en-US" sz="2000" dirty="0"/>
              <a:t>sin</a:t>
            </a:r>
            <a:r>
              <a:rPr lang="en-US" altLang="en-US" sz="2000" i="1" dirty="0"/>
              <a:t>(</a:t>
            </a:r>
            <a:r>
              <a:rPr lang="en-US" altLang="en-US" sz="2000" dirty="0" err="1">
                <a:latin typeface="Symbol" panose="05050102010706020507" pitchFamily="18" charset="2"/>
              </a:rPr>
              <a:t>W</a:t>
            </a:r>
            <a:r>
              <a:rPr lang="en-US" altLang="en-US" sz="2000" i="1" baseline="-25000" dirty="0" err="1"/>
              <a:t>D</a:t>
            </a:r>
            <a:r>
              <a:rPr lang="en-US" altLang="en-US" sz="2000" i="1" dirty="0" err="1"/>
              <a:t>t</a:t>
            </a:r>
            <a:r>
              <a:rPr lang="en-US" altLang="en-US" sz="2000" i="1" dirty="0"/>
              <a:t>)</a:t>
            </a:r>
            <a:endParaRPr lang="en-MY" altLang="en-US" sz="2000" i="1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638800" y="1286668"/>
            <a:ext cx="1997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latin typeface="Symbol" panose="05050102010706020507" pitchFamily="18" charset="2"/>
              </a:rPr>
              <a:t>W</a:t>
            </a:r>
            <a:r>
              <a:rPr lang="en-US" altLang="en-US" sz="2000" i="1" baseline="-25000" dirty="0"/>
              <a:t>D</a:t>
            </a:r>
            <a:r>
              <a:rPr lang="en-US" altLang="en-US" sz="2000" i="1" dirty="0"/>
              <a:t> frequency of the applied force</a:t>
            </a:r>
            <a:endParaRPr lang="en-MY" altLang="en-US" sz="2000" i="1" dirty="0"/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80158"/>
              </p:ext>
            </p:extLst>
          </p:nvPr>
        </p:nvGraphicFramePr>
        <p:xfrm>
          <a:off x="213599" y="2102643"/>
          <a:ext cx="8930401" cy="365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5" name="Equation" r:id="rId5" imgW="3632040" imgH="1485720" progId="Equation.DSMT4">
                  <p:embed/>
                </p:oleObj>
              </mc:Choice>
              <mc:Fallback>
                <p:oleObj name="Equation" r:id="rId5" imgW="3632040" imgH="148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99" y="2102643"/>
                        <a:ext cx="8930401" cy="3651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391" y="228600"/>
            <a:ext cx="4705350" cy="10763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Analytical solution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9656919"/>
              </p:ext>
            </p:extLst>
          </p:nvPr>
        </p:nvGraphicFramePr>
        <p:xfrm>
          <a:off x="1538288" y="1755775"/>
          <a:ext cx="3783012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5" name="Equation" r:id="rId4" imgW="1562040" imgH="749160" progId="Equation.DSMT4">
                  <p:embed/>
                </p:oleObj>
              </mc:Choice>
              <mc:Fallback>
                <p:oleObj name="Equation" r:id="rId4" imgW="1562040" imgH="749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755775"/>
                        <a:ext cx="3783012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914400" y="4167188"/>
            <a:ext cx="556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Resonance happens when </a:t>
            </a:r>
            <a:endParaRPr lang="en-MY" altLang="en-US"/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117539"/>
              </p:ext>
            </p:extLst>
          </p:nvPr>
        </p:nvGraphicFramePr>
        <p:xfrm>
          <a:off x="4876800" y="4124325"/>
          <a:ext cx="22637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6" name="Equation" r:id="rId6" imgW="901440" imgH="228600" progId="Equation.DSMT4">
                  <p:embed/>
                </p:oleObj>
              </mc:Choice>
              <mc:Fallback>
                <p:oleObj name="Equation" r:id="rId6" imgW="90144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24325"/>
                        <a:ext cx="22637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737363"/>
            <a:ext cx="7886700" cy="80486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Forced oscillator: An example of non homogeneous 2</a:t>
            </a:r>
            <a:r>
              <a:rPr lang="en-US" altLang="en-US" baseline="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nd</a:t>
            </a:r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order DE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42589"/>
              </p:ext>
            </p:extLst>
          </p:nvPr>
        </p:nvGraphicFramePr>
        <p:xfrm>
          <a:off x="3429000" y="5638799"/>
          <a:ext cx="45577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0" name="Equation" r:id="rId4" imgW="1854000" imgH="380880" progId="Equation.DSMT4">
                  <p:embed/>
                </p:oleObj>
              </mc:Choice>
              <mc:Fallback>
                <p:oleObj name="Equation" r:id="rId4" imgW="185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799"/>
                        <a:ext cx="45577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2857628"/>
                <a:ext cx="3200400" cy="3062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𝑚𝑙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857628"/>
                <a:ext cx="3200400" cy="30622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410200" y="2544733"/>
            <a:ext cx="1" cy="309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685374"/>
            <a:ext cx="4806147" cy="9017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2216" y="1892066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737363"/>
            <a:ext cx="7886700" cy="80486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Exercise: Forced oscillator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572785"/>
              </p:ext>
            </p:extLst>
          </p:nvPr>
        </p:nvGraphicFramePr>
        <p:xfrm>
          <a:off x="2057400" y="1676400"/>
          <a:ext cx="45577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3" name="Equation" r:id="rId4" imgW="1854000" imgH="380880" progId="Equation.DSMT4">
                  <p:embed/>
                </p:oleObj>
              </mc:Choice>
              <mc:Fallback>
                <p:oleObj name="Equation" r:id="rId4" imgW="185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45577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2717970"/>
                <a:ext cx="8382000" cy="3777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 </a:t>
                </a:r>
                <a:r>
                  <a:rPr lang="en-US" dirty="0" err="1" smtClean="0"/>
                  <a:t>DSolve</a:t>
                </a:r>
                <a:r>
                  <a:rPr lang="en-US" dirty="0" smtClean="0"/>
                  <a:t> to solve the forced oscillator. Plot </a:t>
                </a:r>
                <a:r>
                  <a:rPr lang="en-US" dirty="0"/>
                  <a:t>on </a:t>
                </a:r>
                <a:r>
                  <a:rPr lang="en-US" dirty="0" smtClean="0"/>
                  <a:t>the same graph the analytical solutions of </a:t>
                </a:r>
                <a:r>
                  <a:rPr lang="en-US" i="1" dirty="0" smtClean="0">
                    <a:latin typeface="Symbol" panose="05050102010706020507" pitchFamily="18" charset="2"/>
                  </a:rPr>
                  <a:t>q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 for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from 0 to 10 </a:t>
                </a:r>
                <a:r>
                  <a:rPr lang="en-US" i="1" dirty="0" smtClean="0"/>
                  <a:t>T , </a:t>
                </a:r>
                <a:r>
                  <a:rPr lang="en-US" dirty="0" smtClean="0"/>
                  <a:t>where</a:t>
                </a:r>
                <a:r>
                  <a:rPr lang="en-US" i="1" dirty="0" smtClean="0"/>
                  <a:t> T</a:t>
                </a:r>
                <a:r>
                  <a:rPr lang="en-US" dirty="0" smtClean="0"/>
                  <a:t>= 2</a:t>
                </a:r>
                <a:r>
                  <a:rPr lang="en-US" i="1" dirty="0" smtClean="0">
                    <a:latin typeface="Symbol" panose="05050102010706020507" pitchFamily="18" charset="2"/>
                  </a:rPr>
                  <a:t>p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0.01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0.99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 smtClean="0">
                    <a:latin typeface="Symbol" panose="05050102010706020507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Assume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boundary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conditions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>
                    <a:latin typeface="Symbol" panose="05050102010706020507" pitchFamily="18" charset="2"/>
                  </a:rPr>
                  <a:t>q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t=0</a:t>
                </a:r>
                <a:r>
                  <a:rPr lang="en-US" dirty="0" smtClean="0"/>
                  <a:t>)=0; </a:t>
                </a:r>
                <a:r>
                  <a:rPr lang="en-US" dirty="0" err="1" smtClean="0"/>
                  <a:t>d</a:t>
                </a:r>
                <a:r>
                  <a:rPr lang="en-US" i="1" dirty="0" err="1" smtClean="0">
                    <a:latin typeface="Symbol" panose="05050102010706020507" pitchFamily="18" charset="2"/>
                  </a:rPr>
                  <a:t>q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d</a:t>
                </a:r>
                <a:r>
                  <a:rPr lang="en-US" i="1" dirty="0" err="1" smtClean="0"/>
                  <a:t>t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t=0</a:t>
                </a:r>
                <a:r>
                  <a:rPr lang="en-US" dirty="0"/>
                  <a:t>)=</a:t>
                </a:r>
                <a:r>
                  <a:rPr lang="en-US" dirty="0" smtClean="0"/>
                  <a:t>0; </a:t>
                </a:r>
                <a:r>
                  <a:rPr lang="en-US" i="1" dirty="0" smtClean="0"/>
                  <a:t>m=l=F</a:t>
                </a:r>
                <a:r>
                  <a:rPr lang="en-US" i="1" baseline="-25000" dirty="0" smtClean="0"/>
                  <a:t>D</a:t>
                </a:r>
                <a:r>
                  <a:rPr lang="en-US" i="1" dirty="0" smtClean="0"/>
                  <a:t>=</a:t>
                </a:r>
                <a:r>
                  <a:rPr lang="en-US" dirty="0" smtClean="0"/>
                  <a:t>1;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=0. </a:t>
                </a:r>
              </a:p>
              <a:p>
                <a:endParaRPr lang="en-US" dirty="0"/>
              </a:p>
              <a:p>
                <a:r>
                  <a:rPr lang="en-US" dirty="0" smtClean="0"/>
                  <a:t>See </a:t>
                </a:r>
                <a:r>
                  <a:rPr lang="en-US" dirty="0" err="1" smtClean="0"/>
                  <a:t>forced_Pendulum.nb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17970"/>
                <a:ext cx="8382000" cy="3777765"/>
              </a:xfrm>
              <a:prstGeom prst="rect">
                <a:avLst/>
              </a:prstGeom>
              <a:blipFill rotWithShape="0">
                <a:blip r:embed="rId6"/>
                <a:stretch>
                  <a:fillRect l="-1309" t="-1290" r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2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52442"/>
            <a:ext cx="8686800" cy="69453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Second order </a:t>
            </a:r>
            <a:r>
              <a:rPr altLang="en-US" sz="380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Runge-Kutta</a:t>
            </a:r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lang="en-US"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(RK2) </a:t>
            </a:r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method</a:t>
            </a:r>
            <a:endParaRPr lang="en-MY" altLang="en-US" sz="38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557798" y="1226043"/>
            <a:ext cx="8205788" cy="2195513"/>
          </a:xfrm>
        </p:spPr>
        <p:txBody>
          <a:bodyPr>
            <a:noAutofit/>
          </a:bodyPr>
          <a:lstStyle/>
          <a:p>
            <a:r>
              <a:rPr lang="en-US" altLang="en-US" sz="3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Consider a generic second order differential equation.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507312"/>
              </p:ext>
            </p:extLst>
          </p:nvPr>
        </p:nvGraphicFramePr>
        <p:xfrm>
          <a:off x="898525" y="5056188"/>
          <a:ext cx="272573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1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5056188"/>
                        <a:ext cx="2725738" cy="1393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161446"/>
              </p:ext>
            </p:extLst>
          </p:nvPr>
        </p:nvGraphicFramePr>
        <p:xfrm>
          <a:off x="5389563" y="5030788"/>
          <a:ext cx="2684462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2" name="Equation" r:id="rId6" imgW="774360" imgH="380880" progId="Equation.DSMT4">
                  <p:embed/>
                </p:oleObj>
              </mc:Choice>
              <mc:Fallback>
                <p:oleObj name="Equation" r:id="rId6" imgW="774360" imgH="380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5030788"/>
                        <a:ext cx="2684462" cy="1331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06314"/>
              </p:ext>
            </p:extLst>
          </p:nvPr>
        </p:nvGraphicFramePr>
        <p:xfrm>
          <a:off x="3151188" y="1984375"/>
          <a:ext cx="3021012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3" name="Equation" r:id="rId8" imgW="850680" imgH="393480" progId="Equation.DSMT4">
                  <p:embed/>
                </p:oleObj>
              </mc:Choice>
              <mc:Fallback>
                <p:oleObj name="Equation" r:id="rId8" imgW="8506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1984375"/>
                        <a:ext cx="3021012" cy="1404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11578" y="3487769"/>
            <a:ext cx="8548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It can be numerically solved using second order </a:t>
            </a:r>
            <a:r>
              <a:rPr lang="en-US" altLang="en-US" sz="2800" dirty="0" err="1"/>
              <a:t>Runge-Kutta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method. First</a:t>
            </a:r>
            <a:r>
              <a:rPr lang="en-US" altLang="en-US" sz="2800" dirty="0"/>
              <a:t>, split the second order DE into two first order parts: </a:t>
            </a:r>
            <a:endParaRPr lang="en-MY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118" y="323056"/>
            <a:ext cx="7886700" cy="9683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Algorithm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646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73241"/>
              </p:ext>
            </p:extLst>
          </p:nvPr>
        </p:nvGraphicFramePr>
        <p:xfrm>
          <a:off x="2666810" y="2270084"/>
          <a:ext cx="25590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96" name="Equation" r:id="rId4" imgW="787320" imgH="342720" progId="Equation.DSMT4">
                  <p:embed/>
                </p:oleObj>
              </mc:Choice>
              <mc:Fallback>
                <p:oleObj name="Equation" r:id="rId4" imgW="787320" imgH="3427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810" y="2270084"/>
                        <a:ext cx="2559050" cy="1106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025639"/>
              </p:ext>
            </p:extLst>
          </p:nvPr>
        </p:nvGraphicFramePr>
        <p:xfrm>
          <a:off x="2782698" y="3586283"/>
          <a:ext cx="272256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97" name="Equation" r:id="rId6" imgW="939600" imgH="342720" progId="Equation.DSMT4">
                  <p:embed/>
                </p:oleObj>
              </mc:Choice>
              <mc:Fallback>
                <p:oleObj name="Equation" r:id="rId6" imgW="939600" imgH="342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698" y="3586283"/>
                        <a:ext cx="2722562" cy="981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62043"/>
              </p:ext>
            </p:extLst>
          </p:nvPr>
        </p:nvGraphicFramePr>
        <p:xfrm>
          <a:off x="2782698" y="4919977"/>
          <a:ext cx="28638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98" name="Equation" r:id="rId8" imgW="787320" imgH="190440" progId="Equation.DSMT4">
                  <p:embed/>
                </p:oleObj>
              </mc:Choice>
              <mc:Fallback>
                <p:oleObj name="Equation" r:id="rId8" imgW="787320" imgH="1904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698" y="4919977"/>
                        <a:ext cx="2863850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202759"/>
              </p:ext>
            </p:extLst>
          </p:nvPr>
        </p:nvGraphicFramePr>
        <p:xfrm>
          <a:off x="2666810" y="6141244"/>
          <a:ext cx="29797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99" name="Equation" r:id="rId10" imgW="990360" imgH="215640" progId="Equation.DSMT4">
                  <p:embed/>
                </p:oleObj>
              </mc:Choice>
              <mc:Fallback>
                <p:oleObj name="Equation" r:id="rId10" imgW="990360" imgH="215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810" y="6141244"/>
                        <a:ext cx="2979738" cy="639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348579"/>
            <a:ext cx="868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 boundary conditions: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x=x</a:t>
            </a:r>
            <a:r>
              <a:rPr lang="en-US" i="1" baseline="-25000" dirty="0" smtClean="0"/>
              <a:t>0</a:t>
            </a:r>
            <a:r>
              <a:rPr lang="en-US" dirty="0" smtClean="0"/>
              <a:t>)=</a:t>
            </a:r>
            <a:r>
              <a:rPr lang="en-US" i="1" dirty="0" smtClean="0"/>
              <a:t>u</a:t>
            </a:r>
            <a:r>
              <a:rPr lang="en-US" i="1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u’</a:t>
            </a:r>
            <a:r>
              <a:rPr lang="en-US" dirty="0" smtClean="0"/>
              <a:t>(</a:t>
            </a:r>
            <a:r>
              <a:rPr lang="en-US" i="1" dirty="0" smtClean="0"/>
              <a:t>x=x</a:t>
            </a:r>
            <a:r>
              <a:rPr lang="en-US" i="1" baseline="-25000" dirty="0" smtClean="0"/>
              <a:t>0</a:t>
            </a:r>
            <a:r>
              <a:rPr lang="en-US" dirty="0" smtClean="0"/>
              <a:t>)=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x=x</a:t>
            </a:r>
            <a:r>
              <a:rPr lang="en-US" i="1" baseline="-25000" dirty="0" smtClean="0"/>
              <a:t>0</a:t>
            </a:r>
            <a:r>
              <a:rPr lang="en-US" dirty="0" smtClean="0"/>
              <a:t>)=</a:t>
            </a:r>
            <a:r>
              <a:rPr lang="en-US" i="1" dirty="0" smtClean="0"/>
              <a:t>v</a:t>
            </a:r>
            <a:r>
              <a:rPr lang="en-US" i="1" baseline="-25000" dirty="0" smtClean="0"/>
              <a:t>0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46335" y="1841022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434" y="2485588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46335" y="3033714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5118" y="3781037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34962" y="4379434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8989" y="5019830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934962" y="5522457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6049" y="6208593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2330" y="117740"/>
            <a:ext cx="7886700" cy="9683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000" dirty="0" smtClean="0">
                <a:latin typeface="Arial" panose="020B0604020202020204" pitchFamily="34" charset="0"/>
              </a:rPr>
              <a:t>Translating the SK2 algorithm into the case of simple pendulum</a:t>
            </a:r>
            <a:endParaRPr lang="en-MY" altLang="en-US" sz="30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646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07302"/>
              </p:ext>
            </p:extLst>
          </p:nvPr>
        </p:nvGraphicFramePr>
        <p:xfrm>
          <a:off x="818010" y="4047986"/>
          <a:ext cx="1648633" cy="71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0" name="Equation" r:id="rId4" imgW="787320" imgH="342720" progId="Equation.DSMT4">
                  <p:embed/>
                </p:oleObj>
              </mc:Choice>
              <mc:Fallback>
                <p:oleObj name="Equation" r:id="rId4" imgW="787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10" y="4047986"/>
                        <a:ext cx="1648633" cy="7128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16983"/>
              </p:ext>
            </p:extLst>
          </p:nvPr>
        </p:nvGraphicFramePr>
        <p:xfrm>
          <a:off x="857752" y="4773817"/>
          <a:ext cx="1859828" cy="67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1" name="Equation" r:id="rId6" imgW="939600" imgH="342720" progId="Equation.DSMT4">
                  <p:embed/>
                </p:oleObj>
              </mc:Choice>
              <mc:Fallback>
                <p:oleObj name="Equation" r:id="rId6" imgW="939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52" y="4773817"/>
                        <a:ext cx="1859828" cy="670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953001"/>
              </p:ext>
            </p:extLst>
          </p:nvPr>
        </p:nvGraphicFramePr>
        <p:xfrm>
          <a:off x="869847" y="5434600"/>
          <a:ext cx="1847733" cy="44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2" name="Equation" r:id="rId8" imgW="787320" imgH="190440" progId="Equation.DSMT4">
                  <p:embed/>
                </p:oleObj>
              </mc:Choice>
              <mc:Fallback>
                <p:oleObj name="Equation" r:id="rId8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847" y="5434600"/>
                        <a:ext cx="1847733" cy="4465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5234"/>
              </p:ext>
            </p:extLst>
          </p:nvPr>
        </p:nvGraphicFramePr>
        <p:xfrm>
          <a:off x="818010" y="6058068"/>
          <a:ext cx="2171432" cy="4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3" name="Equation" r:id="rId10" imgW="990360" imgH="215640" progId="Equation.DSMT4">
                  <p:embed/>
                </p:oleObj>
              </mc:Choice>
              <mc:Fallback>
                <p:oleObj name="Equation" r:id="rId10" imgW="990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10" y="6058068"/>
                        <a:ext cx="2171432" cy="466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977" y="3247031"/>
            <a:ext cx="446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/>
              <a:t>u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u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/>
              <a:t>u’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04633"/>
              </p:ext>
            </p:extLst>
          </p:nvPr>
        </p:nvGraphicFramePr>
        <p:xfrm>
          <a:off x="944631" y="895578"/>
          <a:ext cx="1723839" cy="80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4" name="Equation" r:id="rId12" imgW="850680" imgH="393480" progId="Equation.DSMT4">
                  <p:embed/>
                </p:oleObj>
              </mc:Choice>
              <mc:Fallback>
                <p:oleObj name="Equation" r:id="rId12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31" y="895578"/>
                        <a:ext cx="1723839" cy="801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77291" y="545948"/>
                <a:ext cx="2140548" cy="1356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91" y="545948"/>
                <a:ext cx="2140548" cy="13564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63212"/>
              </p:ext>
            </p:extLst>
          </p:nvPr>
        </p:nvGraphicFramePr>
        <p:xfrm>
          <a:off x="1118315" y="1797806"/>
          <a:ext cx="1432906" cy="73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5" name="Equation" r:id="rId15" imgW="749160" imgH="380880" progId="Equation.DSMT4">
                  <p:embed/>
                </p:oleObj>
              </mc:Choice>
              <mc:Fallback>
                <p:oleObj name="Equation" r:id="rId15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315" y="1797806"/>
                        <a:ext cx="1432906" cy="7327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56316"/>
              </p:ext>
            </p:extLst>
          </p:nvPr>
        </p:nvGraphicFramePr>
        <p:xfrm>
          <a:off x="5792618" y="1796956"/>
          <a:ext cx="1381571" cy="73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6" name="Equation" r:id="rId17" imgW="723600" imgH="380880" progId="Equation.DSMT4">
                  <p:embed/>
                </p:oleObj>
              </mc:Choice>
              <mc:Fallback>
                <p:oleObj name="Equation" r:id="rId17" imgW="723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618" y="1796956"/>
                        <a:ext cx="1381571" cy="7303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902"/>
              </p:ext>
            </p:extLst>
          </p:nvPr>
        </p:nvGraphicFramePr>
        <p:xfrm>
          <a:off x="1070847" y="2527926"/>
          <a:ext cx="1480374" cy="73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7" name="Equation" r:id="rId19" imgW="774360" imgH="380880" progId="Equation.DSMT4">
                  <p:embed/>
                </p:oleObj>
              </mc:Choice>
              <mc:Fallback>
                <p:oleObj name="Equation" r:id="rId19" imgW="774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847" y="2527926"/>
                        <a:ext cx="1480374" cy="734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75791"/>
              </p:ext>
            </p:extLst>
          </p:nvPr>
        </p:nvGraphicFramePr>
        <p:xfrm>
          <a:off x="5792618" y="2649635"/>
          <a:ext cx="1795591" cy="73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8" name="Equation" r:id="rId21" imgW="939600" imgH="380880" progId="Equation.DSMT4">
                  <p:embed/>
                </p:oleObj>
              </mc:Choice>
              <mc:Fallback>
                <p:oleObj name="Equation" r:id="rId21" imgW="939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618" y="2649635"/>
                        <a:ext cx="1795591" cy="7335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152506" y="3316719"/>
            <a:ext cx="401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>
                <a:latin typeface="Symbol" panose="05050102010706020507" pitchFamily="18" charset="2"/>
              </a:rPr>
              <a:t>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dirty="0" smtClean="0"/>
              <a:t>’</a:t>
            </a:r>
            <a:r>
              <a:rPr lang="en-US" sz="2000" dirty="0"/>
              <a:t> (</a:t>
            </a:r>
            <a:r>
              <a:rPr lang="en-US" sz="2000" i="1" dirty="0"/>
              <a:t>t=t</a:t>
            </a:r>
            <a:r>
              <a:rPr lang="en-US" sz="2000" i="1" baseline="-25000" dirty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i="1" baseline="-25000" dirty="0" smtClean="0"/>
              <a:t>0</a:t>
            </a:r>
            <a:endParaRPr lang="en-US" sz="2000" dirty="0"/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953226"/>
              </p:ext>
            </p:extLst>
          </p:nvPr>
        </p:nvGraphicFramePr>
        <p:xfrm>
          <a:off x="5577291" y="4023957"/>
          <a:ext cx="16541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9" name="Equation" r:id="rId23" imgW="812520" imgH="342720" progId="Equation.DSMT4">
                  <p:embed/>
                </p:oleObj>
              </mc:Choice>
              <mc:Fallback>
                <p:oleObj name="Equation" r:id="rId23" imgW="812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291" y="4023957"/>
                        <a:ext cx="1654175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656843"/>
              </p:ext>
            </p:extLst>
          </p:nvPr>
        </p:nvGraphicFramePr>
        <p:xfrm>
          <a:off x="5570814" y="5517764"/>
          <a:ext cx="16033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0" name="Equation" r:id="rId25" imgW="787320" imgH="190440" progId="Equation.DSMT4">
                  <p:embed/>
                </p:oleObj>
              </mc:Choice>
              <mc:Fallback>
                <p:oleObj name="Equation" r:id="rId25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814" y="5517764"/>
                        <a:ext cx="1603375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27230"/>
              </p:ext>
            </p:extLst>
          </p:nvPr>
        </p:nvGraphicFramePr>
        <p:xfrm>
          <a:off x="5577291" y="4665801"/>
          <a:ext cx="22494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1" name="Equation" r:id="rId27" imgW="1130040" imgH="419040" progId="Equation.DSMT4">
                  <p:embed/>
                </p:oleObj>
              </mc:Choice>
              <mc:Fallback>
                <p:oleObj name="Equation" r:id="rId27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291" y="4665801"/>
                        <a:ext cx="2249488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131207"/>
              </p:ext>
            </p:extLst>
          </p:nvPr>
        </p:nvGraphicFramePr>
        <p:xfrm>
          <a:off x="5470504" y="5931577"/>
          <a:ext cx="23002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2" name="Equation" r:id="rId29" imgW="1155600" imgH="419040" progId="Equation.DSMT4">
                  <p:embed/>
                </p:oleObj>
              </mc:Choice>
              <mc:Fallback>
                <p:oleObj name="Equation" r:id="rId29" imgW="1155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04" y="5931577"/>
                        <a:ext cx="2300287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95800" y="726429"/>
            <a:ext cx="0" cy="6027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697973"/>
              </p:ext>
            </p:extLst>
          </p:nvPr>
        </p:nvGraphicFramePr>
        <p:xfrm>
          <a:off x="3394132" y="862229"/>
          <a:ext cx="1749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3" name="Equation" r:id="rId31" imgW="863280" imgH="355320" progId="Equation.DSMT4">
                  <p:embed/>
                </p:oleObj>
              </mc:Choice>
              <mc:Fallback>
                <p:oleObj name="Equation" r:id="rId31" imgW="863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132" y="862229"/>
                        <a:ext cx="1749425" cy="723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0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8867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Exercise: Develop a code to implement SK2 for the case of the simple pendulum. Boundary conditions: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pendulum_RK2.nb</a:t>
            </a:r>
            <a:endParaRPr 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52841"/>
              </p:ext>
            </p:extLst>
          </p:nvPr>
        </p:nvGraphicFramePr>
        <p:xfrm>
          <a:off x="4495800" y="2859087"/>
          <a:ext cx="21590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Equation" r:id="rId4" imgW="1130040" imgH="393480" progId="Equation.DSMT4">
                  <p:embed/>
                </p:oleObj>
              </mc:Choice>
              <mc:Fallback>
                <p:oleObj name="Equation" r:id="rId4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59087"/>
                        <a:ext cx="2159000" cy="758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159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2330" y="117740"/>
            <a:ext cx="7886700" cy="9683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000" dirty="0" smtClean="0">
                <a:latin typeface="Arial" panose="020B0604020202020204" pitchFamily="34" charset="0"/>
              </a:rPr>
              <a:t>Translating the SK2 algorithm into the case of damped pendulum</a:t>
            </a:r>
            <a:endParaRPr lang="en-MY" altLang="en-US" sz="30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646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07302"/>
              </p:ext>
            </p:extLst>
          </p:nvPr>
        </p:nvGraphicFramePr>
        <p:xfrm>
          <a:off x="818010" y="4047986"/>
          <a:ext cx="1648633" cy="71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6" name="Equation" r:id="rId4" imgW="787320" imgH="342720" progId="Equation.DSMT4">
                  <p:embed/>
                </p:oleObj>
              </mc:Choice>
              <mc:Fallback>
                <p:oleObj name="Equation" r:id="rId4" imgW="787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10" y="4047986"/>
                        <a:ext cx="1648633" cy="7128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16983"/>
              </p:ext>
            </p:extLst>
          </p:nvPr>
        </p:nvGraphicFramePr>
        <p:xfrm>
          <a:off x="857752" y="4773817"/>
          <a:ext cx="1859828" cy="67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7" name="Equation" r:id="rId6" imgW="939600" imgH="342720" progId="Equation.DSMT4">
                  <p:embed/>
                </p:oleObj>
              </mc:Choice>
              <mc:Fallback>
                <p:oleObj name="Equation" r:id="rId6" imgW="939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52" y="4773817"/>
                        <a:ext cx="1859828" cy="670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003705"/>
              </p:ext>
            </p:extLst>
          </p:nvPr>
        </p:nvGraphicFramePr>
        <p:xfrm>
          <a:off x="854055" y="5630171"/>
          <a:ext cx="1847733" cy="44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8" name="Equation" r:id="rId8" imgW="787320" imgH="190440" progId="Equation.DSMT4">
                  <p:embed/>
                </p:oleObj>
              </mc:Choice>
              <mc:Fallback>
                <p:oleObj name="Equation" r:id="rId8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55" y="5630171"/>
                        <a:ext cx="1847733" cy="4465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45898"/>
              </p:ext>
            </p:extLst>
          </p:nvPr>
        </p:nvGraphicFramePr>
        <p:xfrm>
          <a:off x="771134" y="6262906"/>
          <a:ext cx="2171432" cy="4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9" name="Equation" r:id="rId10" imgW="990360" imgH="215640" progId="Equation.DSMT4">
                  <p:embed/>
                </p:oleObj>
              </mc:Choice>
              <mc:Fallback>
                <p:oleObj name="Equation" r:id="rId10" imgW="990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34" y="6262906"/>
                        <a:ext cx="2171432" cy="466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977" y="3247031"/>
            <a:ext cx="446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/>
              <a:t>u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u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/>
              <a:t>u’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04633"/>
              </p:ext>
            </p:extLst>
          </p:nvPr>
        </p:nvGraphicFramePr>
        <p:xfrm>
          <a:off x="944631" y="895578"/>
          <a:ext cx="1723839" cy="80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0" name="Equation" r:id="rId12" imgW="850680" imgH="393480" progId="Equation.DSMT4">
                  <p:embed/>
                </p:oleObj>
              </mc:Choice>
              <mc:Fallback>
                <p:oleObj name="Equation" r:id="rId12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31" y="895578"/>
                        <a:ext cx="1723839" cy="801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21793" y="529522"/>
                <a:ext cx="2652309" cy="1356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93" y="529522"/>
                <a:ext cx="2652309" cy="13564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63212"/>
              </p:ext>
            </p:extLst>
          </p:nvPr>
        </p:nvGraphicFramePr>
        <p:xfrm>
          <a:off x="1118315" y="1797806"/>
          <a:ext cx="1432906" cy="73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1" name="Equation" r:id="rId15" imgW="749160" imgH="380880" progId="Equation.DSMT4">
                  <p:embed/>
                </p:oleObj>
              </mc:Choice>
              <mc:Fallback>
                <p:oleObj name="Equation" r:id="rId15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315" y="1797806"/>
                        <a:ext cx="1432906" cy="7327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56316"/>
              </p:ext>
            </p:extLst>
          </p:nvPr>
        </p:nvGraphicFramePr>
        <p:xfrm>
          <a:off x="5792618" y="1796956"/>
          <a:ext cx="1381571" cy="73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" name="Equation" r:id="rId17" imgW="723600" imgH="380880" progId="Equation.DSMT4">
                  <p:embed/>
                </p:oleObj>
              </mc:Choice>
              <mc:Fallback>
                <p:oleObj name="Equation" r:id="rId17" imgW="723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618" y="1796956"/>
                        <a:ext cx="1381571" cy="7303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902"/>
              </p:ext>
            </p:extLst>
          </p:nvPr>
        </p:nvGraphicFramePr>
        <p:xfrm>
          <a:off x="1070847" y="2527926"/>
          <a:ext cx="1480374" cy="73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3" name="Equation" r:id="rId19" imgW="774360" imgH="380880" progId="Equation.DSMT4">
                  <p:embed/>
                </p:oleObj>
              </mc:Choice>
              <mc:Fallback>
                <p:oleObj name="Equation" r:id="rId19" imgW="774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847" y="2527926"/>
                        <a:ext cx="1480374" cy="734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101550"/>
              </p:ext>
            </p:extLst>
          </p:nvPr>
        </p:nvGraphicFramePr>
        <p:xfrm>
          <a:off x="5570538" y="2451100"/>
          <a:ext cx="23050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4" name="Equation" r:id="rId21" imgW="1206360" imgH="380880" progId="Equation.DSMT4">
                  <p:embed/>
                </p:oleObj>
              </mc:Choice>
              <mc:Fallback>
                <p:oleObj name="Equation" r:id="rId21" imgW="1206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2451100"/>
                        <a:ext cx="2305050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152506" y="3316719"/>
            <a:ext cx="401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>
                <a:latin typeface="Symbol" panose="05050102010706020507" pitchFamily="18" charset="2"/>
              </a:rPr>
              <a:t>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dirty="0" smtClean="0"/>
              <a:t>’</a:t>
            </a:r>
            <a:r>
              <a:rPr lang="en-US" sz="2000" dirty="0"/>
              <a:t> (</a:t>
            </a:r>
            <a:r>
              <a:rPr lang="en-US" sz="2000" i="1" dirty="0"/>
              <a:t>t=t</a:t>
            </a:r>
            <a:r>
              <a:rPr lang="en-US" sz="2000" i="1" baseline="-25000" dirty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i="1" baseline="-25000" dirty="0" smtClean="0"/>
              <a:t>0</a:t>
            </a:r>
            <a:endParaRPr lang="en-US" sz="2000" dirty="0"/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570021"/>
              </p:ext>
            </p:extLst>
          </p:nvPr>
        </p:nvGraphicFramePr>
        <p:xfrm>
          <a:off x="5697870" y="3943850"/>
          <a:ext cx="16541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5" name="Equation" r:id="rId23" imgW="812520" imgH="342720" progId="Equation.DSMT4">
                  <p:embed/>
                </p:oleObj>
              </mc:Choice>
              <mc:Fallback>
                <p:oleObj name="Equation" r:id="rId23" imgW="812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870" y="3943850"/>
                        <a:ext cx="1654175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06050"/>
              </p:ext>
            </p:extLst>
          </p:nvPr>
        </p:nvGraphicFramePr>
        <p:xfrm>
          <a:off x="5570814" y="5689866"/>
          <a:ext cx="16033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6" name="Equation" r:id="rId25" imgW="787320" imgH="190440" progId="Equation.DSMT4">
                  <p:embed/>
                </p:oleObj>
              </mc:Choice>
              <mc:Fallback>
                <p:oleObj name="Equation" r:id="rId25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814" y="5689866"/>
                        <a:ext cx="1603375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875748"/>
              </p:ext>
            </p:extLst>
          </p:nvPr>
        </p:nvGraphicFramePr>
        <p:xfrm>
          <a:off x="3480741" y="4434231"/>
          <a:ext cx="5583237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7" name="Equation" r:id="rId27" imgW="2806560" imgH="723600" progId="Equation.DSMT4">
                  <p:embed/>
                </p:oleObj>
              </mc:Choice>
              <mc:Fallback>
                <p:oleObj name="Equation" r:id="rId27" imgW="28065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741" y="4434231"/>
                        <a:ext cx="5583237" cy="1419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45307"/>
              </p:ext>
            </p:extLst>
          </p:nvPr>
        </p:nvGraphicFramePr>
        <p:xfrm>
          <a:off x="5152506" y="6084851"/>
          <a:ext cx="28321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8" name="Equation" r:id="rId29" imgW="1422360" imgH="419040" progId="Equation.DSMT4">
                  <p:embed/>
                </p:oleObj>
              </mc:Choice>
              <mc:Fallback>
                <p:oleObj name="Equation" r:id="rId29" imgW="1422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506" y="6084851"/>
                        <a:ext cx="2832100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330174" y="895578"/>
            <a:ext cx="0" cy="6027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150228"/>
              </p:ext>
            </p:extLst>
          </p:nvPr>
        </p:nvGraphicFramePr>
        <p:xfrm>
          <a:off x="2777850" y="2517775"/>
          <a:ext cx="25463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9" name="Equation" r:id="rId31" imgW="1257120" imgH="355320" progId="Equation.DSMT4">
                  <p:embed/>
                </p:oleObj>
              </mc:Choice>
              <mc:Fallback>
                <p:oleObj name="Equation" r:id="rId31" imgW="12571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850" y="2517775"/>
                        <a:ext cx="2546350" cy="723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85800" y="533400"/>
                <a:ext cx="8077200" cy="3352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3000" b="1" dirty="0" smtClean="0"/>
                  <a:t>Exercise</a:t>
                </a:r>
                <a:r>
                  <a:rPr lang="en-US" sz="3000" dirty="0" smtClean="0"/>
                  <a:t>: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000" dirty="0" smtClean="0"/>
                  <a:t>Develop a code to implement SK2 for the case of a pendulum experiencing a drag force</a:t>
                </a:r>
                <a:r>
                  <a:rPr lang="en-US" sz="3000" dirty="0"/>
                  <a:t>, with </a:t>
                </a:r>
                <a:r>
                  <a:rPr lang="en-US" sz="3000" dirty="0" smtClean="0"/>
                  <a:t>damping coefficient </a:t>
                </a:r>
                <a:r>
                  <a:rPr lang="en-US" sz="3000" i="1" dirty="0" smtClean="0"/>
                  <a:t>q</a:t>
                </a:r>
                <a:r>
                  <a:rPr lang="en-US" sz="3000" dirty="0" smtClean="0"/>
                  <a:t>= 0.1* (4</a:t>
                </a:r>
                <a:r>
                  <a:rPr lang="en-US" sz="3000" dirty="0" smtClean="0">
                    <a:latin typeface="Symbol" panose="05050102010706020507" pitchFamily="18" charset="2"/>
                  </a:rPr>
                  <a:t>W</a:t>
                </a:r>
                <a:r>
                  <a:rPr lang="en-US" sz="3000" dirty="0" smtClean="0"/>
                  <a:t>), </a:t>
                </a:r>
                <a:r>
                  <a:rPr lang="en-US" sz="3000" dirty="0" smtClean="0">
                    <a:latin typeface="Symbol" panose="05050102010706020507" pitchFamily="18" charset="2"/>
                  </a:rPr>
                  <a:t>W=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 smtClean="0"/>
                  <a:t>.0 m. Boundary conditions: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=0.2;</m:t>
                    </m:r>
                  </m:oMath>
                </a14:m>
                <a:r>
                  <a:rPr lang="el-GR" sz="3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"/>
                <a:ext cx="8077200" cy="3352800"/>
              </a:xfrm>
              <a:prstGeom prst="rect">
                <a:avLst/>
              </a:prstGeom>
              <a:blipFill rotWithShape="0">
                <a:blip r:embed="rId3"/>
                <a:stretch>
                  <a:fillRect l="-1811" r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70755"/>
              </p:ext>
            </p:extLst>
          </p:nvPr>
        </p:nvGraphicFramePr>
        <p:xfrm>
          <a:off x="3276600" y="3886200"/>
          <a:ext cx="2590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0" name="Equation" r:id="rId4" imgW="1054080" imgH="380880" progId="Equation.DSMT4">
                  <p:embed/>
                </p:oleObj>
              </mc:Choice>
              <mc:Fallback>
                <p:oleObj name="Equation" r:id="rId4" imgW="1054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2590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62000" y="5562600"/>
            <a:ext cx="34578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6"/>
              </a:rPr>
              <a:t>pendulum_RK2.nb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3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8426"/>
            <a:ext cx="52197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700882"/>
            <a:ext cx="4667250" cy="10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726009"/>
            <a:ext cx="40005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89161"/>
            <a:ext cx="9144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0138"/>
            <a:ext cx="9144000" cy="18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1295400"/>
                <a:ext cx="8534400" cy="2895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4000" b="1" dirty="0" smtClean="0"/>
                  <a:t>Exercise</a:t>
                </a:r>
                <a:r>
                  <a:rPr lang="en-US" sz="4000" dirty="0" smtClean="0"/>
                  <a:t>: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000" dirty="0" smtClean="0"/>
                  <a:t>Develop a code to implement SK2 for the case of a forced pendulum experiencing no drag force but a driving force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000" dirty="0" smtClean="0"/>
                  <a:t>, </a:t>
                </a:r>
                <a:r>
                  <a:rPr lang="en-US" sz="3000" dirty="0" smtClean="0">
                    <a:latin typeface="Symbol" panose="05050102010706020507" pitchFamily="18" charset="2"/>
                  </a:rPr>
                  <a:t>W=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 smtClean="0"/>
                  <a:t>.0 m, </a:t>
                </a:r>
                <a:r>
                  <a:rPr lang="en-US" sz="3000" i="1" dirty="0" smtClean="0"/>
                  <a:t>m</a:t>
                </a:r>
                <a:r>
                  <a:rPr lang="en-US" sz="3000" dirty="0" smtClean="0"/>
                  <a:t>=1kg;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3000" dirty="0"/>
                  <a:t>=0.99</a:t>
                </a:r>
                <a:r>
                  <a:rPr lang="en-US" sz="3000" dirty="0">
                    <a:latin typeface="Symbol" panose="05050102010706020507" pitchFamily="18" charset="2"/>
                  </a:rPr>
                  <a:t> W;</a:t>
                </a:r>
                <a:r>
                  <a:rPr lang="en-US" sz="3000" dirty="0" smtClean="0"/>
                  <a:t> 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000" dirty="0" smtClean="0"/>
                  <a:t>Boundary conditions: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=0.0;</m:t>
                    </m:r>
                    <m:r>
                      <a:rPr lang="el-GR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8534400" cy="2895600"/>
              </a:xfrm>
              <a:prstGeom prst="rect">
                <a:avLst/>
              </a:prstGeom>
              <a:blipFill rotWithShape="0">
                <a:blip r:embed="rId3"/>
                <a:stretch>
                  <a:fillRect l="-2571" t="-4000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740192"/>
              </p:ext>
            </p:extLst>
          </p:nvPr>
        </p:nvGraphicFramePr>
        <p:xfrm>
          <a:off x="1676400" y="4495800"/>
          <a:ext cx="630354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9" name="Equation" r:id="rId4" imgW="1854000" imgH="380880" progId="Equation.DSMT4">
                  <p:embed/>
                </p:oleObj>
              </mc:Choice>
              <mc:Fallback>
                <p:oleObj name="Equation" r:id="rId4" imgW="185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95800"/>
                        <a:ext cx="6303549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636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3373" y="1023666"/>
            <a:ext cx="7886700" cy="67151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Exercise: </a:t>
            </a:r>
            <a:r>
              <a:rPr lang="en-US" altLang="en-US" dirty="0" smtClean="0">
                <a:latin typeface="Constantia" panose="02030602050306030303" pitchFamily="18" charset="0"/>
              </a:rPr>
              <a:t>Stability of the total energy </a:t>
            </a:r>
            <a:r>
              <a:rPr lang="en-US"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a </a:t>
            </a:r>
            <a:r>
              <a:rPr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SHO</a:t>
            </a:r>
            <a:r>
              <a:rPr lang="en-US"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 in RK2.</a:t>
            </a:r>
            <a:endParaRPr lang="en-MY" altLang="en-US" dirty="0" smtClean="0">
              <a:ln>
                <a:noFill/>
              </a:ln>
              <a:effectLst/>
              <a:latin typeface="Constantia" panose="02030602050306030303" pitchFamily="18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2" y="2513463"/>
            <a:ext cx="670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7686" y="1447800"/>
                <a:ext cx="6477000" cy="1386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angular velocity.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M</a:t>
                </a:r>
                <a:r>
                  <a:rPr lang="en-US" dirty="0" smtClean="0">
                    <a:ea typeface="Cambria Math" panose="02040503050406030204" pitchFamily="18" charset="0"/>
                  </a:rPr>
                  <a:t>=1kg;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l</a:t>
                </a:r>
                <a:r>
                  <a:rPr lang="en-US" dirty="0" smtClean="0">
                    <a:ea typeface="Cambria Math" panose="02040503050406030204" pitchFamily="18" charset="0"/>
                  </a:rPr>
                  <a:t>=1m.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86" y="1447800"/>
                <a:ext cx="6477000" cy="13869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9549" y="5409063"/>
                <a:ext cx="8115300" cy="127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User your RK2 code to track the total energy for </a:t>
                </a:r>
                <a:r>
                  <a:rPr lang="en-US" sz="2400" i="1" dirty="0" smtClean="0"/>
                  <a:t>t</a:t>
                </a:r>
                <a:r>
                  <a:rPr lang="en-US" sz="2400" dirty="0" smtClean="0"/>
                  <a:t> running from </a:t>
                </a:r>
                <a:r>
                  <a:rPr lang="en-US" sz="2400" i="1" dirty="0" smtClean="0"/>
                  <a:t>t=0</a:t>
                </a:r>
                <a:r>
                  <a:rPr lang="en-US" sz="2400" dirty="0" smtClean="0"/>
                  <a:t> till t=25</a:t>
                </a:r>
                <a:r>
                  <a:rPr lang="en-US" sz="2400" i="1" dirty="0" smtClean="0"/>
                  <a:t>T</a:t>
                </a:r>
                <a:r>
                  <a:rPr lang="en-US" sz="2400" dirty="0" smtClean="0"/>
                  <a:t>; </a:t>
                </a:r>
                <a:r>
                  <a:rPr lang="en-US" sz="2400" i="1" dirty="0" smtClean="0"/>
                  <a:t>T</a:t>
                </a:r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</m:oMath>
                </a14:m>
                <a:r>
                  <a:rPr lang="en-US" sz="2400" dirty="0" smtClean="0"/>
                  <a:t>. Boundary conditions: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should remain constant throughout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49" y="5409063"/>
                <a:ext cx="8115300" cy="1278235"/>
              </a:xfrm>
              <a:prstGeom prst="rect">
                <a:avLst/>
              </a:prstGeom>
              <a:blipFill rotWithShape="0">
                <a:blip r:embed="rId6"/>
                <a:stretch>
                  <a:fillRect l="-1202" t="-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99248"/>
              </p:ext>
            </p:extLst>
          </p:nvPr>
        </p:nvGraphicFramePr>
        <p:xfrm>
          <a:off x="6985000" y="5668767"/>
          <a:ext cx="21590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Equation" r:id="rId7" imgW="1130040" imgH="393480" progId="Equation.DSMT4">
                  <p:embed/>
                </p:oleObj>
              </mc:Choice>
              <mc:Fallback>
                <p:oleObj name="Equation" r:id="rId7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5668767"/>
                        <a:ext cx="2159000" cy="758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283" y="1131842"/>
            <a:ext cx="7886700" cy="67151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000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Exercise: </a:t>
            </a:r>
            <a:r>
              <a:rPr lang="en-US" altLang="en-US" sz="4000" dirty="0" smtClean="0">
                <a:latin typeface="Constantia" panose="02030602050306030303" pitchFamily="18" charset="0"/>
              </a:rPr>
              <a:t>Develop a </a:t>
            </a:r>
            <a:r>
              <a:rPr lang="en-US" altLang="en-US" sz="4000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RK2 code for p</a:t>
            </a:r>
            <a:r>
              <a:rPr lang="en-US" altLang="en-US" sz="4000" dirty="0" smtClean="0">
                <a:latin typeface="Constantia" panose="02030602050306030303" pitchFamily="18" charset="0"/>
              </a:rPr>
              <a:t>lanetary </a:t>
            </a:r>
            <a:r>
              <a:rPr lang="en-US" altLang="en-US" sz="4000" dirty="0">
                <a:latin typeface="Constantia" panose="02030602050306030303" pitchFamily="18" charset="0"/>
              </a:rPr>
              <a:t>motion in </a:t>
            </a:r>
            <a:r>
              <a:rPr lang="en-US" altLang="en-US" sz="4000">
                <a:latin typeface="Constantia" panose="02030602050306030303" pitchFamily="18" charset="0"/>
              </a:rPr>
              <a:t>polar </a:t>
            </a:r>
            <a:r>
              <a:rPr lang="en-US" altLang="en-US" sz="4000" smtClean="0">
                <a:latin typeface="Constantia" panose="02030602050306030303" pitchFamily="18" charset="0"/>
              </a:rPr>
              <a:t>coordinates</a:t>
            </a:r>
            <a:endParaRPr lang="en-MY" altLang="en-US" sz="4000" dirty="0" smtClean="0">
              <a:ln>
                <a:noFill/>
              </a:ln>
              <a:effectLst/>
              <a:latin typeface="Constantia" panose="02030602050306030303" pitchFamily="18" charset="0"/>
            </a:endParaRPr>
          </a:p>
        </p:txBody>
      </p:sp>
      <p:grpSp>
        <p:nvGrpSpPr>
          <p:cNvPr id="8" name="Group 32"/>
          <p:cNvGrpSpPr/>
          <p:nvPr/>
        </p:nvGrpSpPr>
        <p:grpSpPr>
          <a:xfrm>
            <a:off x="779526" y="1205879"/>
            <a:ext cx="7931486" cy="3793608"/>
            <a:chOff x="4762085" y="1294113"/>
            <a:chExt cx="7931486" cy="3793608"/>
          </a:xfrm>
        </p:grpSpPr>
        <p:cxnSp>
          <p:nvCxnSpPr>
            <p:cNvPr id="9" name="Straight Arrow Connector 5"/>
            <p:cNvCxnSpPr/>
            <p:nvPr/>
          </p:nvCxnSpPr>
          <p:spPr>
            <a:xfrm flipV="1">
              <a:off x="4762085" y="3474116"/>
              <a:ext cx="6970425" cy="44970"/>
            </a:xfrm>
            <a:prstGeom prst="straightConnector1">
              <a:avLst/>
            </a:prstGeom>
            <a:noFill/>
            <a:ln w="6345" cap="flat">
              <a:solidFill>
                <a:srgbClr val="5B9BD5"/>
              </a:solidFill>
              <a:prstDash val="solid"/>
              <a:miter/>
              <a:tailEnd type="arrow"/>
            </a:ln>
          </p:spPr>
        </p:cxnSp>
        <p:cxnSp>
          <p:nvCxnSpPr>
            <p:cNvPr id="10" name="Straight Arrow Connector 7"/>
            <p:cNvCxnSpPr/>
            <p:nvPr/>
          </p:nvCxnSpPr>
          <p:spPr>
            <a:xfrm flipH="1" flipV="1">
              <a:off x="8567086" y="1498354"/>
              <a:ext cx="17118" cy="3589367"/>
            </a:xfrm>
            <a:prstGeom prst="straightConnector1">
              <a:avLst/>
            </a:prstGeom>
            <a:noFill/>
            <a:ln w="6345" cap="flat">
              <a:solidFill>
                <a:srgbClr val="5B9BD5"/>
              </a:solidFill>
              <a:prstDash val="solid"/>
              <a:miter/>
              <a:tailEnd type="arrow"/>
            </a:ln>
          </p:spPr>
        </p:cxnSp>
        <p:sp>
          <p:nvSpPr>
            <p:cNvPr id="11" name="Oval 8"/>
            <p:cNvSpPr/>
            <p:nvPr/>
          </p:nvSpPr>
          <p:spPr>
            <a:xfrm>
              <a:off x="5653625" y="2103284"/>
              <a:ext cx="5583088" cy="27416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Oval 10"/>
            <p:cNvSpPr/>
            <p:nvPr/>
          </p:nvSpPr>
          <p:spPr>
            <a:xfrm>
              <a:off x="10143558" y="3328708"/>
              <a:ext cx="359761" cy="29080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9888723" y="3088468"/>
              <a:ext cx="86942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</a:t>
              </a: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10801999" y="2268964"/>
              <a:ext cx="86942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E</a:t>
              </a:r>
            </a:p>
          </p:txBody>
        </p:sp>
        <p:sp>
          <p:nvSpPr>
            <p:cNvPr id="15" name="Oval 13"/>
            <p:cNvSpPr/>
            <p:nvPr/>
          </p:nvSpPr>
          <p:spPr>
            <a:xfrm>
              <a:off x="10675702" y="2625754"/>
              <a:ext cx="164893" cy="17988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11824142" y="3328708"/>
              <a:ext cx="86942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0" i="1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x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8567086" y="1294113"/>
              <a:ext cx="86942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0" i="1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y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8149489" y="3512054"/>
              <a:ext cx="86942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O</a:t>
              </a:r>
            </a:p>
          </p:txBody>
        </p:sp>
        <p:cxnSp>
          <p:nvCxnSpPr>
            <p:cNvPr id="19" name="Straight Connector 18"/>
            <p:cNvCxnSpPr>
              <a:endCxn id="15" idx="7"/>
            </p:cNvCxnSpPr>
            <p:nvPr/>
          </p:nvCxnSpPr>
          <p:spPr>
            <a:xfrm flipV="1">
              <a:off x="10362035" y="2652098"/>
              <a:ext cx="454411" cy="739118"/>
            </a:xfrm>
            <a:prstGeom prst="straightConnector1">
              <a:avLst/>
            </a:prstGeom>
            <a:noFill/>
            <a:ln w="6345" cap="flat">
              <a:solidFill>
                <a:srgbClr val="5B9BD5"/>
              </a:solidFill>
              <a:prstDash val="solid"/>
              <a:miter/>
            </a:ln>
          </p:spPr>
        </p:cxnSp>
        <p:sp>
          <p:nvSpPr>
            <p:cNvPr id="20" name="Arc 20"/>
            <p:cNvSpPr/>
            <p:nvPr/>
          </p:nvSpPr>
          <p:spPr>
            <a:xfrm rot="4748234" flipH="1">
              <a:off x="10222187" y="3407393"/>
              <a:ext cx="812426" cy="23847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70"/>
                <a:gd name="f11" fmla="+- 0 0 -270"/>
                <a:gd name="f12" fmla="+- 0 0 -225"/>
                <a:gd name="f13" fmla="+- 0 0 -180"/>
                <a:gd name="f14" fmla="abs f4"/>
                <a:gd name="f15" fmla="abs f5"/>
                <a:gd name="f16" fmla="abs f6"/>
                <a:gd name="f17" fmla="+- 0 0 f3"/>
                <a:gd name="f18" fmla="+- 0 0 f10"/>
                <a:gd name="f19" fmla="*/ f11 f0 1"/>
                <a:gd name="f20" fmla="*/ f12 f0 1"/>
                <a:gd name="f21" fmla="*/ f13 f0 1"/>
                <a:gd name="f22" fmla="?: f14 f4 1"/>
                <a:gd name="f23" fmla="?: f15 f5 1"/>
                <a:gd name="f24" fmla="?: f16 f6 1"/>
                <a:gd name="f25" fmla="*/ f17 f0 1"/>
                <a:gd name="f26" fmla="*/ f18 f0 1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*/ f25 1 f3"/>
                <a:gd name="f35" fmla="*/ f26 1 f3"/>
                <a:gd name="f36" fmla="+- f27 0 f1"/>
                <a:gd name="f37" fmla="+- f28 0 f1"/>
                <a:gd name="f38" fmla="+- f29 0 f1"/>
                <a:gd name="f39" fmla="min f31 f30"/>
                <a:gd name="f40" fmla="*/ f32 1 f24"/>
                <a:gd name="f41" fmla="*/ f33 1 f24"/>
                <a:gd name="f42" fmla="+- f34 0 f1"/>
                <a:gd name="f43" fmla="+- f35 0 f1"/>
                <a:gd name="f44" fmla="val f40"/>
                <a:gd name="f45" fmla="val f41"/>
                <a:gd name="f46" fmla="+- 0 0 f42"/>
                <a:gd name="f47" fmla="+- 0 0 f43"/>
                <a:gd name="f48" fmla="+- f45 0 f7"/>
                <a:gd name="f49" fmla="+- f44 0 f7"/>
                <a:gd name="f50" fmla="+- f47 0 f46"/>
                <a:gd name="f51" fmla="+- f46 f1 0"/>
                <a:gd name="f52" fmla="+- f47 f1 0"/>
                <a:gd name="f53" fmla="+- 21600000 0 f46"/>
                <a:gd name="f54" fmla="+- f1 0 f46"/>
                <a:gd name="f55" fmla="+- 27000000 0 f46"/>
                <a:gd name="f56" fmla="+- f0 0 f46"/>
                <a:gd name="f57" fmla="+- 32400000 0 f46"/>
                <a:gd name="f58" fmla="+- f2 0 f46"/>
                <a:gd name="f59" fmla="+- 37800000 0 f46"/>
                <a:gd name="f60" fmla="*/ f48 1 2"/>
                <a:gd name="f61" fmla="*/ f49 1 2"/>
                <a:gd name="f62" fmla="+- f50 21600000 0"/>
                <a:gd name="f63" fmla="?: f54 f54 f55"/>
                <a:gd name="f64" fmla="?: f56 f56 f57"/>
                <a:gd name="f65" fmla="?: f58 f58 f59"/>
                <a:gd name="f66" fmla="*/ f51 f8 1"/>
                <a:gd name="f67" fmla="*/ f52 f8 1"/>
                <a:gd name="f68" fmla="+- f7 f60 0"/>
                <a:gd name="f69" fmla="+- f7 f61 0"/>
                <a:gd name="f70" fmla="?: f50 f50 f62"/>
                <a:gd name="f71" fmla="*/ f66 1 f0"/>
                <a:gd name="f72" fmla="*/ f67 1 f0"/>
                <a:gd name="f73" fmla="*/ f61 f39 1"/>
                <a:gd name="f74" fmla="*/ f60 f39 1"/>
                <a:gd name="f75" fmla="+- f70 0 f53"/>
                <a:gd name="f76" fmla="+- f70 0 f63"/>
                <a:gd name="f77" fmla="+- f70 0 f64"/>
                <a:gd name="f78" fmla="+- f70 0 f65"/>
                <a:gd name="f79" fmla="+- 0 0 f71"/>
                <a:gd name="f80" fmla="+- 0 0 f72"/>
                <a:gd name="f81" fmla="*/ f69 f39 1"/>
                <a:gd name="f82" fmla="*/ f68 f39 1"/>
                <a:gd name="f83" fmla="+- 0 0 f79"/>
                <a:gd name="f84" fmla="+- 0 0 f80"/>
                <a:gd name="f85" fmla="*/ f83 f0 1"/>
                <a:gd name="f86" fmla="*/ f84 f0 1"/>
                <a:gd name="f87" fmla="*/ f85 1 f8"/>
                <a:gd name="f88" fmla="*/ f86 1 f8"/>
                <a:gd name="f89" fmla="+- f87 0 f1"/>
                <a:gd name="f90" fmla="+- f88 0 f1"/>
                <a:gd name="f91" fmla="sin 1 f89"/>
                <a:gd name="f92" fmla="cos 1 f89"/>
                <a:gd name="f93" fmla="sin 1 f90"/>
                <a:gd name="f94" fmla="cos 1 f90"/>
                <a:gd name="f95" fmla="+- 0 0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val f99"/>
                <a:gd name="f104" fmla="val f100"/>
                <a:gd name="f105" fmla="val f101"/>
                <a:gd name="f106" fmla="val f102"/>
                <a:gd name="f107" fmla="*/ f103 f61 1"/>
                <a:gd name="f108" fmla="*/ f104 f60 1"/>
                <a:gd name="f109" fmla="*/ f105 f61 1"/>
                <a:gd name="f110" fmla="*/ f106 f60 1"/>
                <a:gd name="f111" fmla="+- 0 0 f108"/>
                <a:gd name="f112" fmla="+- 0 0 f107"/>
                <a:gd name="f113" fmla="+- 0 0 f110"/>
                <a:gd name="f114" fmla="+- 0 0 f109"/>
                <a:gd name="f115" fmla="+- 0 0 f111"/>
                <a:gd name="f116" fmla="+- 0 0 f112"/>
                <a:gd name="f117" fmla="+- 0 0 f113"/>
                <a:gd name="f118" fmla="+- 0 0 f114"/>
                <a:gd name="f119" fmla="at2 f115 f116"/>
                <a:gd name="f120" fmla="at2 f117 f118"/>
                <a:gd name="f121" fmla="+- f119 f1 0"/>
                <a:gd name="f122" fmla="+- f120 f1 0"/>
                <a:gd name="f123" fmla="*/ f121 f8 1"/>
                <a:gd name="f124" fmla="*/ f122 f8 1"/>
                <a:gd name="f125" fmla="*/ f123 1 f0"/>
                <a:gd name="f126" fmla="*/ f124 1 f0"/>
                <a:gd name="f127" fmla="+- 0 0 f125"/>
                <a:gd name="f128" fmla="+- 0 0 f126"/>
                <a:gd name="f129" fmla="val f127"/>
                <a:gd name="f130" fmla="val f128"/>
                <a:gd name="f131" fmla="+- 0 0 f129"/>
                <a:gd name="f132" fmla="+- 0 0 f130"/>
                <a:gd name="f133" fmla="*/ f131 f0 1"/>
                <a:gd name="f134" fmla="*/ f132 f0 1"/>
                <a:gd name="f135" fmla="*/ f133 1 f8"/>
                <a:gd name="f136" fmla="*/ f134 1 f8"/>
                <a:gd name="f137" fmla="+- f135 0 f1"/>
                <a:gd name="f138" fmla="+- f136 0 f1"/>
                <a:gd name="f139" fmla="+- f137 f1 0"/>
                <a:gd name="f140" fmla="+- f138 f1 0"/>
                <a:gd name="f141" fmla="*/ f139 f8 1"/>
                <a:gd name="f142" fmla="*/ f140 f8 1"/>
                <a:gd name="f143" fmla="*/ f141 1 f0"/>
                <a:gd name="f144" fmla="*/ f142 1 f0"/>
                <a:gd name="f145" fmla="+- 0 0 f143"/>
                <a:gd name="f146" fmla="+- 0 0 f144"/>
                <a:gd name="f147" fmla="+- 0 0 f145"/>
                <a:gd name="f148" fmla="+- 0 0 f146"/>
                <a:gd name="f149" fmla="*/ f147 f0 1"/>
                <a:gd name="f150" fmla="*/ f148 f0 1"/>
                <a:gd name="f151" fmla="*/ f149 1 f8"/>
                <a:gd name="f152" fmla="*/ f150 1 f8"/>
                <a:gd name="f153" fmla="+- f151 0 f1"/>
                <a:gd name="f154" fmla="+- f152 0 f1"/>
                <a:gd name="f155" fmla="cos 1 f153"/>
                <a:gd name="f156" fmla="sin 1 f153"/>
                <a:gd name="f157" fmla="cos 1 f154"/>
                <a:gd name="f158" fmla="sin 1 f154"/>
                <a:gd name="f159" fmla="+- 0 0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val f163"/>
                <a:gd name="f168" fmla="val f164"/>
                <a:gd name="f169" fmla="val f165"/>
                <a:gd name="f170" fmla="val f166"/>
                <a:gd name="f171" fmla="+- 0 0 f167"/>
                <a:gd name="f172" fmla="+- 0 0 f168"/>
                <a:gd name="f173" fmla="+- 0 0 f169"/>
                <a:gd name="f174" fmla="+- 0 0 f170"/>
                <a:gd name="f175" fmla="*/ f9 f171 1"/>
                <a:gd name="f176" fmla="*/ f9 f172 1"/>
                <a:gd name="f177" fmla="*/ f9 f173 1"/>
                <a:gd name="f178" fmla="*/ f9 f174 1"/>
                <a:gd name="f179" fmla="*/ f175 f61 1"/>
                <a:gd name="f180" fmla="*/ f176 f60 1"/>
                <a:gd name="f181" fmla="*/ f177 f61 1"/>
                <a:gd name="f182" fmla="*/ f178 f60 1"/>
                <a:gd name="f183" fmla="+- f69 f179 0"/>
                <a:gd name="f184" fmla="+- f68 f180 0"/>
                <a:gd name="f185" fmla="+- f69 f181 0"/>
                <a:gd name="f186" fmla="+- f68 f182 0"/>
                <a:gd name="f187" fmla="max f183 f185"/>
                <a:gd name="f188" fmla="max f184 f186"/>
                <a:gd name="f189" fmla="min f183 f185"/>
                <a:gd name="f190" fmla="min f184 f186"/>
                <a:gd name="f191" fmla="*/ f183 f39 1"/>
                <a:gd name="f192" fmla="*/ f184 f39 1"/>
                <a:gd name="f193" fmla="*/ f185 f39 1"/>
                <a:gd name="f194" fmla="*/ f186 f39 1"/>
                <a:gd name="f195" fmla="?: f75 f44 f187"/>
                <a:gd name="f196" fmla="?: f76 f45 f188"/>
                <a:gd name="f197" fmla="?: f77 f7 f189"/>
                <a:gd name="f198" fmla="?: f78 f7 f190"/>
                <a:gd name="f199" fmla="*/ f197 f39 1"/>
                <a:gd name="f200" fmla="*/ f198 f39 1"/>
                <a:gd name="f201" fmla="*/ f195 f39 1"/>
                <a:gd name="f202" fmla="*/ f19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191" y="f192"/>
                </a:cxn>
                <a:cxn ang="f37">
                  <a:pos x="f81" y="f82"/>
                </a:cxn>
                <a:cxn ang="f38">
                  <a:pos x="f193" y="f194"/>
                </a:cxn>
              </a:cxnLst>
              <a:rect l="f199" t="f200" r="f201" b="f202"/>
              <a:pathLst>
                <a:path stroke="0">
                  <a:moveTo>
                    <a:pt x="f191" y="f192"/>
                  </a:moveTo>
                  <a:arcTo wR="f73" hR="f74" stAng="f46" swAng="f70"/>
                  <a:lnTo>
                    <a:pt x="f81" y="f82"/>
                  </a:lnTo>
                  <a:close/>
                </a:path>
                <a:path fill="none">
                  <a:moveTo>
                    <a:pt x="f191" y="f192"/>
                  </a:moveTo>
                  <a:arcTo wR="f73" hR="f74" stAng="f46" swAng="f70"/>
                </a:path>
              </a:pathLst>
            </a:custGeom>
            <a:noFill/>
            <a:ln w="6345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10658465" y="2972540"/>
              <a:ext cx="86942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0" i="1" u="none" strike="noStrike" kern="1200" cap="none" spc="0" baseline="0">
                  <a:solidFill>
                    <a:srgbClr val="000000"/>
                  </a:solidFill>
                  <a:uFillTx/>
                  <a:latin typeface="Symbol" pitchFamily="18"/>
                </a:rPr>
                <a:t>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3"/>
              <p:cNvSpPr txBox="1"/>
              <p:nvPr/>
            </p:nvSpPr>
            <p:spPr>
              <a:xfrm>
                <a:off x="378417" y="4846065"/>
                <a:ext cx="4657942" cy="96526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3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𝑚𝑟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3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22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7" y="4846065"/>
                <a:ext cx="4657942" cy="9652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4"/>
              <p:cNvSpPr txBox="1"/>
              <p:nvPr/>
            </p:nvSpPr>
            <p:spPr>
              <a:xfrm>
                <a:off x="5459424" y="4989061"/>
                <a:ext cx="1651196" cy="48314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3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23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424" y="4989061"/>
                <a:ext cx="1651196" cy="4831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8"/>
          <p:cNvSpPr txBox="1"/>
          <p:nvPr/>
        </p:nvSpPr>
        <p:spPr>
          <a:xfrm>
            <a:off x="457200" y="6019800"/>
            <a:ext cx="5294842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9"/>
              <p:cNvSpPr txBox="1"/>
              <p:nvPr/>
            </p:nvSpPr>
            <p:spPr>
              <a:xfrm>
                <a:off x="2706636" y="5799691"/>
                <a:ext cx="2875659" cy="92640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3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000" i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̇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3000" i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25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36" y="5799691"/>
                <a:ext cx="2875659" cy="9264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0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 bwMode="auto">
          <a:ln w="9525"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MY" altLang="en-US" sz="4800" dirty="0" smtClean="0">
                <a:latin typeface="Constantia" panose="02030602050306030303" pitchFamily="18" charset="0"/>
              </a:rPr>
              <a:t>Velocity </a:t>
            </a:r>
            <a:r>
              <a:rPr lang="en-MY" altLang="en-US" sz="4800" dirty="0" err="1" smtClean="0">
                <a:latin typeface="Constantia" panose="02030602050306030303" pitchFamily="18" charset="0"/>
              </a:rPr>
              <a:t>verlet</a:t>
            </a:r>
            <a:r>
              <a:rPr lang="en-MY" altLang="en-US" sz="4800" dirty="0" smtClean="0">
                <a:latin typeface="Constantia" panose="02030602050306030303" pitchFamily="18" charset="0"/>
              </a:rPr>
              <a:t> algorithm</a:t>
            </a:r>
            <a:br>
              <a:rPr lang="en-MY" altLang="en-US" sz="4800" dirty="0" smtClean="0">
                <a:latin typeface="Constantia" panose="02030602050306030303" pitchFamily="18" charset="0"/>
              </a:rPr>
            </a:br>
            <a:r>
              <a:rPr lang="en-MY" altLang="en-US" sz="4800" dirty="0" smtClean="0">
                <a:latin typeface="Constantia" panose="02030602050306030303" pitchFamily="18" charset="0"/>
              </a:rPr>
              <a:t>for solving the Newton second law</a:t>
            </a:r>
            <a:endParaRPr lang="en-MY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Newton’s second law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Given a position-dependent force acting on a particle, </a:t>
            </a:r>
            <a:r>
              <a:rPr lang="en-US" sz="4000" b="1" dirty="0" smtClean="0"/>
              <a:t>F</a:t>
            </a:r>
            <a:r>
              <a:rPr lang="en-US" sz="4000" dirty="0" smtClean="0"/>
              <a:t>(</a:t>
            </a:r>
            <a:r>
              <a:rPr lang="en-US" sz="4000" b="1" dirty="0" smtClean="0"/>
              <a:t>r</a:t>
            </a:r>
            <a:r>
              <a:rPr lang="en-US" sz="4000" dirty="0"/>
              <a:t>)</a:t>
            </a:r>
            <a:r>
              <a:rPr lang="en-US" sz="4000" dirty="0" smtClean="0"/>
              <a:t>, Newton second law determines the acceleration of a particle, </a:t>
            </a:r>
            <a:r>
              <a:rPr lang="en-US" sz="4000" b="1" dirty="0" smtClean="0"/>
              <a:t>a</a:t>
            </a:r>
            <a:r>
              <a:rPr lang="en-US" sz="4000" dirty="0" smtClean="0"/>
              <a:t>. </a:t>
            </a:r>
            <a:endParaRPr lang="en-US" sz="4000" dirty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dirty="0" smtClean="0"/>
              <a:t> d</a:t>
            </a:r>
            <a:r>
              <a:rPr lang="en-US" sz="4000" baseline="30000" dirty="0" smtClean="0"/>
              <a:t>2</a:t>
            </a:r>
            <a:r>
              <a:rPr lang="en-US" sz="4000" b="1" dirty="0" smtClean="0"/>
              <a:t>r</a:t>
            </a:r>
            <a:r>
              <a:rPr lang="en-US" sz="4000" dirty="0" smtClean="0"/>
              <a:t>/d</a:t>
            </a:r>
            <a:r>
              <a:rPr lang="en-US" sz="4000" i="1" dirty="0" smtClean="0"/>
              <a:t>t</a:t>
            </a:r>
            <a:r>
              <a:rPr lang="en-US" sz="4000" baseline="30000" dirty="0" smtClean="0"/>
              <a:t>2</a:t>
            </a:r>
            <a:r>
              <a:rPr lang="en-US" sz="4000" b="1" dirty="0" smtClean="0"/>
              <a:t>= F</a:t>
            </a:r>
            <a:r>
              <a:rPr lang="en-US" sz="4000" dirty="0" smtClean="0"/>
              <a:t>(</a:t>
            </a:r>
            <a:r>
              <a:rPr lang="en-US" sz="4000" b="1" dirty="0" smtClean="0"/>
              <a:t>r</a:t>
            </a:r>
            <a:r>
              <a:rPr lang="en-US" sz="4000" dirty="0" smtClean="0"/>
              <a:t>)/</a:t>
            </a:r>
            <a:r>
              <a:rPr lang="en-US" sz="4000" i="1" dirty="0" smtClean="0"/>
              <a:t>m</a:t>
            </a:r>
            <a:endParaRPr lang="en-US" sz="4000" dirty="0" smtClean="0"/>
          </a:p>
          <a:p>
            <a:r>
              <a:rPr lang="en-US" sz="4000" dirty="0" smtClean="0"/>
              <a:t>This is a second order differential equation.</a:t>
            </a:r>
          </a:p>
          <a:p>
            <a:r>
              <a:rPr lang="en-US" sz="4000" dirty="0" smtClean="0"/>
              <a:t>Given </a:t>
            </a:r>
            <a:r>
              <a:rPr lang="en-US" sz="4000" b="1" dirty="0"/>
              <a:t>F</a:t>
            </a:r>
            <a:r>
              <a:rPr lang="en-US" sz="4000" dirty="0"/>
              <a:t>(</a:t>
            </a:r>
            <a:r>
              <a:rPr lang="en-US" sz="4000" b="1" dirty="0"/>
              <a:t>r</a:t>
            </a:r>
            <a:r>
              <a:rPr lang="en-US" sz="4000" dirty="0" smtClean="0"/>
              <a:t>), we wish to know what are the subsequent evolution of </a:t>
            </a:r>
            <a:r>
              <a:rPr lang="en-US" sz="4000" b="1" dirty="0" smtClean="0"/>
              <a:t>r</a:t>
            </a:r>
            <a:r>
              <a:rPr lang="en-US" sz="4000" dirty="0" smtClean="0"/>
              <a:t>(</a:t>
            </a:r>
            <a:r>
              <a:rPr lang="en-US" sz="4000" i="1" dirty="0" smtClean="0"/>
              <a:t>t</a:t>
            </a:r>
            <a:r>
              <a:rPr lang="en-US" sz="4000" dirty="0" smtClean="0"/>
              <a:t>),</a:t>
            </a:r>
            <a:r>
              <a:rPr lang="en-US" sz="4000" b="1" dirty="0"/>
              <a:t> </a:t>
            </a:r>
            <a:r>
              <a:rPr lang="en-US" sz="4000" b="1" dirty="0" smtClean="0"/>
              <a:t>v</a:t>
            </a:r>
            <a:r>
              <a:rPr lang="en-US" sz="4000" dirty="0" smtClean="0"/>
              <a:t>(</a:t>
            </a:r>
            <a:r>
              <a:rPr lang="en-US" sz="4000" i="1" dirty="0" smtClean="0"/>
              <a:t>t</a:t>
            </a:r>
            <a:r>
              <a:rPr lang="en-US" sz="4000" dirty="0" smtClean="0"/>
              <a:t>) beginning from the boundary values of </a:t>
            </a:r>
            <a:r>
              <a:rPr lang="en-US" sz="4000" b="1" dirty="0" smtClean="0"/>
              <a:t>r</a:t>
            </a:r>
            <a:r>
              <a:rPr lang="en-US" sz="4000" dirty="0" smtClean="0"/>
              <a:t>(0),</a:t>
            </a:r>
            <a:r>
              <a:rPr lang="en-US" sz="4000" b="1" dirty="0" smtClean="0"/>
              <a:t> v</a:t>
            </a:r>
            <a:r>
              <a:rPr lang="en-US" sz="4000" dirty="0" smtClean="0"/>
              <a:t>(0).</a:t>
            </a:r>
          </a:p>
          <a:p>
            <a:r>
              <a:rPr lang="en-US" sz="4000" dirty="0" smtClean="0"/>
              <a:t>Previously we solve the second order DE using RK2 to obtain </a:t>
            </a:r>
            <a:r>
              <a:rPr lang="en-US" sz="4000" b="1" dirty="0" smtClean="0"/>
              <a:t>r</a:t>
            </a:r>
            <a:r>
              <a:rPr lang="en-US" sz="4000" dirty="0" smtClean="0"/>
              <a:t>(</a:t>
            </a:r>
            <a:r>
              <a:rPr lang="en-US" sz="4000" i="1" dirty="0"/>
              <a:t>t</a:t>
            </a:r>
            <a:r>
              <a:rPr lang="en-US" sz="4000" dirty="0" smtClean="0"/>
              <a:t>),</a:t>
            </a:r>
            <a:r>
              <a:rPr lang="en-US" sz="4000" b="1" dirty="0" smtClean="0"/>
              <a:t> v</a:t>
            </a:r>
            <a:r>
              <a:rPr lang="en-US" sz="4000" dirty="0" smtClean="0"/>
              <a:t>(</a:t>
            </a:r>
            <a:r>
              <a:rPr lang="en-US" sz="4000" i="1" dirty="0" smtClean="0"/>
              <a:t>t</a:t>
            </a:r>
            <a:r>
              <a:rPr lang="en-US" sz="40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79452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46037"/>
            <a:ext cx="7886700" cy="944563"/>
          </a:xfrm>
        </p:spPr>
        <p:txBody>
          <a:bodyPr>
            <a:normAutofit/>
          </a:bodyPr>
          <a:lstStyle/>
          <a:p>
            <a:r>
              <a:rPr lang="en-US" sz="4200" dirty="0" err="1" smtClean="0"/>
              <a:t>Verlet</a:t>
            </a:r>
            <a:r>
              <a:rPr lang="en-US" sz="4200" dirty="0" smtClean="0"/>
              <a:t> algorithms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4953000"/>
          </a:xfrm>
        </p:spPr>
        <p:txBody>
          <a:bodyPr>
            <a:noAutofit/>
          </a:bodyPr>
          <a:lstStyle/>
          <a:p>
            <a:r>
              <a:rPr lang="en-US" sz="3200" dirty="0"/>
              <a:t>The equation d</a:t>
            </a:r>
            <a:r>
              <a:rPr lang="en-US" sz="3200" baseline="30000" dirty="0"/>
              <a:t>2</a:t>
            </a:r>
            <a:r>
              <a:rPr lang="en-US" sz="3200" b="1" dirty="0"/>
              <a:t>r</a:t>
            </a:r>
            <a:r>
              <a:rPr lang="en-US" sz="3200" dirty="0"/>
              <a:t>/d</a:t>
            </a:r>
            <a:r>
              <a:rPr lang="en-US" sz="3200" i="1" dirty="0"/>
              <a:t>t</a:t>
            </a:r>
            <a:r>
              <a:rPr lang="en-US" sz="3200" baseline="30000" dirty="0"/>
              <a:t>2</a:t>
            </a:r>
            <a:r>
              <a:rPr lang="en-US" sz="3200" dirty="0"/>
              <a:t>=</a:t>
            </a:r>
            <a:r>
              <a:rPr lang="en-US" sz="3200" b="1" dirty="0"/>
              <a:t>F</a:t>
            </a:r>
            <a:r>
              <a:rPr lang="en-US" sz="3200" dirty="0"/>
              <a:t>(</a:t>
            </a:r>
            <a:r>
              <a:rPr lang="en-US" sz="3200" b="1" dirty="0"/>
              <a:t>r</a:t>
            </a:r>
            <a:r>
              <a:rPr lang="en-US" sz="3200" dirty="0"/>
              <a:t>)/</a:t>
            </a:r>
            <a:r>
              <a:rPr lang="en-US" sz="3200" i="1" dirty="0"/>
              <a:t>m</a:t>
            </a:r>
            <a:r>
              <a:rPr lang="en-US" sz="3200" dirty="0"/>
              <a:t> can be integrated to obtain </a:t>
            </a:r>
            <a:r>
              <a:rPr lang="en-US" sz="3200" b="1" dirty="0"/>
              <a:t>r</a:t>
            </a:r>
            <a:r>
              <a:rPr lang="en-US" sz="3200" dirty="0"/>
              <a:t>(</a:t>
            </a:r>
            <a:r>
              <a:rPr lang="en-US" sz="3200" i="1" dirty="0"/>
              <a:t>t</a:t>
            </a:r>
            <a:r>
              <a:rPr lang="en-US" sz="3200" dirty="0"/>
              <a:t>),</a:t>
            </a:r>
            <a:r>
              <a:rPr lang="en-US" sz="3200" b="1" dirty="0"/>
              <a:t> v</a:t>
            </a:r>
            <a:r>
              <a:rPr lang="en-US" sz="3200" dirty="0"/>
              <a:t>(</a:t>
            </a:r>
            <a:r>
              <a:rPr lang="en-US" sz="3200" i="1" dirty="0"/>
              <a:t>t</a:t>
            </a:r>
            <a:r>
              <a:rPr lang="en-US" sz="3200" dirty="0"/>
              <a:t>), via a numerical scheme</a:t>
            </a:r>
            <a:r>
              <a:rPr lang="en-US" sz="3200" dirty="0" smtClean="0"/>
              <a:t>: </a:t>
            </a:r>
            <a:r>
              <a:rPr lang="en-US" sz="3200" dirty="0" err="1" smtClean="0"/>
              <a:t>Verlet</a:t>
            </a:r>
            <a:r>
              <a:rPr lang="en-US" sz="3200" dirty="0" smtClean="0"/>
              <a:t> </a:t>
            </a:r>
            <a:r>
              <a:rPr lang="en-US" sz="3200" dirty="0" err="1" smtClean="0"/>
              <a:t>algoritm</a:t>
            </a:r>
            <a:endParaRPr lang="en-US" sz="3200" dirty="0" smtClean="0"/>
          </a:p>
          <a:p>
            <a:r>
              <a:rPr lang="en-US" sz="3200" dirty="0" smtClean="0"/>
              <a:t>Three types: </a:t>
            </a:r>
            <a:r>
              <a:rPr lang="en-US" sz="3200" dirty="0"/>
              <a:t>ordinary </a:t>
            </a:r>
            <a:r>
              <a:rPr lang="en-US" sz="3200" dirty="0" err="1"/>
              <a:t>Verlet</a:t>
            </a:r>
            <a:r>
              <a:rPr lang="en-US" sz="3200" dirty="0"/>
              <a:t>, velocity </a:t>
            </a:r>
            <a:r>
              <a:rPr lang="en-US" sz="3200" dirty="0" err="1"/>
              <a:t>Verlet</a:t>
            </a:r>
            <a:r>
              <a:rPr lang="en-US" sz="3200" dirty="0"/>
              <a:t>, leap frog </a:t>
            </a:r>
            <a:r>
              <a:rPr lang="en-US" sz="3200" dirty="0" err="1"/>
              <a:t>verlet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In the following, we shall denote the RHS as 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b="1" dirty="0" smtClean="0"/>
              <a:t>F</a:t>
            </a:r>
            <a:r>
              <a:rPr lang="en-US" sz="3200" dirty="0" smtClean="0"/>
              <a:t>(</a:t>
            </a:r>
            <a:r>
              <a:rPr lang="en-US" sz="3200" b="1" dirty="0" smtClean="0"/>
              <a:t>r</a:t>
            </a:r>
            <a:r>
              <a:rPr lang="en-US" sz="3200" dirty="0"/>
              <a:t>)/</a:t>
            </a:r>
            <a:r>
              <a:rPr lang="en-US" sz="3200" i="1" dirty="0" smtClean="0"/>
              <a:t>m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200" i="1" dirty="0" smtClean="0"/>
              <a:t> </a:t>
            </a:r>
            <a:r>
              <a:rPr lang="en-US" sz="3200" b="1" dirty="0" smtClean="0"/>
              <a:t>a</a:t>
            </a:r>
          </a:p>
          <a:p>
            <a:pPr marL="0" indent="0" algn="ctr">
              <a:buNone/>
            </a:pPr>
            <a:r>
              <a:rPr lang="en-US" sz="3200" dirty="0" smtClean="0"/>
              <a:t>So that </a:t>
            </a:r>
            <a:r>
              <a:rPr lang="en-US" sz="3200" dirty="0"/>
              <a:t>d</a:t>
            </a:r>
            <a:r>
              <a:rPr lang="en-US" sz="3200" baseline="30000" dirty="0"/>
              <a:t>2</a:t>
            </a:r>
            <a:r>
              <a:rPr lang="en-US" sz="3200" b="1" dirty="0"/>
              <a:t>r</a:t>
            </a:r>
            <a:r>
              <a:rPr lang="en-US" sz="3200" dirty="0"/>
              <a:t>/d</a:t>
            </a:r>
            <a:r>
              <a:rPr lang="en-US" sz="3200" i="1" dirty="0"/>
              <a:t>t</a:t>
            </a:r>
            <a:r>
              <a:rPr lang="en-US" sz="3200" baseline="30000" dirty="0"/>
              <a:t>2</a:t>
            </a:r>
            <a:r>
              <a:rPr lang="en-US" sz="3200" dirty="0"/>
              <a:t>=</a:t>
            </a:r>
            <a:r>
              <a:rPr lang="en-US" sz="3200" b="1" dirty="0"/>
              <a:t>F</a:t>
            </a:r>
            <a:r>
              <a:rPr lang="en-US" sz="3200" dirty="0"/>
              <a:t>(</a:t>
            </a:r>
            <a:r>
              <a:rPr lang="en-US" sz="3200" b="1" dirty="0"/>
              <a:t>r</a:t>
            </a:r>
            <a:r>
              <a:rPr lang="en-US" sz="3200" dirty="0"/>
              <a:t>)/</a:t>
            </a:r>
            <a:r>
              <a:rPr lang="en-US" sz="3200" i="1" dirty="0"/>
              <a:t>m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en-US" sz="3200" dirty="0"/>
              <a:t>d</a:t>
            </a:r>
            <a:r>
              <a:rPr lang="en-US" sz="3200" baseline="30000" dirty="0"/>
              <a:t>2</a:t>
            </a:r>
            <a:r>
              <a:rPr lang="en-US" sz="3200" b="1" dirty="0"/>
              <a:t>r</a:t>
            </a:r>
            <a:r>
              <a:rPr lang="en-US" sz="3200" dirty="0"/>
              <a:t>/d</a:t>
            </a:r>
            <a:r>
              <a:rPr lang="en-US" sz="3200" i="1" dirty="0"/>
              <a:t>t</a:t>
            </a:r>
            <a:r>
              <a:rPr lang="en-US" sz="3200" baseline="30000" dirty="0"/>
              <a:t>2</a:t>
            </a:r>
            <a:r>
              <a:rPr lang="en-US" sz="3200" dirty="0" smtClean="0"/>
              <a:t>=</a:t>
            </a:r>
            <a:r>
              <a:rPr lang="en-US" sz="3200" b="1" dirty="0"/>
              <a:t> a</a:t>
            </a:r>
            <a:endParaRPr lang="en-US" sz="3200" dirty="0" smtClean="0"/>
          </a:p>
          <a:p>
            <a:r>
              <a:rPr lang="en-US" sz="3200" dirty="0" smtClean="0"/>
              <a:t>See 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en.wikipedia.org/wiki/Verlet_integration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940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286625" cy="48387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smtClean="0"/>
              <a:t>Velocity Verlet algorithm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3774212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65126"/>
            <a:ext cx="8610600" cy="124741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Global error in velocity </a:t>
            </a:r>
            <a:r>
              <a:rPr lang="en-US" sz="4400" dirty="0" err="1" smtClean="0"/>
              <a:t>Verlet</a:t>
            </a:r>
            <a:r>
              <a:rPr lang="en-US" sz="4400" dirty="0" smtClean="0"/>
              <a:t> algorithm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2404" y="1612539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The </a:t>
                </a:r>
                <a:r>
                  <a:rPr lang="en-US" sz="3200" dirty="0"/>
                  <a:t>global (cumulative) </a:t>
                </a:r>
                <a:r>
                  <a:rPr lang="en-US" sz="3200" dirty="0" smtClean="0"/>
                  <a:t>error in </a:t>
                </a:r>
                <a:r>
                  <a:rPr lang="en-US" sz="3200" i="1" dirty="0" smtClean="0"/>
                  <a:t>x</a:t>
                </a:r>
                <a:r>
                  <a:rPr lang="en-US" sz="3200" dirty="0" smtClean="0"/>
                  <a:t>  </a:t>
                </a:r>
                <a:r>
                  <a:rPr lang="en-US" sz="3200" dirty="0"/>
                  <a:t>over a constant interval of time is given by</a:t>
                </a:r>
                <a:r>
                  <a:rPr lang="en-US" sz="3200" dirty="0" smtClean="0"/>
                  <a:t>             </a:t>
                </a:r>
              </a:p>
              <a:p>
                <a:pPr marL="0" indent="0" algn="ctr">
                  <a:buNone/>
                </a:pPr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i="1" dirty="0" smtClean="0"/>
                  <a:t>O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i="1" dirty="0" smtClean="0"/>
                  <a:t>t</a:t>
                </a:r>
                <a:r>
                  <a:rPr lang="en-US" sz="3200" baseline="30000" dirty="0" smtClean="0"/>
                  <a:t>2</a:t>
                </a:r>
                <a:r>
                  <a:rPr lang="en-US" sz="3200" dirty="0" smtClean="0"/>
                  <a:t>)</a:t>
                </a:r>
              </a:p>
              <a:p>
                <a:pPr marL="0" indent="0" algn="ctr">
                  <a:buNone/>
                </a:pPr>
                <a:endParaRPr lang="en-US" sz="3200" dirty="0"/>
              </a:p>
              <a:p>
                <a:r>
                  <a:rPr lang="en-US" sz="3200" dirty="0"/>
                  <a:t>Because the velocity is determined in a non-cumulative way from the positions in the </a:t>
                </a:r>
                <a:r>
                  <a:rPr lang="en-US" sz="3200" dirty="0" err="1"/>
                  <a:t>Verlet</a:t>
                </a:r>
                <a:r>
                  <a:rPr lang="en-US" sz="3200" dirty="0"/>
                  <a:t> integrator, the global error in velocity is </a:t>
                </a:r>
                <a:r>
                  <a:rPr lang="en-US" sz="3200" dirty="0" smtClean="0"/>
                  <a:t>also </a:t>
                </a:r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i="1" dirty="0" smtClean="0"/>
                  <a:t>v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i="1" dirty="0"/>
                  <a:t>O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i="1" dirty="0"/>
                  <a:t>t</a:t>
                </a:r>
                <a:r>
                  <a:rPr lang="en-US" sz="3200" baseline="30000" dirty="0"/>
                  <a:t>2</a:t>
                </a:r>
                <a:r>
                  <a:rPr lang="en-US" sz="3200" dirty="0" smtClean="0"/>
                  <a:t>)</a:t>
                </a:r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404" y="1612539"/>
                <a:ext cx="7886700" cy="4351338"/>
              </a:xfrm>
              <a:blipFill rotWithShape="0">
                <a:blip r:embed="rId2"/>
                <a:stretch>
                  <a:fillRect l="-1777" t="-2945" b="-19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62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 smtClean="0"/>
              <a:t>Exercise: SHO</a:t>
            </a:r>
            <a:endParaRPr lang="en-US" sz="4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181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sz="2800" dirty="0">
                <a:hlinkClick r:id="rId2"/>
              </a:rPr>
              <a:t>verlet_algorithm_samples.nb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912" y="1353482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Solve for </a:t>
                </a:r>
                <a:r>
                  <a:rPr lang="en-US" sz="3200" i="1" dirty="0" smtClean="0"/>
                  <a:t>x</a:t>
                </a:r>
                <a:r>
                  <a:rPr lang="en-US" sz="3200" dirty="0" smtClean="0"/>
                  <a:t>(</a:t>
                </a:r>
                <a:r>
                  <a:rPr lang="en-US" sz="3200" i="1" dirty="0" smtClean="0"/>
                  <a:t>t</a:t>
                </a:r>
                <a:r>
                  <a:rPr lang="en-US" sz="3200" dirty="0" smtClean="0"/>
                  <a:t>), </a:t>
                </a:r>
                <a:r>
                  <a:rPr lang="en-US" sz="3200" i="1" dirty="0" smtClean="0"/>
                  <a:t>v</a:t>
                </a:r>
                <a:r>
                  <a:rPr lang="en-US" sz="3200" dirty="0" smtClean="0"/>
                  <a:t>(</a:t>
                </a:r>
                <a:r>
                  <a:rPr lang="en-US" sz="3200" i="1" dirty="0" smtClean="0"/>
                  <a:t>t</a:t>
                </a:r>
                <a:r>
                  <a:rPr lang="en-US" sz="3200" dirty="0"/>
                  <a:t>), </a:t>
                </a:r>
                <a:r>
                  <a:rPr lang="en-US" sz="3200" dirty="0" smtClean="0"/>
                  <a:t>for a simple harmonic oscillator with constant </a:t>
                </a:r>
                <a:r>
                  <a:rPr lang="en-US" sz="3200" i="1" dirty="0" smtClean="0"/>
                  <a:t>k</a:t>
                </a:r>
                <a:r>
                  <a:rPr lang="en-US" sz="3200" dirty="0" smtClean="0"/>
                  <a:t>, mass </a:t>
                </a:r>
                <a:r>
                  <a:rPr lang="en-US" sz="3200" i="1" dirty="0" smtClean="0"/>
                  <a:t>m, </a:t>
                </a:r>
                <a:r>
                  <a:rPr lang="en-US" sz="3200" dirty="0" smtClean="0"/>
                  <a:t>initial displacement </a:t>
                </a:r>
                <a:r>
                  <a:rPr lang="en-US" sz="3200" i="1" dirty="0" smtClean="0"/>
                  <a:t>x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, and velocity </a:t>
                </a:r>
                <a:r>
                  <a:rPr lang="en-US" sz="3200" i="1" dirty="0" smtClean="0"/>
                  <a:t>v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=0, using velocity </a:t>
                </a:r>
                <a:r>
                  <a:rPr lang="en-US" sz="3200" dirty="0" err="1" smtClean="0"/>
                  <a:t>Verlet</a:t>
                </a:r>
                <a:r>
                  <a:rPr lang="en-US" sz="3200" dirty="0" smtClean="0"/>
                  <a:t> algorithm. </a:t>
                </a:r>
              </a:p>
              <a:p>
                <a:r>
                  <a:rPr lang="en-US" sz="3200" dirty="0" smtClean="0"/>
                  <a:t>For SHO, </a:t>
                </a:r>
                <a:r>
                  <a:rPr lang="en-US" sz="3200" i="1" dirty="0" smtClean="0"/>
                  <a:t>F</a:t>
                </a:r>
                <a:r>
                  <a:rPr lang="en-US" sz="3200" dirty="0" smtClean="0"/>
                  <a:t> = -</a:t>
                </a:r>
                <a:r>
                  <a:rPr lang="en-US" sz="3200" i="1" dirty="0" err="1" smtClean="0"/>
                  <a:t>kx</a:t>
                </a:r>
                <a:r>
                  <a:rPr lang="en-US" sz="32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i="1" dirty="0" smtClean="0"/>
                  <a:t>a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= </a:t>
                </a:r>
                <a:r>
                  <a:rPr lang="en-US" sz="3200" dirty="0" smtClean="0"/>
                  <a:t>-(</a:t>
                </a:r>
                <a:r>
                  <a:rPr lang="en-US" sz="3200" i="1" dirty="0" smtClean="0"/>
                  <a:t>k/m</a:t>
                </a:r>
                <a:r>
                  <a:rPr lang="en-US" sz="3200" dirty="0" smtClean="0"/>
                  <a:t>)</a:t>
                </a:r>
                <a:r>
                  <a:rPr lang="en-US" sz="3200" i="1" dirty="0" smtClean="0"/>
                  <a:t>x</a:t>
                </a:r>
              </a:p>
              <a:p>
                <a:pPr marL="0" indent="0">
                  <a:buNone/>
                </a:pPr>
                <a:r>
                  <a:rPr lang="en-US" sz="3200" i="1" dirty="0"/>
                  <a:t> </a:t>
                </a:r>
                <a:r>
                  <a:rPr lang="en-US" sz="3200" i="1" dirty="0" smtClean="0"/>
                  <a:t>               </a:t>
                </a:r>
                <a:r>
                  <a:rPr lang="en-US" sz="3200" dirty="0"/>
                  <a:t> </a:t>
                </a:r>
                <a:endParaRPr lang="en-US" sz="3200" dirty="0" smtClean="0"/>
              </a:p>
              <a:p>
                <a:pPr marL="0" indent="0" algn="ctr">
                  <a:buNone/>
                </a:pPr>
                <a:r>
                  <a:rPr lang="en-US" sz="3200" dirty="0" smtClean="0"/>
                  <a:t>d</a:t>
                </a:r>
                <a:r>
                  <a:rPr lang="en-US" sz="3200" baseline="30000" dirty="0" smtClean="0"/>
                  <a:t>2</a:t>
                </a:r>
                <a:r>
                  <a:rPr lang="en-US" sz="3200" i="1" dirty="0" smtClean="0"/>
                  <a:t>x</a:t>
                </a:r>
                <a:r>
                  <a:rPr lang="en-US" sz="3200" dirty="0" smtClean="0"/>
                  <a:t>/d</a:t>
                </a:r>
                <a:r>
                  <a:rPr lang="en-US" sz="3200" i="1" dirty="0" smtClean="0"/>
                  <a:t>t</a:t>
                </a:r>
                <a:r>
                  <a:rPr lang="en-US" sz="3200" baseline="30000" dirty="0" smtClean="0"/>
                  <a:t>2 </a:t>
                </a:r>
                <a:r>
                  <a:rPr lang="en-US" sz="3200" dirty="0" smtClean="0"/>
                  <a:t>= </a:t>
                </a:r>
                <a:r>
                  <a:rPr lang="en-US" sz="3200" dirty="0"/>
                  <a:t>-(</a:t>
                </a:r>
                <a:r>
                  <a:rPr lang="en-US" sz="3200" i="1" dirty="0" smtClean="0"/>
                  <a:t>k/m</a:t>
                </a:r>
                <a:r>
                  <a:rPr lang="en-US" sz="3200" dirty="0" smtClean="0"/>
                  <a:t>)</a:t>
                </a:r>
                <a:r>
                  <a:rPr lang="en-US" sz="3200" i="1" dirty="0" smtClean="0"/>
                  <a:t>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912" y="1353482"/>
                <a:ext cx="7886700" cy="4351338"/>
              </a:xfrm>
              <a:blipFill rotWithShape="0">
                <a:blip r:embed="rId3"/>
                <a:stretch>
                  <a:fillRect l="-177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605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 smtClean="0"/>
              <a:t>Exercise: 2D </a:t>
            </a:r>
            <a:r>
              <a:rPr lang="en-US" sz="4400" dirty="0"/>
              <a:t>free-fall projectile</a:t>
            </a:r>
            <a:endParaRPr lang="en-US" sz="4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407" y="5791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sz="2800" dirty="0">
                <a:hlinkClick r:id="rId2"/>
              </a:rPr>
              <a:t>verlet_algorithm_samples.nb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1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Solve for </a:t>
                </a:r>
                <a:r>
                  <a:rPr lang="en-US" sz="3200" i="1" dirty="0" smtClean="0"/>
                  <a:t>x</a:t>
                </a:r>
                <a:r>
                  <a:rPr lang="en-US" sz="3200" dirty="0" smtClean="0"/>
                  <a:t>(</a:t>
                </a:r>
                <a:r>
                  <a:rPr lang="en-US" sz="3200" i="1" dirty="0" smtClean="0"/>
                  <a:t>t</a:t>
                </a:r>
                <a:r>
                  <a:rPr lang="en-US" sz="3200" dirty="0" smtClean="0"/>
                  <a:t>), </a:t>
                </a:r>
                <a:r>
                  <a:rPr lang="en-US" sz="3200" i="1" dirty="0" smtClean="0"/>
                  <a:t>y</a:t>
                </a:r>
                <a:r>
                  <a:rPr lang="en-US" sz="3200" dirty="0" smtClean="0"/>
                  <a:t>(</a:t>
                </a:r>
                <a:r>
                  <a:rPr lang="en-US" sz="3200" i="1" dirty="0" smtClean="0"/>
                  <a:t>t</a:t>
                </a:r>
                <a:r>
                  <a:rPr lang="en-US" sz="3200" dirty="0" smtClean="0"/>
                  <a:t>), </a:t>
                </a:r>
                <a:r>
                  <a:rPr lang="en-US" sz="3200" i="1" dirty="0" smtClean="0"/>
                  <a:t>v</a:t>
                </a:r>
                <a:r>
                  <a:rPr lang="en-US" sz="3200" dirty="0" smtClean="0"/>
                  <a:t>(</a:t>
                </a:r>
                <a:r>
                  <a:rPr lang="en-US" sz="3200" i="1" dirty="0" smtClean="0"/>
                  <a:t>t</a:t>
                </a:r>
                <a:r>
                  <a:rPr lang="en-US" sz="3200" dirty="0" smtClean="0"/>
                  <a:t>) of a 2D free-fall projectile with initial speed </a:t>
                </a:r>
                <a:r>
                  <a:rPr lang="en-US" sz="3200" i="1" dirty="0" smtClean="0"/>
                  <a:t>v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=0 and launching angle </a:t>
                </a:r>
                <a:r>
                  <a:rPr lang="en-US" sz="3200" i="1" dirty="0" smtClean="0">
                    <a:latin typeface="Symbol" panose="05050102010706020507" pitchFamily="18" charset="2"/>
                  </a:rPr>
                  <a:t>q</a:t>
                </a:r>
                <a:r>
                  <a:rPr lang="en-US" sz="3200" baseline="-25000" dirty="0" smtClean="0"/>
                  <a:t>0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using velocity </a:t>
                </a:r>
                <a:r>
                  <a:rPr lang="en-US" sz="3200" dirty="0" err="1" smtClean="0"/>
                  <a:t>Verlet</a:t>
                </a:r>
                <a:r>
                  <a:rPr lang="en-US" sz="3200" dirty="0" smtClean="0"/>
                  <a:t> algorithm.</a:t>
                </a:r>
              </a:p>
              <a:p>
                <a:r>
                  <a:rPr lang="en-US" sz="3200" dirty="0"/>
                  <a:t>For </a:t>
                </a:r>
                <a:r>
                  <a:rPr lang="en-US" sz="3200" dirty="0" smtClean="0"/>
                  <a:t>2D projectile motion,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3200" b="1" dirty="0" smtClean="0"/>
                  <a:t>a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3200" i="1" dirty="0"/>
                  <a:t>/</a:t>
                </a:r>
                <a:r>
                  <a:rPr lang="en-US" sz="3200" i="1" dirty="0" smtClean="0"/>
                  <a:t>m</a:t>
                </a:r>
                <a:endParaRPr lang="en-US" sz="3200" i="1" dirty="0"/>
              </a:p>
              <a:p>
                <a:pPr marL="0" indent="0" algn="ctr">
                  <a:buNone/>
                </a:pPr>
                <a:r>
                  <a:rPr lang="en-US" sz="3200" i="1" dirty="0" smtClean="0"/>
                  <a:t>  a</a:t>
                </a:r>
                <a:r>
                  <a:rPr lang="en-US" sz="3200" i="1" baseline="-25000" dirty="0" smtClean="0"/>
                  <a:t>x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/>
                  <a:t> + </a:t>
                </a:r>
                <a:r>
                  <a:rPr lang="en-US" sz="3200" i="1" dirty="0" smtClean="0"/>
                  <a:t>a</a:t>
                </a:r>
                <a:r>
                  <a:rPr lang="en-US" sz="3200" i="1" baseline="-25000" dirty="0" smtClean="0"/>
                  <a:t>y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3200" dirty="0" smtClean="0"/>
              </a:p>
              <a:p>
                <a:pPr marL="0" indent="0" algn="ctr">
                  <a:buNone/>
                </a:pPr>
                <a:r>
                  <a:rPr lang="en-US" sz="3200" dirty="0" smtClean="0"/>
                  <a:t>d</a:t>
                </a:r>
                <a:r>
                  <a:rPr lang="en-US" sz="3200" baseline="30000" dirty="0" smtClean="0"/>
                  <a:t>2</a:t>
                </a:r>
                <a:r>
                  <a:rPr lang="en-US" sz="3200" i="1" dirty="0" smtClean="0"/>
                  <a:t>x</a:t>
                </a:r>
                <a:r>
                  <a:rPr lang="en-US" sz="3200" dirty="0" smtClean="0"/>
                  <a:t>/d</a:t>
                </a:r>
                <a:r>
                  <a:rPr lang="en-US" sz="3200" i="1" dirty="0" smtClean="0"/>
                  <a:t>t</a:t>
                </a:r>
                <a:r>
                  <a:rPr lang="en-US" sz="3200" baseline="30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/>
                  <a:t>+ d</a:t>
                </a:r>
                <a:r>
                  <a:rPr lang="en-US" sz="3200" baseline="30000" dirty="0" smtClean="0"/>
                  <a:t>2</a:t>
                </a:r>
                <a:r>
                  <a:rPr lang="en-US" sz="3200" i="1" dirty="0" smtClean="0"/>
                  <a:t>y</a:t>
                </a:r>
                <a:r>
                  <a:rPr lang="en-US" sz="3200" dirty="0" smtClean="0"/>
                  <a:t>/d</a:t>
                </a:r>
                <a:r>
                  <a:rPr lang="en-US" sz="3200" i="1" dirty="0" smtClean="0"/>
                  <a:t>t</a:t>
                </a:r>
                <a:r>
                  <a:rPr lang="en-US" sz="3200" baseline="30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3200" i="1" dirty="0" smtClean="0"/>
              </a:p>
              <a:p>
                <a:pPr marL="0" indent="0" algn="ctr">
                  <a:buNone/>
                </a:pPr>
                <a:r>
                  <a:rPr lang="en-US" sz="32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d</a:t>
                </a:r>
                <a:r>
                  <a:rPr lang="en-US" sz="3200" baseline="30000" dirty="0" smtClean="0"/>
                  <a:t>2</a:t>
                </a:r>
                <a:r>
                  <a:rPr lang="en-US" sz="3200" i="1" dirty="0" smtClean="0"/>
                  <a:t>x</a:t>
                </a:r>
                <a:r>
                  <a:rPr lang="en-US" sz="3200" dirty="0" smtClean="0"/>
                  <a:t>/d</a:t>
                </a:r>
                <a:r>
                  <a:rPr lang="en-US" sz="3200" i="1" dirty="0" smtClean="0"/>
                  <a:t>t</a:t>
                </a:r>
                <a:r>
                  <a:rPr lang="en-US" sz="3200" baseline="30000" dirty="0" smtClean="0"/>
                  <a:t>2</a:t>
                </a:r>
                <a:r>
                  <a:rPr lang="en-US" sz="3200" dirty="0" smtClean="0"/>
                  <a:t> </a:t>
                </a:r>
                <a:r>
                  <a:rPr lang="en-US" sz="3200" dirty="0" smtClean="0"/>
                  <a:t>= 0,      d</a:t>
                </a:r>
                <a:r>
                  <a:rPr lang="en-US" sz="3200" baseline="30000" dirty="0" smtClean="0"/>
                  <a:t>2</a:t>
                </a:r>
                <a:r>
                  <a:rPr lang="en-US" sz="3200" i="1" dirty="0" smtClean="0"/>
                  <a:t>y</a:t>
                </a:r>
                <a:r>
                  <a:rPr lang="en-US" sz="3200" dirty="0" smtClean="0"/>
                  <a:t>/d</a:t>
                </a:r>
                <a:r>
                  <a:rPr lang="en-US" sz="3200" i="1" dirty="0" smtClean="0"/>
                  <a:t>t</a:t>
                </a:r>
                <a:r>
                  <a:rPr lang="en-US" sz="3200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1"/>
                <a:ext cx="8534400" cy="5105400"/>
              </a:xfrm>
              <a:blipFill rotWithShape="0">
                <a:blip r:embed="rId3"/>
                <a:stretch>
                  <a:fillRect l="-1643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3" y="987544"/>
            <a:ext cx="9119017" cy="18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430741" y="6324535"/>
            <a:ext cx="61014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430741" y="2975486"/>
            <a:ext cx="0" cy="334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5397" y="6184991"/>
            <a:ext cx="1220287" cy="45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0647" y="2407074"/>
                <a:ext cx="1220287" cy="479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47" y="2407074"/>
                <a:ext cx="1220287" cy="4790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56862" y="6065667"/>
                <a:ext cx="1220287" cy="450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862" y="6065667"/>
                <a:ext cx="1220287" cy="4509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158442" y="4650011"/>
            <a:ext cx="287126" cy="209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81459" y="4408425"/>
            <a:ext cx="1220287" cy="45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Q</a:t>
            </a:r>
            <a:endParaRPr lang="en-US" i="1" dirty="0"/>
          </a:p>
        </p:txBody>
      </p:sp>
      <p:cxnSp>
        <p:nvCxnSpPr>
          <p:cNvPr id="12" name="Straight Arrow Connector 11"/>
          <p:cNvCxnSpPr>
            <a:endCxn id="9" idx="3"/>
          </p:cNvCxnSpPr>
          <p:nvPr/>
        </p:nvCxnSpPr>
        <p:spPr>
          <a:xfrm flipV="1">
            <a:off x="1430741" y="4828672"/>
            <a:ext cx="2769749" cy="149586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0688" y="5366479"/>
            <a:ext cx="1220287" cy="45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</a:t>
            </a:r>
            <a:r>
              <a:rPr lang="en-US" i="1" baseline="-25000" dirty="0" err="1" smtClean="0"/>
              <a:t>Q</a:t>
            </a:r>
            <a:endParaRPr lang="en-US" i="1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3836581" y="2322132"/>
            <a:ext cx="287126" cy="209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23524" y="2467376"/>
            <a:ext cx="2467325" cy="38237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0"/>
            <a:endCxn id="15" idx="3"/>
          </p:cNvCxnSpPr>
          <p:nvPr/>
        </p:nvCxnSpPr>
        <p:spPr>
          <a:xfrm flipH="1" flipV="1">
            <a:off x="3878630" y="2500793"/>
            <a:ext cx="423375" cy="2149217"/>
          </a:xfrm>
          <a:prstGeom prst="straightConnector1">
            <a:avLst/>
          </a:prstGeom>
          <a:ln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41720" y="3551163"/>
                <a:ext cx="4697479" cy="76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R=(</a:t>
                </a:r>
                <a:r>
                  <a:rPr lang="en-US" sz="3000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r</a:t>
                </a:r>
                <a:r>
                  <a:rPr lang="en-US" sz="3000" i="1" baseline="-25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q</a:t>
                </a:r>
                <a:r>
                  <a:rPr lang="en-US" sz="3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30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– </a:t>
                </a:r>
                <a:r>
                  <a:rPr lang="en-US" sz="3000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r</a:t>
                </a:r>
                <a:r>
                  <a:rPr lang="en-US" sz="3000" i="1" baseline="-25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Q</a:t>
                </a:r>
                <a:r>
                  <a:rPr lang="en-US" sz="30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)=R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3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3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m:rPr>
                            <m:nor/>
                          </m:rPr>
                          <a:rPr lang="en-US" sz="3000" i="1" baseline="-250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q</m:t>
                        </m:r>
                        <m:r>
                          <a:rPr lang="en-US" sz="3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000" i="1" baseline="-25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m:rPr>
                                <m:nor/>
                              </m:rPr>
                              <a:rPr lang="en-US" sz="3000" i="1" baseline="-25000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rPr>
                              <m:t>q</m:t>
                            </m:r>
                            <m:r>
                              <a:rPr lang="en-US" sz="3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3000" i="1" baseline="-250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den>
                    </m:f>
                  </m:oMath>
                </a14:m>
                <a:endParaRPr lang="en-US" sz="3000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20" y="3551163"/>
                <a:ext cx="4697479" cy="766748"/>
              </a:xfrm>
              <a:prstGeom prst="rect">
                <a:avLst/>
              </a:prstGeom>
              <a:blipFill rotWithShape="0">
                <a:blip r:embed="rId4"/>
                <a:stretch>
                  <a:fillRect l="-2983" t="-24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890583" y="1854522"/>
            <a:ext cx="1220287" cy="45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q</a:t>
            </a:r>
            <a:endParaRPr lang="en-US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3605732" y="1137471"/>
            <a:ext cx="284851" cy="1269603"/>
          </a:xfrm>
          <a:prstGeom prst="straightConnector1">
            <a:avLst/>
          </a:prstGeom>
          <a:ln w="412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5608" y="1085696"/>
                <a:ext cx="5438391" cy="804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n w="0"/>
                    <a:effectLst/>
                  </a:rPr>
                  <a:t>F</a:t>
                </a:r>
                <a:r>
                  <a:rPr lang="en-US" dirty="0" smtClean="0">
                    <a:ln w="0"/>
                    <a:effectLst/>
                  </a:rPr>
                  <a:t>=</a:t>
                </a:r>
                <a:r>
                  <a:rPr lang="en-US" i="1" dirty="0" smtClean="0">
                    <a:ln w="0"/>
                    <a:effectLst/>
                  </a:rPr>
                  <a:t>F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n w="0"/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n w="0"/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800" i="1" smtClean="0">
                        <a:ln w="0"/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n w="0"/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n w="0"/>
                            <a:effectLst/>
                            <a:latin typeface="Cambria Math" panose="02040503050406030204" pitchFamily="18" charset="0"/>
                          </a:rPr>
                          <m:t>𝑞𝑄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n w="0"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n w="0"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n w="0"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n w="0"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n w="0"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n w="0"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n w="0"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en-US" sz="2800" i="1">
                            <a:ln w="0"/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n w="0"/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800" b="0" i="1" smtClean="0">
                        <a:ln w="0"/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n w="0"/>
                            <a:latin typeface="Cambria Math" panose="02040503050406030204" pitchFamily="18" charset="0"/>
                          </a:rPr>
                          <m:t>𝑘𝑞𝑄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n w="0"/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>
                                <a:ln w="0"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en-US" sz="2800" i="1">
                            <a:ln w="0"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n w="0"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US" i="1" dirty="0">
                  <a:ln w="0"/>
                  <a:effectLst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08" y="1085696"/>
                <a:ext cx="5438391" cy="804579"/>
              </a:xfrm>
              <a:prstGeom prst="rect">
                <a:avLst/>
              </a:prstGeom>
              <a:blipFill rotWithShape="0">
                <a:blip r:embed="rId5"/>
                <a:stretch>
                  <a:fillRect l="-2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38221" y="2710477"/>
            <a:ext cx="3767376" cy="45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(projectile, with mass 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13161" y="4424560"/>
            <a:ext cx="1791460" cy="45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(Fixed)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47599" y="34766"/>
            <a:ext cx="7829550" cy="110270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/>
              <a:t>Exercise: Scattering of a projectile charge via Coulomb force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957588" y="1663027"/>
            <a:ext cx="2983042" cy="1768840"/>
          </a:xfrm>
          <a:custGeom>
            <a:avLst/>
            <a:gdLst>
              <a:gd name="connsiteX0" fmla="*/ 0 w 2983042"/>
              <a:gd name="connsiteY0" fmla="*/ 1768840 h 1768840"/>
              <a:gd name="connsiteX1" fmla="*/ 1244183 w 2983042"/>
              <a:gd name="connsiteY1" fmla="*/ 944381 h 1768840"/>
              <a:gd name="connsiteX2" fmla="*/ 2173574 w 2983042"/>
              <a:gd name="connsiteY2" fmla="*/ 734518 h 1768840"/>
              <a:gd name="connsiteX3" fmla="*/ 2983042 w 2983042"/>
              <a:gd name="connsiteY3" fmla="*/ 0 h 1768840"/>
              <a:gd name="connsiteX4" fmla="*/ 2983042 w 2983042"/>
              <a:gd name="connsiteY4" fmla="*/ 0 h 176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042" h="1768840">
                <a:moveTo>
                  <a:pt x="0" y="1768840"/>
                </a:moveTo>
                <a:cubicBezTo>
                  <a:pt x="440960" y="1442804"/>
                  <a:pt x="881921" y="1116768"/>
                  <a:pt x="1244183" y="944381"/>
                </a:cubicBezTo>
                <a:cubicBezTo>
                  <a:pt x="1606445" y="771994"/>
                  <a:pt x="1883764" y="891915"/>
                  <a:pt x="2173574" y="734518"/>
                </a:cubicBezTo>
                <a:cubicBezTo>
                  <a:pt x="2463384" y="577121"/>
                  <a:pt x="2983042" y="0"/>
                  <a:pt x="2983042" y="0"/>
                </a:cubicBezTo>
                <a:lnTo>
                  <a:pt x="2983042" y="0"/>
                </a:lnTo>
              </a:path>
            </a:pathLst>
          </a:custGeom>
          <a:ln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38221" y="2285837"/>
                <a:ext cx="19130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21" y="2285837"/>
                <a:ext cx="191308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244047" y="4752864"/>
                <a:ext cx="22499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i="1" baseline="-25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800" i="1" baseline="-25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 baseline="-25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047" y="4752864"/>
                <a:ext cx="2249975" cy="523220"/>
              </a:xfrm>
              <a:prstGeom prst="rect">
                <a:avLst/>
              </a:prstGeom>
              <a:blipFill rotWithShape="0">
                <a:blip r:embed="rId7"/>
                <a:stretch>
                  <a:fillRect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091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Notation for scattering of a projectile charge via Coulomb 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1065" y="1666877"/>
                <a:ext cx="8581870" cy="5105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000" i="1" baseline="-2500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 baseline="-2500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3000" i="1" baseline="-25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000" i="1" baseline="-250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000" b="1" dirty="0"/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m:rPr>
                        <m:nor/>
                      </m:rPr>
                      <a:rPr lang="en-US" sz="3000" i="1" baseline="-25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q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𝑞𝑄</m:t>
                        </m:r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000" dirty="0"/>
                  <a:t> </a:t>
                </a:r>
                <a:endParaRPr lang="en-US" sz="3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3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0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𝑞𝑄</m:t>
                        </m:r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3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000" dirty="0" smtClean="0"/>
                  <a:t>,</a:t>
                </a:r>
                <a:r>
                  <a:rPr lang="en-US" sz="3000" i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0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𝑞𝑄</m:t>
                        </m:r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3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000" i="1" dirty="0" smtClean="0"/>
                  <a:t>.</a:t>
                </a:r>
                <a:endParaRPr lang="en-US" sz="3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065" y="1666877"/>
                <a:ext cx="8581870" cy="51054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0" y="2074689"/>
                <a:ext cx="2422161" cy="951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m:rPr>
                              <m:nor/>
                            </m:rPr>
                            <a:rPr lang="en-US" sz="3000" i="1" baseline="-25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m:t>q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000" i="1" baseline="-2500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m:rPr>
                                  <m:nor/>
                                </m:rPr>
                                <a:rPr lang="en-US" sz="30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</a:rPr>
                                <m:t>q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3000" i="1" baseline="-2500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000" baseline="-25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74689"/>
                <a:ext cx="2422161" cy="951479"/>
              </a:xfrm>
              <a:prstGeom prst="rect">
                <a:avLst/>
              </a:prstGeom>
              <a:blipFill rotWithShape="0"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02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equations required by </a:t>
            </a:r>
            <a:r>
              <a:rPr lang="en-US" sz="4000" dirty="0" err="1" smtClean="0"/>
              <a:t>Verlet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6332" y="1753929"/>
                <a:ext cx="7491335" cy="5105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000" i="1" baseline="-2500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 baseline="-2500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3000" i="1" baseline="-25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000" i="1" baseline="-250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000" b="1" dirty="0"/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m:rPr>
                        <m:nor/>
                      </m:rPr>
                      <a:rPr lang="en-US" sz="3000" i="1" baseline="-25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q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3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𝑞𝑄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000" dirty="0" smtClean="0"/>
                  <a:t>,</a:t>
                </a:r>
                <a:r>
                  <a:rPr lang="en-US" sz="3000" i="1" dirty="0" smtClean="0"/>
                  <a:t> </a:t>
                </a:r>
              </a:p>
              <a:p>
                <a:endParaRPr lang="en-US" sz="3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𝑞𝑄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332" y="1753929"/>
                <a:ext cx="7491335" cy="51054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0600" y="5715000"/>
            <a:ext cx="7790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>
                <a:hlinkClick r:id="rId4"/>
              </a:rPr>
              <a:t>verlet_algorithm_2D_coulomb_scatterings.nb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10200" y="1524000"/>
                <a:ext cx="2422161" cy="951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m:rPr>
                              <m:nor/>
                            </m:rPr>
                            <a:rPr lang="en-US" sz="3000" i="1" baseline="-25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m:t>q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000" i="1" baseline="-2500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m:rPr>
                                  <m:nor/>
                                </m:rPr>
                                <a:rPr lang="en-US" sz="30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</a:rPr>
                                <m:t>q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3000" i="1" baseline="-2500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000" baseline="-25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524000"/>
                <a:ext cx="2422161" cy="951479"/>
              </a:xfrm>
              <a:prstGeom prst="rect">
                <a:avLst/>
              </a:prstGeom>
              <a:blipFill rotWithShape="0"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903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 err="1"/>
              <a:t>Störmer-Verlet</a:t>
            </a:r>
            <a:r>
              <a:rPr lang="en-US" sz="4400" dirty="0"/>
              <a:t> integration algorithm</a:t>
            </a:r>
            <a:endParaRPr lang="en-US" sz="4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8800"/>
                <a:ext cx="7886700" cy="2212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8800"/>
                <a:ext cx="7886700" cy="22129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3810000"/>
            <a:ext cx="848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Another variant of </a:t>
            </a:r>
            <a:r>
              <a:rPr lang="en-US" sz="3000" dirty="0" err="1" smtClean="0"/>
              <a:t>Verlet</a:t>
            </a:r>
            <a:r>
              <a:rPr lang="en-US" sz="3000" dirty="0" smtClean="0"/>
              <a:t> </a:t>
            </a:r>
            <a:r>
              <a:rPr lang="en-US" sz="3000" dirty="0" err="1" smtClean="0"/>
              <a:t>algoritm</a:t>
            </a:r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Use this for integrating dynamical system with a velocity-dependent acceleration, such as Lorentz force on a moving charge particle.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cumulative error in the velocity is larger than that in velocity </a:t>
            </a:r>
            <a:r>
              <a:rPr lang="en-US" sz="3000" dirty="0" err="1"/>
              <a:t>Verlet</a:t>
            </a:r>
            <a:r>
              <a:rPr lang="en-US" sz="3000" dirty="0"/>
              <a:t> </a:t>
            </a:r>
            <a:r>
              <a:rPr lang="en-US" sz="3000" dirty="0" smtClean="0"/>
              <a:t>algorithm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58070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Exercise: Charge </a:t>
            </a:r>
            <a:r>
              <a:rPr lang="en-US" sz="4000" dirty="0"/>
              <a:t>moving in a magnetic field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52400" y="1690689"/>
            <a:ext cx="8763000" cy="5014910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A charge (mass </a:t>
            </a:r>
            <a:r>
              <a:rPr lang="en-US" sz="2800" i="1" dirty="0"/>
              <a:t>m</a:t>
            </a:r>
            <a:r>
              <a:rPr lang="en-US" sz="2800" dirty="0"/>
              <a:t> and charge </a:t>
            </a:r>
            <a:r>
              <a:rPr lang="en-US" sz="2800" i="1" dirty="0"/>
              <a:t>q</a:t>
            </a:r>
            <a:r>
              <a:rPr lang="en-US" sz="2800" dirty="0"/>
              <a:t>) moving with velocity </a:t>
            </a:r>
            <a:r>
              <a:rPr lang="en-US" sz="2800" b="1" dirty="0"/>
              <a:t>v </a:t>
            </a:r>
            <a:r>
              <a:rPr lang="en-US" sz="2800" dirty="0"/>
              <a:t>=(</a:t>
            </a:r>
            <a:r>
              <a:rPr lang="en-US" sz="2800" i="1" dirty="0" err="1"/>
              <a:t>v</a:t>
            </a:r>
            <a:r>
              <a:rPr lang="en-US" sz="2800" i="1" baseline="-25000" dirty="0" err="1"/>
              <a:t>x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en-US" sz="2800" i="1" dirty="0" err="1" smtClean="0"/>
              <a:t>v</a:t>
            </a:r>
            <a:r>
              <a:rPr lang="en-US" sz="2800" i="1" baseline="-25000" dirty="0" err="1" smtClean="0"/>
              <a:t>y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,</a:t>
            </a:r>
            <a:r>
              <a:rPr lang="en-US" sz="2800" i="1" dirty="0" smtClean="0"/>
              <a:t> </a:t>
            </a:r>
            <a:r>
              <a:rPr lang="en-US" sz="2800" i="1" dirty="0" err="1"/>
              <a:t>v</a:t>
            </a:r>
            <a:r>
              <a:rPr lang="en-US" sz="2800" i="1" baseline="-25000" dirty="0" err="1"/>
              <a:t>z</a:t>
            </a:r>
            <a:r>
              <a:rPr lang="en-US" sz="2800" dirty="0"/>
              <a:t>) in a magnetic field </a:t>
            </a:r>
            <a:r>
              <a:rPr lang="en-US" sz="2800" b="1" dirty="0"/>
              <a:t>B</a:t>
            </a:r>
            <a:r>
              <a:rPr lang="en-US" sz="2800" dirty="0"/>
              <a:t>=(</a:t>
            </a:r>
            <a:r>
              <a:rPr lang="en-US" sz="2800" i="1" dirty="0" err="1"/>
              <a:t>B</a:t>
            </a:r>
            <a:r>
              <a:rPr lang="en-US" sz="2800" i="1" baseline="-25000" dirty="0" err="1"/>
              <a:t>x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en-US" sz="2800" i="1" dirty="0" smtClean="0"/>
              <a:t>B</a:t>
            </a:r>
            <a:r>
              <a:rPr lang="en-US" sz="2800" i="1" baseline="-25000" dirty="0" smtClean="0"/>
              <a:t>y </a:t>
            </a:r>
            <a:r>
              <a:rPr lang="en-US" sz="2800" dirty="0" smtClean="0"/>
              <a:t>,</a:t>
            </a:r>
            <a:r>
              <a:rPr lang="en-US" sz="2800" i="1" dirty="0" smtClean="0"/>
              <a:t> </a:t>
            </a:r>
            <a:r>
              <a:rPr lang="en-US" sz="2800" i="1" dirty="0" err="1"/>
              <a:t>B</a:t>
            </a:r>
            <a:r>
              <a:rPr lang="en-US" sz="2800" i="1" baseline="-25000" dirty="0" err="1"/>
              <a:t>z</a:t>
            </a:r>
            <a:r>
              <a:rPr lang="en-US" sz="2800" dirty="0"/>
              <a:t>) experiences a velocity-dependent Lorentz force </a:t>
            </a:r>
            <a:r>
              <a:rPr lang="en-US" sz="2800" b="1" dirty="0"/>
              <a:t>F</a:t>
            </a:r>
            <a:r>
              <a:rPr lang="en-US" sz="2800" dirty="0"/>
              <a:t>=(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x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y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,</a:t>
            </a:r>
            <a:r>
              <a:rPr lang="en-US" sz="2800" i="1" dirty="0" smtClean="0"/>
              <a:t> 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z</a:t>
            </a:r>
            <a:r>
              <a:rPr lang="en-US" sz="2800" dirty="0"/>
              <a:t>) = </a:t>
            </a:r>
            <a:r>
              <a:rPr lang="en-US" sz="2800" i="1" dirty="0"/>
              <a:t>q</a:t>
            </a:r>
            <a:r>
              <a:rPr lang="en-US" sz="2800" dirty="0"/>
              <a:t> </a:t>
            </a:r>
            <a:r>
              <a:rPr lang="en-US" sz="2800" b="1" dirty="0"/>
              <a:t>v</a:t>
            </a:r>
            <a:r>
              <a:rPr lang="en-US" sz="2800" dirty="0"/>
              <a:t> × </a:t>
            </a:r>
            <a:r>
              <a:rPr lang="en-US" sz="2800" b="1" dirty="0"/>
              <a:t>B</a:t>
            </a:r>
            <a:r>
              <a:rPr lang="en-US" sz="2800" i="1" dirty="0"/>
              <a:t>. </a:t>
            </a:r>
            <a:r>
              <a:rPr lang="en-US" sz="2800" dirty="0"/>
              <a:t>Develop a code based on the </a:t>
            </a:r>
            <a:r>
              <a:rPr lang="en-US" sz="2800" dirty="0" err="1"/>
              <a:t>Störmer-Verlet</a:t>
            </a:r>
            <a:r>
              <a:rPr lang="en-US" sz="2800" dirty="0"/>
              <a:t> integration algorithm to simulate the dynamical path of the charge particle moving through the magnetic field. Assume: </a:t>
            </a:r>
            <a:r>
              <a:rPr lang="en-US" sz="2800" i="1" dirty="0"/>
              <a:t>q=+</a:t>
            </a:r>
            <a:r>
              <a:rPr lang="en-US" sz="2800" dirty="0"/>
              <a:t>1 unit, mass </a:t>
            </a:r>
            <a:r>
              <a:rPr lang="en-US" sz="2800" i="1" dirty="0"/>
              <a:t>m </a:t>
            </a:r>
            <a:r>
              <a:rPr lang="en-US" sz="2800" dirty="0"/>
              <a:t>= 1 unit, initially located at (0,0,0), initial velocity </a:t>
            </a:r>
            <a:r>
              <a:rPr lang="en-US" sz="2800" dirty="0" smtClean="0"/>
              <a:t>(</a:t>
            </a:r>
            <a:r>
              <a:rPr lang="en-US" sz="2800" i="1" dirty="0" smtClean="0"/>
              <a:t>v</a:t>
            </a:r>
            <a:r>
              <a:rPr lang="en-US" sz="2800" baseline="-25000" dirty="0" smtClean="0"/>
              <a:t>0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,</a:t>
            </a:r>
            <a:r>
              <a:rPr lang="en-US" sz="2800" i="1" dirty="0" smtClean="0"/>
              <a:t>v</a:t>
            </a:r>
            <a:r>
              <a:rPr lang="en-US" sz="2800" baseline="-25000" dirty="0" smtClean="0"/>
              <a:t>0</a:t>
            </a:r>
            <a:r>
              <a:rPr lang="en-US" sz="2800" i="1" baseline="-25000" dirty="0" smtClean="0"/>
              <a:t>y</a:t>
            </a:r>
            <a:r>
              <a:rPr lang="en-US" sz="2800" dirty="0" smtClean="0"/>
              <a:t>,</a:t>
            </a:r>
            <a:r>
              <a:rPr lang="en-US" sz="2800" i="1" dirty="0" smtClean="0"/>
              <a:t> v</a:t>
            </a:r>
            <a:r>
              <a:rPr lang="en-US" sz="2800" baseline="-25000" dirty="0" smtClean="0"/>
              <a:t>0</a:t>
            </a:r>
            <a:r>
              <a:rPr lang="en-US" sz="2800" i="1" baseline="-25000" dirty="0" smtClean="0"/>
              <a:t>z</a:t>
            </a:r>
            <a:r>
              <a:rPr lang="en-US" sz="2800" dirty="0" smtClean="0"/>
              <a:t>), </a:t>
            </a:r>
            <a:r>
              <a:rPr lang="en-US" sz="2800" i="1" dirty="0" smtClean="0"/>
              <a:t>v</a:t>
            </a:r>
            <a:r>
              <a:rPr lang="en-US" sz="2800" baseline="-25000" dirty="0" smtClean="0"/>
              <a:t>0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=</a:t>
            </a:r>
            <a:r>
              <a:rPr lang="en-US" sz="2800" i="1" dirty="0" smtClean="0"/>
              <a:t>v</a:t>
            </a:r>
            <a:r>
              <a:rPr lang="en-US" sz="2800" baseline="-25000" dirty="0" smtClean="0"/>
              <a:t>0</a:t>
            </a:r>
            <a:r>
              <a:rPr lang="en-US" sz="2800" i="1" baseline="-25000" dirty="0" smtClean="0"/>
              <a:t>y</a:t>
            </a:r>
            <a:r>
              <a:rPr lang="en-US" sz="2800" dirty="0" smtClean="0"/>
              <a:t>=0.1 unit, </a:t>
            </a:r>
            <a:r>
              <a:rPr lang="en-US" sz="2800" i="1" dirty="0" smtClean="0"/>
              <a:t>v</a:t>
            </a:r>
            <a:r>
              <a:rPr lang="en-US" sz="2800" baseline="-25000" dirty="0" smtClean="0"/>
              <a:t>0</a:t>
            </a:r>
            <a:r>
              <a:rPr lang="en-US" sz="2800" i="1" baseline="-25000" dirty="0" smtClean="0"/>
              <a:t>z</a:t>
            </a:r>
            <a:r>
              <a:rPr lang="en-US" sz="2800" dirty="0" smtClean="0"/>
              <a:t> =0.05 unit,       </a:t>
            </a:r>
            <a:r>
              <a:rPr lang="en-US" sz="2800" b="1" dirty="0" smtClean="0"/>
              <a:t>B</a:t>
            </a:r>
            <a:r>
              <a:rPr lang="en-US" sz="2800" dirty="0" smtClean="0"/>
              <a:t>=(0,</a:t>
            </a:r>
            <a:r>
              <a:rPr lang="en-US" sz="2800" i="1" dirty="0" smtClean="0"/>
              <a:t> </a:t>
            </a:r>
            <a:r>
              <a:rPr lang="en-US" sz="2800" dirty="0" smtClean="0"/>
              <a:t>0</a:t>
            </a:r>
            <a:r>
              <a:rPr lang="en-US" sz="2800" i="1" dirty="0" smtClean="0"/>
              <a:t>, </a:t>
            </a:r>
            <a:r>
              <a:rPr lang="en-US" sz="2800" i="1" dirty="0" err="1"/>
              <a:t>B</a:t>
            </a:r>
            <a:r>
              <a:rPr lang="en-US" sz="2800" i="1" baseline="-25000" dirty="0" err="1"/>
              <a:t>z</a:t>
            </a:r>
            <a:r>
              <a:rPr lang="en-US" sz="2800" dirty="0" smtClean="0"/>
              <a:t>),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</a:t>
            </a:r>
            <a:r>
              <a:rPr lang="en-US" sz="2800" i="1" baseline="-25000" dirty="0" err="1" smtClean="0"/>
              <a:t>z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= 0.1 unit. You should see a helical trajectory circulating about the </a:t>
            </a:r>
            <a:r>
              <a:rPr lang="en-US" sz="2800" i="1" dirty="0" smtClean="0"/>
              <a:t>z</a:t>
            </a:r>
            <a:r>
              <a:rPr lang="en-US" sz="2800" dirty="0" smtClean="0"/>
              <a:t>-direction.</a:t>
            </a:r>
          </a:p>
          <a:p>
            <a:pPr lvl="0"/>
            <a:r>
              <a:rPr lang="en-US" sz="2800" dirty="0" smtClean="0"/>
              <a:t>verlet_algorithm_3D_coulomb_helix.nb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30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666749"/>
            <a:ext cx="3667125" cy="105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4" y="0"/>
            <a:ext cx="6457950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4" y="2613987"/>
            <a:ext cx="7791450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7" y="3827800"/>
            <a:ext cx="8895413" cy="3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984" y="152556"/>
            <a:ext cx="1743075" cy="50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819384"/>
            <a:ext cx="3857625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709" y="2007277"/>
            <a:ext cx="1762125" cy="134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224" y="3352800"/>
            <a:ext cx="26955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/>
              <a:t>DSolve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DSolve</a:t>
            </a:r>
            <a:r>
              <a:rPr lang="en-US" sz="4400" dirty="0" smtClean="0"/>
              <a:t> of Mathematica can provide analytical solution to a generic second order differential equation. See </a:t>
            </a:r>
            <a:r>
              <a:rPr lang="en-US" sz="4400" dirty="0" smtClean="0">
                <a:hlinkClick r:id="rId2"/>
              </a:rPr>
              <a:t>Math_built_in_2ODE.nb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038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Typical second </a:t>
            </a:r>
            <a:r>
              <a:rPr lang="en-US" b="1" dirty="0"/>
              <a:t>order, </a:t>
            </a:r>
            <a:r>
              <a:rPr lang="en-US" b="1" dirty="0" smtClean="0"/>
              <a:t>non-homogeneous ordinary </a:t>
            </a:r>
            <a:r>
              <a:rPr lang="en-US" b="1" dirty="0"/>
              <a:t>differential </a:t>
            </a:r>
            <a:r>
              <a:rPr lang="en-US" b="1" dirty="0" smtClean="0"/>
              <a:t>equations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447800"/>
            <a:ext cx="873442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3240086"/>
            <a:ext cx="8124825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0908"/>
            <a:ext cx="91154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874457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Typical second </a:t>
            </a:r>
            <a:r>
              <a:rPr lang="en-US" b="1" dirty="0"/>
              <a:t>order, </a:t>
            </a:r>
            <a:r>
              <a:rPr lang="en-US" b="1" dirty="0" smtClean="0"/>
              <a:t>non-homogeneous ordinary </a:t>
            </a:r>
            <a:r>
              <a:rPr lang="en-US" b="1" dirty="0"/>
              <a:t>differential </a:t>
            </a:r>
            <a:r>
              <a:rPr lang="en-US" b="1" dirty="0" smtClean="0"/>
              <a:t>equations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55762"/>
            <a:ext cx="8734425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4009322"/>
            <a:ext cx="5867400" cy="1160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3339891"/>
            <a:ext cx="3057525" cy="63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903" y="5673885"/>
            <a:ext cx="4838700" cy="40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874457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1275</Words>
  <Application>Microsoft Office PowerPoint</Application>
  <PresentationFormat>On-screen Show (4:3)</PresentationFormat>
  <Paragraphs>216</Paragraphs>
  <Slides>44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Constantia</vt:lpstr>
      <vt:lpstr>Liberation Sans</vt:lpstr>
      <vt:lpstr>Symbol</vt:lpstr>
      <vt:lpstr>Times New Roman</vt:lpstr>
      <vt:lpstr>Wingdings 2</vt:lpstr>
      <vt:lpstr>Office Theme</vt:lpstr>
      <vt:lpstr>Equation</vt:lpstr>
      <vt:lpstr>Chapter 9</vt:lpstr>
      <vt:lpstr>Online lecture materials</vt:lpstr>
      <vt:lpstr>PowerPoint Presentation</vt:lpstr>
      <vt:lpstr>PowerPoint Presentation</vt:lpstr>
      <vt:lpstr>PowerPoint Presentation</vt:lpstr>
      <vt:lpstr>PowerPoint Presentation</vt:lpstr>
      <vt:lpstr>DSolve</vt:lpstr>
      <vt:lpstr>Typical second order, non-homogeneous ordinary differential equations</vt:lpstr>
      <vt:lpstr>Typical second order, non-homogeneous ordinary differential equations</vt:lpstr>
      <vt:lpstr>PowerPoint Presentation</vt:lpstr>
      <vt:lpstr>PowerPoint Presentation</vt:lpstr>
      <vt:lpstr>Simple Harmonic pendulum as a special case of second order DE</vt:lpstr>
      <vt:lpstr>Simple Harmonic pendulum as a special case of second order DE (cont.)</vt:lpstr>
      <vt:lpstr>Simple Harmonic pendulum as a special case of second order DE (cont.)</vt:lpstr>
      <vt:lpstr>PowerPoint Presentation</vt:lpstr>
      <vt:lpstr>PowerPoint Presentation</vt:lpstr>
      <vt:lpstr>Analytical solution</vt:lpstr>
      <vt:lpstr>PowerPoint Presentation</vt:lpstr>
      <vt:lpstr>See 2ODE_Pendulum.nb where DSolve solves the three cases of a damped pendulum analytically. </vt:lpstr>
      <vt:lpstr>Adding driving force to the damped oscillator: forced oscillator</vt:lpstr>
      <vt:lpstr>Analytical solution</vt:lpstr>
      <vt:lpstr>Forced oscillator: An example of non homogeneous 2nd order DE</vt:lpstr>
      <vt:lpstr>Exercise: Forced oscillator</vt:lpstr>
      <vt:lpstr>Second order Runge-Kutta (RK2) method</vt:lpstr>
      <vt:lpstr>Algorithm</vt:lpstr>
      <vt:lpstr>Translating the SK2 algorithm into the case of simple pendulum</vt:lpstr>
      <vt:lpstr>Exercise: Develop a code to implement SK2 for the case of the simple pendulum. Boundary conditions:   See pendulum_RK2.nb</vt:lpstr>
      <vt:lpstr>Translating the SK2 algorithm into the case of damped pendulum</vt:lpstr>
      <vt:lpstr>PowerPoint Presentation</vt:lpstr>
      <vt:lpstr>PowerPoint Presentation</vt:lpstr>
      <vt:lpstr>Exercise: Stability of the total energy a SHO in RK2.</vt:lpstr>
      <vt:lpstr>Exercise: Develop a RK2 code for planetary motion in polar coordinates</vt:lpstr>
      <vt:lpstr>Velocity verlet algorithm for solving the Newton second law</vt:lpstr>
      <vt:lpstr>Newton’s second law</vt:lpstr>
      <vt:lpstr>Verlet algorithms</vt:lpstr>
      <vt:lpstr>PowerPoint Presentation</vt:lpstr>
      <vt:lpstr>Global error in velocity Verlet algorithm</vt:lpstr>
      <vt:lpstr>PowerPoint Presentation</vt:lpstr>
      <vt:lpstr>PowerPoint Presentation</vt:lpstr>
      <vt:lpstr>PowerPoint Presentation</vt:lpstr>
      <vt:lpstr>Notation for scattering of a projectile charge via Coulomb force</vt:lpstr>
      <vt:lpstr>The equations required by Verlet algorithm</vt:lpstr>
      <vt:lpstr>PowerPoint Presentation</vt:lpstr>
      <vt:lpstr>Exercise: Charge moving in a magnetic field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/>
  <cp:revision>278</cp:revision>
  <dcterms:modified xsi:type="dcterms:W3CDTF">2015-05-22T13:25:23Z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