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1.xml.rels" ContentType="application/vnd.openxmlformats-package.relationships+xml"/>
  <Override PartName="/ppt/slides/_rels/slide8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_rels/presentation.xml.rels" ContentType="application/vnd.openxmlformats-package.relationships+xml"/>
  <Override PartName="/ppt/media/image5.png" ContentType="image/pn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5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4" name="" descr="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35" name="" descr=""/>
          <p:cNvPicPr/>
          <p:nvPr/>
        </p:nvPicPr>
        <p:blipFill>
          <a:blip r:embed="rId3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1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7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71" name="" descr="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72" name="" descr=""/>
          <p:cNvPicPr/>
          <p:nvPr/>
        </p:nvPicPr>
        <p:blipFill>
          <a:blip r:embed="rId3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800" spc="-1">
                <a:latin typeface="Calibri"/>
              </a:rPr>
              <a:t>Click to edit the outline text format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2800" spc="-1">
                <a:latin typeface="Calibri"/>
              </a:rPr>
              <a:t>Second Outline Level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800" spc="-1">
                <a:latin typeface="Calibri"/>
              </a:rPr>
              <a:t>Third Outline Level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2800" spc="-1">
                <a:latin typeface="Calibri"/>
              </a:rPr>
              <a:t>Fourth Outline Level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800" spc="-1">
                <a:latin typeface="Calibri"/>
              </a:rPr>
              <a:t>Fifth Outline Level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800" spc="-1">
                <a:latin typeface="Calibri"/>
              </a:rPr>
              <a:t>Sixth Outline Level</a:t>
            </a:r>
            <a:endParaRPr/>
          </a:p>
          <a:p>
            <a:pPr lvl="6" marL="3024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800" spc="-1">
                <a:latin typeface="Calibri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7" descr=""/>
          <p:cNvPicPr/>
          <p:nvPr/>
        </p:nvPicPr>
        <p:blipFill>
          <a:blip r:embed="rId2"/>
          <a:stretch/>
        </p:blipFill>
        <p:spPr>
          <a:xfrm>
            <a:off x="720" y="720"/>
            <a:ext cx="10078920" cy="7558920"/>
          </a:xfrm>
          <a:prstGeom prst="rect">
            <a:avLst/>
          </a:prstGeom>
          <a:ln>
            <a:noFill/>
          </a:ln>
        </p:spPr>
      </p:pic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r>
              <a:rPr lang="en-US" sz="1800" spc="-1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800" spc="-1">
                <a:latin typeface="Arial"/>
              </a:rPr>
              <a:t>Click to edit the outline text format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2000" spc="-1">
                <a:latin typeface="Arial"/>
              </a:rPr>
              <a:t>Second Outline Level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800" spc="-1">
                <a:latin typeface="Arial"/>
              </a:rPr>
              <a:t>Third Outline Level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1800" spc="-1">
                <a:latin typeface="Arial"/>
              </a:rPr>
              <a:t>Fourth Outline Level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Fifth Outline Level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Sixth Outline Level</a:t>
            </a:r>
            <a:endParaRPr/>
          </a:p>
          <a:p>
            <a:pPr lvl="6" marL="3024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CustomShape 1"/>
          <p:cNvSpPr/>
          <p:nvPr/>
        </p:nvSpPr>
        <p:spPr>
          <a:xfrm>
            <a:off x="1440000" y="3111480"/>
            <a:ext cx="7199280" cy="719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lang="en-US" sz="6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ZCE 111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6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Computational Approach in Physics Learning</a:t>
            </a:r>
            <a:endParaRPr/>
          </a:p>
        </p:txBody>
      </p:sp>
      <p:sp>
        <p:nvSpPr>
          <p:cNvPr id="74" name="CustomShape 2"/>
          <p:cNvSpPr/>
          <p:nvPr/>
        </p:nvSpPr>
        <p:spPr>
          <a:xfrm>
            <a:off x="708840" y="4587840"/>
            <a:ext cx="9071280" cy="2352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Instructor 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Yoon Tiem Leong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School of Physics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Universiti Sains Malaysia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11800 USM, Penang, Malaysia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692640" y="402120"/>
            <a:ext cx="8692920" cy="1460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90000"/>
              </a:lnSpc>
            </a:pPr>
            <a:r>
              <a:rPr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VERY IMPORTANT RULES TO OBEY</a:t>
            </a:r>
            <a:endParaRPr/>
          </a:p>
        </p:txBody>
      </p:sp>
      <p:sp>
        <p:nvSpPr>
          <p:cNvPr id="92" name="CustomShape 2"/>
          <p:cNvSpPr/>
          <p:nvPr/>
        </p:nvSpPr>
        <p:spPr>
          <a:xfrm>
            <a:off x="692640" y="2012400"/>
            <a:ext cx="8692920" cy="479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28600" indent="-227520">
              <a:lnSpc>
                <a:spcPct val="90000"/>
              </a:lnSpc>
              <a:buFont typeface="Arial"/>
              <a:buChar char="•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All the pc in the computer lab are used for running research projects by the researchers from computational research groups when the ZCE 111 classes are not being conducted.</a:t>
            </a:r>
            <a:endParaRPr/>
          </a:p>
          <a:p>
            <a:pPr marL="228600" indent="-227520">
              <a:lnSpc>
                <a:spcPct val="90000"/>
              </a:lnSpc>
              <a:buFont typeface="Arial"/>
              <a:buChar char="•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So they must always be switched on 24 hours.</a:t>
            </a:r>
            <a:endParaRPr/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692640" y="402120"/>
            <a:ext cx="8692920" cy="1460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90000"/>
              </a:lnSpc>
            </a:pPr>
            <a:r>
              <a:rPr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VERY IMPORTANT RULES TO OBEY</a:t>
            </a:r>
            <a:endParaRPr/>
          </a:p>
        </p:txBody>
      </p:sp>
      <p:sp>
        <p:nvSpPr>
          <p:cNvPr id="94" name="CustomShape 2"/>
          <p:cNvSpPr/>
          <p:nvPr/>
        </p:nvSpPr>
        <p:spPr>
          <a:xfrm>
            <a:off x="692640" y="2012400"/>
            <a:ext cx="8692920" cy="479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28600" indent="-227520">
              <a:lnSpc>
                <a:spcPct val="90000"/>
              </a:lnSpc>
              <a:buFont typeface="Arial"/>
              <a:buChar char="•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NEVER SWITCH OFF THE PC </a:t>
            </a:r>
            <a:endParaRPr/>
          </a:p>
          <a:p>
            <a:pPr marL="228600" indent="-227520">
              <a:lnSpc>
                <a:spcPct val="90000"/>
              </a:lnSpc>
              <a:buFont typeface="Arial"/>
              <a:buChar char="•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/>
          </a:p>
          <a:p>
            <a:pPr marL="228600" indent="-227520">
              <a:lnSpc>
                <a:spcPct val="90000"/>
              </a:lnSpc>
              <a:buFont typeface="Arial"/>
              <a:buChar char="•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NEVER UNPLUG THE PC's POWER POINT SOCKET </a:t>
            </a:r>
            <a:endParaRPr/>
          </a:p>
          <a:p>
            <a:pPr marL="228600" indent="-227520">
              <a:lnSpc>
                <a:spcPct val="90000"/>
              </a:lnSpc>
              <a:buFont typeface="Arial"/>
              <a:buChar char="•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/>
          </a:p>
          <a:p>
            <a:pPr marL="228600" indent="-227520">
              <a:lnSpc>
                <a:spcPct val="90000"/>
              </a:lnSpc>
              <a:buFont typeface="Arial"/>
              <a:buChar char="•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PLUG OUT ONLY THE MONITOR's POWER POINT SOCKET WHEN YOU WANT TO USE IT </a:t>
            </a:r>
            <a:endParaRPr/>
          </a:p>
          <a:p>
            <a:pPr marL="228600" indent="-227520">
              <a:lnSpc>
                <a:spcPct val="90000"/>
              </a:lnSpc>
              <a:buFont typeface="Arial"/>
              <a:buChar char="•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FOR YOUR OWN LAPTOPS.</a:t>
            </a:r>
            <a:endParaRPr/>
          </a:p>
          <a:p>
            <a:pPr marL="228600" indent="-227520">
              <a:lnSpc>
                <a:spcPct val="90000"/>
              </a:lnSpc>
              <a:buFont typeface="Arial"/>
              <a:buChar char="•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/>
          </a:p>
        </p:txBody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1"/>
          <p:cNvSpPr/>
          <p:nvPr/>
        </p:nvSpPr>
        <p:spPr>
          <a:xfrm>
            <a:off x="692640" y="402120"/>
            <a:ext cx="8692920" cy="1460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90000"/>
              </a:lnSpc>
            </a:pPr>
            <a:r>
              <a:rPr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 </a:t>
            </a:r>
            <a:r>
              <a:rPr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Lecture-by-lecture schedule</a:t>
            </a:r>
            <a:endParaRPr/>
          </a:p>
        </p:txBody>
      </p:sp>
      <p:sp>
        <p:nvSpPr>
          <p:cNvPr id="96" name="CustomShape 2"/>
          <p:cNvSpPr/>
          <p:nvPr/>
        </p:nvSpPr>
        <p:spPr>
          <a:xfrm>
            <a:off x="692640" y="2012400"/>
            <a:ext cx="8692920" cy="479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90000"/>
              </a:lnSpc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Chapter 1, </a:t>
            </a:r>
            <a:r>
              <a:rPr lang="en-US" sz="315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Introductory Mathematica syntax:</a:t>
            </a: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/>
          </a:p>
          <a:p>
            <a:pPr>
              <a:lnSpc>
                <a:spcPct val="90000"/>
              </a:lnSpc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1x2 hour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Chapter 2, Displaying and customizing various kinds of plot; animation: 3x2 hours</a:t>
            </a:r>
            <a:endParaRPr/>
          </a:p>
        </p:txBody>
      </p:sp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CustomShape 1"/>
          <p:cNvSpPr/>
          <p:nvPr/>
        </p:nvSpPr>
        <p:spPr>
          <a:xfrm>
            <a:off x="692640" y="402120"/>
            <a:ext cx="8692920" cy="1460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90000"/>
              </a:lnSpc>
            </a:pPr>
            <a:r>
              <a:rPr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Elearning portal</a:t>
            </a:r>
            <a:endParaRPr/>
          </a:p>
        </p:txBody>
      </p:sp>
      <p:sp>
        <p:nvSpPr>
          <p:cNvPr id="76" name="CustomShape 2"/>
          <p:cNvSpPr/>
          <p:nvPr/>
        </p:nvSpPr>
        <p:spPr>
          <a:xfrm>
            <a:off x="692640" y="2012400"/>
            <a:ext cx="8692920" cy="479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28600" indent="-227520">
              <a:lnSpc>
                <a:spcPct val="90000"/>
              </a:lnSpc>
              <a:buFont typeface="Arial"/>
              <a:buChar char="•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All course materials are to be made available in the ZCE 111 elearning portal.</a:t>
            </a:r>
            <a:endParaRPr/>
          </a:p>
          <a:p>
            <a:pPr marL="228600" indent="-227520">
              <a:lnSpc>
                <a:spcPct val="90000"/>
              </a:lnSpc>
              <a:buFont typeface="Arial"/>
              <a:buChar char="•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/>
          </a:p>
          <a:p>
            <a:pPr marL="228600" indent="-227520">
              <a:lnSpc>
                <a:spcPct val="90000"/>
              </a:lnSpc>
              <a:buFont typeface="Arial"/>
              <a:buChar char="•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Assignment submissions</a:t>
            </a:r>
            <a:endParaRPr/>
          </a:p>
          <a:p>
            <a:pPr marL="228600" indent="-227520">
              <a:lnSpc>
                <a:spcPct val="90000"/>
              </a:lnSpc>
              <a:buFont typeface="Arial"/>
              <a:buChar char="•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Lecture materials</a:t>
            </a:r>
            <a:endParaRPr/>
          </a:p>
          <a:p>
            <a:pPr marL="228600" indent="-227520">
              <a:lnSpc>
                <a:spcPct val="90000"/>
              </a:lnSpc>
              <a:buFont typeface="Arial"/>
              <a:buChar char="•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Asignment materials.</a:t>
            </a:r>
            <a:endParaRPr/>
          </a:p>
          <a:p>
            <a:pPr marL="228600" indent="-227520">
              <a:lnSpc>
                <a:spcPct val="90000"/>
              </a:lnSpc>
              <a:buFont typeface="Arial"/>
              <a:buChar char="•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Coursework grades</a:t>
            </a:r>
            <a:endParaRPr/>
          </a:p>
          <a:p>
            <a:pPr marL="228600" indent="-227520">
              <a:lnSpc>
                <a:spcPct val="90000"/>
              </a:lnSpc>
              <a:buFont typeface="Arial"/>
              <a:buChar char="•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1"/>
          <p:cNvSpPr/>
          <p:nvPr/>
        </p:nvSpPr>
        <p:spPr>
          <a:xfrm>
            <a:off x="692640" y="402120"/>
            <a:ext cx="8692920" cy="1460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90000"/>
              </a:lnSpc>
            </a:pPr>
            <a:r>
              <a:rPr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Problem-based learning</a:t>
            </a:r>
            <a:endParaRPr/>
          </a:p>
        </p:txBody>
      </p:sp>
      <p:sp>
        <p:nvSpPr>
          <p:cNvPr id="78" name="CustomShape 2"/>
          <p:cNvSpPr/>
          <p:nvPr/>
        </p:nvSpPr>
        <p:spPr>
          <a:xfrm>
            <a:off x="692640" y="2012400"/>
            <a:ext cx="8692920" cy="479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28600" indent="-227520">
              <a:lnSpc>
                <a:spcPct val="90000"/>
              </a:lnSpc>
              <a:buFont typeface="Arial"/>
              <a:buChar char="•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Wil try to make ZCE 111 a problem-based learning process</a:t>
            </a:r>
            <a:endParaRPr/>
          </a:p>
          <a:p>
            <a:pPr marL="228600" indent="-227520">
              <a:lnSpc>
                <a:spcPct val="90000"/>
              </a:lnSpc>
              <a:buFont typeface="Arial"/>
              <a:buChar char="•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Expect to do a lot of self-learning</a:t>
            </a:r>
            <a:endParaRPr/>
          </a:p>
          <a:p>
            <a:pPr marL="228600" indent="-227520">
              <a:lnSpc>
                <a:spcPct val="90000"/>
              </a:lnSpc>
              <a:buFont typeface="Arial"/>
              <a:buChar char="•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Use 'HELP' in Mathematica – this will be your major reference.</a:t>
            </a:r>
            <a:endParaRPr/>
          </a:p>
          <a:p>
            <a:pPr marL="228600" indent="-227520">
              <a:lnSpc>
                <a:spcPct val="90000"/>
              </a:lnSpc>
              <a:buFont typeface="Arial"/>
              <a:buChar char="•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Lecture materials and reference codes are given, and you are expected to write your own lines of Mathematica code to solve physics and mathematical problems.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692640" y="402120"/>
            <a:ext cx="8692920" cy="1460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90000"/>
              </a:lnSpc>
            </a:pPr>
            <a:r>
              <a:rPr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Linux compute nodes</a:t>
            </a:r>
            <a:endParaRPr/>
          </a:p>
        </p:txBody>
      </p:sp>
      <p:sp>
        <p:nvSpPr>
          <p:cNvPr id="80" name="CustomShape 2"/>
          <p:cNvSpPr/>
          <p:nvPr/>
        </p:nvSpPr>
        <p:spPr>
          <a:xfrm>
            <a:off x="692640" y="2012400"/>
            <a:ext cx="8692920" cy="479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28600" indent="-227520">
              <a:lnSpc>
                <a:spcPct val="90000"/>
              </a:lnSpc>
              <a:buFont typeface="Arial"/>
              <a:buChar char="•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Log in to the Linux compute nodes using your username and password.</a:t>
            </a:r>
            <a:endParaRPr/>
          </a:p>
          <a:p>
            <a:pPr marL="228600" indent="-227520">
              <a:lnSpc>
                <a:spcPct val="90000"/>
              </a:lnSpc>
              <a:buFont typeface="Arial"/>
              <a:buChar char="•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We will refer to the computers (PC) in the Rocks Computer Cluster as  “compute nodes”.</a:t>
            </a: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692640" y="402120"/>
            <a:ext cx="8692920" cy="1460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90000"/>
              </a:lnSpc>
            </a:pPr>
            <a:r>
              <a:rPr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Using Linux Terminal</a:t>
            </a:r>
            <a:endParaRPr/>
          </a:p>
        </p:txBody>
      </p:sp>
      <p:sp>
        <p:nvSpPr>
          <p:cNvPr id="82" name="CustomShape 2"/>
          <p:cNvSpPr/>
          <p:nvPr/>
        </p:nvSpPr>
        <p:spPr>
          <a:xfrm>
            <a:off x="692640" y="2012400"/>
            <a:ext cx="8692920" cy="479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28600" indent="-227520">
              <a:lnSpc>
                <a:spcPct val="90000"/>
              </a:lnSpc>
              <a:buFont typeface="Arial"/>
              <a:buChar char="•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In your Linux computer, open a terminal</a:t>
            </a:r>
            <a:endParaRPr/>
          </a:p>
          <a:p>
            <a:pPr marL="228600" indent="-227520">
              <a:lnSpc>
                <a:spcPct val="90000"/>
              </a:lnSpc>
              <a:buFont typeface="Arial"/>
              <a:buChar char="•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Syntax: Use “top” to check out the processes in your compute node (local PC).</a:t>
            </a:r>
            <a:endParaRPr/>
          </a:p>
          <a:p>
            <a:pPr marL="228600" indent="-227520">
              <a:lnSpc>
                <a:spcPct val="90000"/>
              </a:lnSpc>
              <a:buFont typeface="Arial"/>
              <a:buChar char="•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Syntax: Use “hostname” to check out the name your compute node.</a:t>
            </a:r>
            <a:endParaRPr/>
          </a:p>
          <a:p>
            <a:pPr marL="228600" indent="-227520">
              <a:lnSpc>
                <a:spcPct val="90000"/>
              </a:lnSpc>
              <a:buFont typeface="Arial"/>
              <a:buChar char="•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Syntax: Use “whoami” to check out your username. </a:t>
            </a:r>
            <a:endParaRPr/>
          </a:p>
          <a:p>
            <a:pPr marL="228600" indent="-227520">
              <a:lnSpc>
                <a:spcPct val="90000"/>
              </a:lnSpc>
              <a:buFont typeface="Arial"/>
              <a:buChar char="•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Syntax: Use “pwd” to check out your current directory</a:t>
            </a:r>
            <a:endParaRPr/>
          </a:p>
          <a:p>
            <a:pPr marL="228600" indent="-227520">
              <a:lnSpc>
                <a:spcPct val="90000"/>
              </a:lnSpc>
              <a:buFont typeface="Arial"/>
              <a:buChar char="•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Synatx: Use “ls” to check our the names of files and folders in your current directory.</a:t>
            </a:r>
            <a:endParaRPr/>
          </a:p>
          <a:p>
            <a:pPr>
              <a:lnSpc>
                <a:spcPct val="90000"/>
              </a:lnSpc>
            </a:pPr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692640" y="402120"/>
            <a:ext cx="8692920" cy="1460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90000"/>
              </a:lnSpc>
            </a:pPr>
            <a:r>
              <a:rPr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Mathematica installation</a:t>
            </a:r>
            <a:endParaRPr/>
          </a:p>
        </p:txBody>
      </p:sp>
      <p:sp>
        <p:nvSpPr>
          <p:cNvPr id="84" name="CustomShape 2"/>
          <p:cNvSpPr/>
          <p:nvPr/>
        </p:nvSpPr>
        <p:spPr>
          <a:xfrm>
            <a:off x="692640" y="2012400"/>
            <a:ext cx="8692920" cy="479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28600" indent="-227520">
              <a:lnSpc>
                <a:spcPct val="90000"/>
              </a:lnSpc>
              <a:buFont typeface="Arial"/>
              <a:buChar char="•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Bring your own laptop to class.</a:t>
            </a:r>
            <a:endParaRPr/>
          </a:p>
          <a:p>
            <a:pPr marL="228600" indent="-227520">
              <a:lnSpc>
                <a:spcPct val="90000"/>
              </a:lnSpc>
              <a:buFont typeface="Arial"/>
              <a:buChar char="•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Due to some reasons, Mathematica license has not been renewed until today.</a:t>
            </a:r>
            <a:endParaRPr/>
          </a:p>
          <a:p>
            <a:pPr marL="228600" indent="-227520">
              <a:lnSpc>
                <a:spcPct val="90000"/>
              </a:lnSpc>
              <a:buFont typeface="Arial"/>
              <a:buChar char="•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So we can't install them legally in the PCs in the computer lab.</a:t>
            </a:r>
            <a:endParaRPr/>
          </a:p>
          <a:p>
            <a:pPr marL="228600" indent="-227520">
              <a:lnSpc>
                <a:spcPct val="90000"/>
              </a:lnSpc>
              <a:buFont typeface="Arial"/>
              <a:buChar char="•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/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692640" y="402120"/>
            <a:ext cx="8692920" cy="1460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90000"/>
              </a:lnSpc>
            </a:pPr>
            <a:r>
              <a:rPr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What to do if your compute node hangs?</a:t>
            </a:r>
            <a:endParaRPr/>
          </a:p>
        </p:txBody>
      </p:sp>
      <p:sp>
        <p:nvSpPr>
          <p:cNvPr id="86" name="CustomShape 2"/>
          <p:cNvSpPr/>
          <p:nvPr/>
        </p:nvSpPr>
        <p:spPr>
          <a:xfrm>
            <a:off x="692640" y="2012400"/>
            <a:ext cx="8692920" cy="479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28600" indent="-227520">
              <a:lnSpc>
                <a:spcPct val="90000"/>
              </a:lnSpc>
              <a:buFont typeface="Arial"/>
              <a:buChar char="•"/>
            </a:pP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Remedy 1: Press ctrl+alt+delete</a:t>
            </a:r>
            <a:endParaRPr/>
          </a:p>
          <a:p>
            <a:pPr marL="228600" indent="-227520">
              <a:lnSpc>
                <a:spcPct val="90000"/>
              </a:lnSpc>
              <a:buFont typeface="Arial"/>
              <a:buChar char="•"/>
            </a:pP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Remedy 2: Log in to your node (say compute-0-10 in anicca) from another compute node using your current username. Type “ps – u </a:t>
            </a:r>
            <a:r>
              <a:rPr i="1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username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”, where </a:t>
            </a:r>
            <a:r>
              <a:rPr i="1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username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stand for your username (e.g., human2). Then kill off the process you think is causing the problem in compute-0-10 by typing “kill -9 </a:t>
            </a:r>
            <a:r>
              <a:rPr i="1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XXXX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”, where “</a:t>
            </a:r>
            <a:r>
              <a:rPr i="1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XXXX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” stands for the process id (e.g., 334320). Alternatively, kill the processes by typing “pkill -9 </a:t>
            </a:r>
            <a:r>
              <a:rPr i="1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process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”, where </a:t>
            </a:r>
            <a:r>
              <a:rPr i="1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process</a:t>
            </a: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stands for the name of the process you want to kill, e.g., Mathematica or MathKernel. </a:t>
            </a:r>
            <a:endParaRPr/>
          </a:p>
          <a:p>
            <a:pPr marL="228600" indent="-227520">
              <a:lnSpc>
                <a:spcPct val="90000"/>
              </a:lnSpc>
              <a:buFont typeface="Arial"/>
              <a:buChar char="•"/>
            </a:pP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Remedy 3: Log in to your node (say compute-0-10 in anicca) from another compute node using your current username. Then type “/usr/sbin/gdm-restart”</a:t>
            </a:r>
            <a:endParaRPr/>
          </a:p>
          <a:p>
            <a:pPr marL="228600" indent="-227520">
              <a:lnSpc>
                <a:spcPct val="90000"/>
              </a:lnSpc>
              <a:buFont typeface="Arial"/>
              <a:buChar char="•"/>
            </a:pPr>
            <a:r>
              <a:rPr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Remedy 4: Yell “SOS”.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endParaRPr/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692640" y="402120"/>
            <a:ext cx="8692920" cy="1460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90000"/>
              </a:lnSpc>
            </a:pPr>
            <a:r>
              <a:rPr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Acessment</a:t>
            </a:r>
            <a:endParaRPr/>
          </a:p>
        </p:txBody>
      </p:sp>
      <p:sp>
        <p:nvSpPr>
          <p:cNvPr id="88" name="CustomShape 2"/>
          <p:cNvSpPr/>
          <p:nvPr/>
        </p:nvSpPr>
        <p:spPr>
          <a:xfrm>
            <a:off x="692640" y="2012400"/>
            <a:ext cx="8692920" cy="479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28600" indent="-227520">
              <a:lnSpc>
                <a:spcPct val="90000"/>
              </a:lnSpc>
              <a:buFont typeface="Arial"/>
              <a:buChar char="•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100% coursework</a:t>
            </a:r>
            <a:endParaRPr/>
          </a:p>
          <a:p>
            <a:pPr marL="228600" indent="-227520">
              <a:lnSpc>
                <a:spcPct val="90000"/>
              </a:lnSpc>
              <a:buFont typeface="Arial"/>
              <a:buChar char="•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 weekly assignment to be submitted</a:t>
            </a:r>
            <a:endParaRPr/>
          </a:p>
          <a:p>
            <a:pPr marL="228600" indent="-227520">
              <a:lnSpc>
                <a:spcPct val="90000"/>
              </a:lnSpc>
              <a:buFont typeface="Arial"/>
              <a:buChar char="•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2 + 2 hours contact hours per week</a:t>
            </a:r>
            <a:endParaRPr/>
          </a:p>
          <a:p>
            <a:pPr marL="228600" indent="-227520">
              <a:lnSpc>
                <a:spcPct val="90000"/>
              </a:lnSpc>
              <a:buFont typeface="Arial"/>
              <a:buChar char="•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Presentations of assignments by selected students each week. Each will present for 5 mins.</a:t>
            </a:r>
            <a:endParaRPr/>
          </a:p>
          <a:p>
            <a:pPr marL="228600" indent="-227520">
              <a:lnSpc>
                <a:spcPct val="90000"/>
              </a:lnSpc>
              <a:buFont typeface="Arial"/>
              <a:buChar char="•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Presentation is to be arranged in the first 15 mins during Thursday lecture.</a:t>
            </a:r>
            <a:endParaRPr/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692640" y="402120"/>
            <a:ext cx="8692920" cy="1460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90000"/>
              </a:lnSpc>
            </a:pPr>
            <a:r>
              <a:rPr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Acessment</a:t>
            </a:r>
            <a:endParaRPr/>
          </a:p>
        </p:txBody>
      </p:sp>
      <p:sp>
        <p:nvSpPr>
          <p:cNvPr id="90" name="CustomShape 2"/>
          <p:cNvSpPr/>
          <p:nvPr/>
        </p:nvSpPr>
        <p:spPr>
          <a:xfrm>
            <a:off x="692640" y="2012400"/>
            <a:ext cx="8692920" cy="479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28600" indent="-227520">
              <a:lnSpc>
                <a:spcPct val="90000"/>
              </a:lnSpc>
              <a:buFont typeface="Arial"/>
              <a:buChar char="•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Every 2-hour lecture slot will occasionally be ended with an 'on-the-spot exercise' (OTSE).</a:t>
            </a:r>
            <a:endParaRPr/>
          </a:p>
          <a:p>
            <a:pPr marL="228600" indent="-227520">
              <a:lnSpc>
                <a:spcPct val="90000"/>
              </a:lnSpc>
              <a:buFont typeface="Arial"/>
              <a:buChar char="•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 15-min exercise will be given at the end of each lecture slot. You have to submit them 'on the spot' via online submission to elearning before going back home.</a:t>
            </a:r>
            <a:endParaRPr/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Application>LibreOffice/5.0.2.2$Linux_X86_64 LibreOffice_project/00m0$Build-2</Application>
  <Paragraphs>62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2016-02-14T15:04:02Z</dcterms:created>
  <dc:creator>tlyoon</dc:creator>
  <dc:language>en-US</dc:language>
  <dcterms:modified xsi:type="dcterms:W3CDTF">2016-02-16T13:36:57Z</dcterms:modified>
  <cp:revision>32</cp:revision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Custom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12</vt:i4>
  </property>
</Properties>
</file>