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680" r:id="rId2"/>
    <p:sldId id="679" r:id="rId3"/>
  </p:sldIdLst>
  <p:sldSz cx="9144000" cy="6858000" type="screen4x3"/>
  <p:notesSz cx="7315200" cy="96012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00"/>
    <a:srgbClr val="CC9900"/>
    <a:srgbClr val="339933"/>
    <a:srgbClr val="C0FEF9"/>
    <a:srgbClr val="CECECE"/>
    <a:srgbClr val="DADADA"/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92" autoAdjust="0"/>
    <p:restoredTop sz="93109" autoAdjust="0"/>
  </p:normalViewPr>
  <p:slideViewPr>
    <p:cSldViewPr snapToGrid="0">
      <p:cViewPr varScale="1">
        <p:scale>
          <a:sx n="67" d="100"/>
          <a:sy n="67" d="100"/>
        </p:scale>
        <p:origin x="1416" y="78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3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554413" y="4327525"/>
            <a:ext cx="681037" cy="665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8013" tIns="48147" rIns="98013" bIns="48147">
            <a:spAutoFit/>
          </a:bodyPr>
          <a:lstStyle>
            <a:lvl1pPr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B42A53D2-DC4F-42B5-B505-47BF9D601F3C}" type="slidenum">
              <a:rPr lang="zh-CN" altLang="en-US" sz="3800" smtClean="0">
                <a:latin typeface="Times New Roman" panose="02020603050405020304" pitchFamily="18" charset="0"/>
              </a:rPr>
              <a:pPr>
                <a:defRPr/>
              </a:pPr>
              <a:t>‹#›</a:t>
            </a:fld>
            <a:endParaRPr lang="en-US" altLang="zh-CN" sz="38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8013" tIns="48147" rIns="98013" bIns="48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759BB-F73D-4770-AD5B-5B0107325D6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065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91F65-1896-4CB4-BE06-B62301F349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555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27F4B-D184-471B-A811-5E79BB96CD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3423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E8DB5-4935-466F-AFE9-8FD35549F4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669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9F781-A3C9-486F-8959-3922861080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6982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50232-2F0D-4032-8235-9FAC40174B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524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D00DD-E941-4CE2-A43D-3440A7C4CD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319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03085-F81D-4D46-8AB0-CEB0A0061C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532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1884F-A2DE-4603-A5D4-E1AF50AA9C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127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3533-5599-493F-B402-657CB045CE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3219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578A9-CB2A-4B2C-A232-A84188D6D7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924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2329C-19A2-447A-97A8-23770153C3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518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617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7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7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8835D2B3-349A-421A-B5F7-3C4F2D902B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600" dirty="0"/>
                  <a:t>Assignment 9: Superpositioning </a:t>
                </a:r>
                <a14:m>
                  <m:oMath xmlns:m="http://schemas.openxmlformats.org/officeDocument/2006/math">
                    <m:r>
                      <a:rPr lang="en-US" sz="3600" i="1" dirty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3600" dirty="0"/>
                  <a:t> 1D sinusoidal waves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222" t="-8556" b="-24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5759BB-F73D-4770-AD5B-5B0107325D68}" type="slidenum">
              <a:rPr lang="en-US" altLang="zh-CN" smtClean="0"/>
              <a:pPr>
                <a:defRPr/>
              </a:pPr>
              <a:t>1</a:t>
            </a:fld>
            <a:endParaRPr lang="en-US" altLang="zh-C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292893" y="1428750"/>
                <a:ext cx="8558213" cy="5043488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30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69925" indent="-3254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6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022350" indent="-350838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2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339850" indent="-315913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1681163" indent="-339725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  <a:lvl6pPr marL="2138363" indent="-339725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6pPr>
                <a:lvl7pPr marL="2595563" indent="-339725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7pPr>
                <a:lvl8pPr marL="3052763" indent="-339725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8pPr>
                <a:lvl9pPr marL="3509963" indent="-339725" algn="l" rtl="0" fontAlgn="base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200" kern="0" dirty="0">
                    <a:latin typeface="Cambria Math" panose="02040503050406030204" pitchFamily="18" charset="0"/>
                  </a:rPr>
                  <a:t>Simulate the motion of the resultant wave form obtained from the superposition of </a:t>
                </a:r>
                <a14:m>
                  <m:oMath xmlns:m="http://schemas.openxmlformats.org/officeDocument/2006/math"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2200" kern="0" dirty="0">
                    <a:latin typeface="Cambria Math" panose="02040503050406030204" pitchFamily="18" charset="0"/>
                  </a:rPr>
                  <a:t> waves with the following conditions:</a:t>
                </a:r>
              </a:p>
              <a:p>
                <a:r>
                  <a:rPr lang="en-US" sz="2200" kern="0" dirty="0">
                    <a:latin typeface="Cambria Math" panose="02040503050406030204" pitchFamily="18" charset="0"/>
                  </a:rPr>
                  <a:t>All waves have the same amplitude </a:t>
                </a:r>
                <a14:m>
                  <m:oMath xmlns:m="http://schemas.openxmlformats.org/officeDocument/2006/math"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200" kern="0" dirty="0">
                    <a:latin typeface="Cambria Math" panose="02040503050406030204" pitchFamily="18" charset="0"/>
                  </a:rPr>
                  <a:t> and moving in the same direction; </a:t>
                </a:r>
                <a:r>
                  <a:rPr lang="en-US" altLang="zh-CN" sz="2200" kern="0" dirty="0">
                    <a:latin typeface="Cambria Math" panose="02040503050406030204" pitchFamily="18" charset="0"/>
                  </a:rPr>
                  <a:t>I</a:t>
                </a:r>
                <a:r>
                  <a:rPr lang="en-US" sz="2200" kern="0" dirty="0">
                    <a:latin typeface="Cambria Math" panose="02040503050406030204" pitchFamily="18" charset="0"/>
                  </a:rPr>
                  <a:t>gnore all phases </a:t>
                </a:r>
                <a14:m>
                  <m:oMath xmlns:m="http://schemas.openxmlformats.org/officeDocument/2006/math">
                    <m:r>
                      <a:rPr lang="en-US" sz="2200" i="1" ker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200" kern="0" dirty="0">
                    <a:latin typeface="Cambria Math" panose="02040503050406030204" pitchFamily="18" charset="0"/>
                  </a:rPr>
                  <a:t> (set all </a:t>
                </a:r>
                <a14:m>
                  <m:oMath xmlns:m="http://schemas.openxmlformats.org/officeDocument/2006/math"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200" kern="0" dirty="0">
                    <a:latin typeface="Cambria Math" panose="02040503050406030204" pitchFamily="18" charset="0"/>
                  </a:rPr>
                  <a:t>); </a:t>
                </a:r>
              </a:p>
              <a:p>
                <a:r>
                  <a:rPr lang="en-US" sz="2200" kern="0" dirty="0">
                    <a:latin typeface="Cambria Math" panose="02040503050406030204" pitchFamily="18" charset="0"/>
                  </a:rPr>
                  <a:t>Each wave has a different wavenumber and angular frequency: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𝜓</m:t>
                        </m:r>
                      </m:e>
                      <m:sub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2200" i="1" ker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i="1" kern="0">
                        <a:latin typeface="Cambria Math" panose="02040503050406030204" pitchFamily="18" charset="0"/>
                      </a:rPr>
                      <m:t>𝐴</m:t>
                    </m:r>
                    <m:func>
                      <m:func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200" ker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sSub>
                          <m:sSubPr>
                            <m:ctrlPr>
                              <a:rPr lang="en-US" sz="2200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 ker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sz="2200" i="1" kern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  <m:r>
                      <a:rPr lang="en-US" sz="2200" i="1" ker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200" kern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200" i="1" ker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i="1" ker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US" sz="2200" i="1" ker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200" i="1" ker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200" kern="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,0</m:t>
                        </m:r>
                      </m:sub>
                    </m:sSub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US" sz="220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kern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r>
                  <a:rPr lang="en-US" sz="2200" kern="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i="1" ker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200" i="1" ker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i="1" kern="0">
                        <a:latin typeface="Cambria Math" panose="02040503050406030204" pitchFamily="18" charset="0"/>
                      </a:rPr>
                      <m:t>𝑖</m:t>
                    </m:r>
                    <m:sSub>
                      <m:sSub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ker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200" i="1" ker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200" kern="0" dirty="0"/>
              </a:p>
              <a:p>
                <a:r>
                  <a:rPr lang="en-US" sz="2200" kern="0" dirty="0"/>
                  <a:t>Fix initial values: </a:t>
                </a:r>
                <a14:m>
                  <m:oMath xmlns:m="http://schemas.openxmlformats.org/officeDocument/2006/math"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=1,</m:t>
                    </m:r>
                    <m:r>
                      <a:rPr lang="en-US" sz="2200" kern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sz="2200" i="1" kern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 kern="0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200" i="1" kern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=1, 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,0</m:t>
                        </m:r>
                      </m:sub>
                    </m:sSub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200" kern="0" dirty="0"/>
                  <a:t>, </a:t>
                </a:r>
                <a14:m>
                  <m:oMath xmlns:m="http://schemas.openxmlformats.org/officeDocument/2006/math"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200" kern="0" smtClean="0">
                        <a:latin typeface="Cambria Math" panose="02040503050406030204" pitchFamily="18" charset="0"/>
                      </a:rPr>
                      <m:t>=25,</m:t>
                    </m:r>
                    <m:sSub>
                      <m:sSubPr>
                        <m:ctrlPr>
                          <a:rPr lang="en-US" sz="2200" i="1" ker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200" ker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75</m:t>
                        </m:r>
                      </m:den>
                    </m:f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200" kern="0">
                        <a:latin typeface="Cambria Math" panose="02040503050406030204" pitchFamily="18" charset="0"/>
                      </a:rPr>
                      <m:t>Δ</m:t>
                    </m:r>
                    <m:r>
                      <a:rPr lang="en-US" sz="2200" i="1" kern="0">
                        <a:latin typeface="Cambria Math" panose="02040503050406030204" pitchFamily="18" charset="0"/>
                      </a:rPr>
                      <m:t>𝜔</m:t>
                    </m:r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200" i="1" kern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75</m:t>
                        </m:r>
                      </m:den>
                    </m:f>
                    <m:r>
                      <a:rPr lang="en-US" sz="2200" kern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200" kern="0" dirty="0"/>
              </a:p>
              <a:p>
                <a:r>
                  <a:rPr lang="en-US" sz="2200" kern="0" dirty="0"/>
                  <a:t>Simulate for a total duration of 500</a:t>
                </a:r>
                <a14:m>
                  <m:oMath xmlns:m="http://schemas.openxmlformats.org/officeDocument/2006/math">
                    <m:r>
                      <a:rPr lang="en-US" sz="2200" kern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200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200" i="1" kern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 kern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200" i="1" kern="0" smtClean="0"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200" i="1" kern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200" i="1" kern="0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n-US" sz="2200" i="1" kern="0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n-US" sz="2200" kern="0" dirty="0"/>
                  <a:t>; Width of the simulation box set to [</a:t>
                </a:r>
                <a14:m>
                  <m:oMath xmlns:m="http://schemas.openxmlformats.org/officeDocument/2006/math">
                    <m:r>
                      <a:rPr lang="en-US" sz="2200" i="1" kern="0">
                        <a:latin typeface="Cambria Math" panose="02040503050406030204" pitchFamily="18" charset="0"/>
                      </a:rPr>
                      <m:t>−100</m:t>
                    </m:r>
                    <m:sSub>
                      <m:sSubPr>
                        <m:ctrlPr>
                          <a:rPr lang="en-US" sz="220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200" i="1" ker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200" i="1" kern="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200" i="1" kern="0">
                        <a:latin typeface="Cambria Math" panose="02040503050406030204" pitchFamily="18" charset="0"/>
                      </a:rPr>
                      <m:t>100</m:t>
                    </m:r>
                    <m:sSub>
                      <m:sSubPr>
                        <m:ctrlPr>
                          <a:rPr lang="en-US" sz="2200" i="1" kern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kern="0">
                            <a:latin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2200" i="1" kern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200" kern="0" dirty="0"/>
                  <a:t> ]</a:t>
                </a: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893" y="1428750"/>
                <a:ext cx="8558213" cy="5043488"/>
              </a:xfrm>
              <a:prstGeom prst="rect">
                <a:avLst/>
              </a:prstGeom>
              <a:blipFill>
                <a:blip r:embed="rId3"/>
                <a:stretch>
                  <a:fillRect l="-142" t="-725" b="-49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077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507331" y="657225"/>
            <a:ext cx="6865144" cy="542739"/>
          </a:xfrm>
        </p:spPr>
        <p:txBody>
          <a:bodyPr/>
          <a:lstStyle/>
          <a:p>
            <a:r>
              <a:rPr lang="en-US" dirty="0"/>
              <a:t>Your simulation should look like the following animation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9F781-A3C9-486F-8959-3922861080F8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  <p:pic>
        <p:nvPicPr>
          <p:cNvPr id="5" name="1Dwave_m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100263" y="1695265"/>
            <a:ext cx="5138737" cy="381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3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9412</TotalTime>
  <Pages>28</Pages>
  <Words>151</Words>
  <Application>Microsoft Office PowerPoint</Application>
  <PresentationFormat>On-screen Show (4:3)</PresentationFormat>
  <Paragraphs>12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宋体</vt:lpstr>
      <vt:lpstr>Arial</vt:lpstr>
      <vt:lpstr>Cambria Math</vt:lpstr>
      <vt:lpstr>Garamond</vt:lpstr>
      <vt:lpstr>Times New Roman</vt:lpstr>
      <vt:lpstr>Wingdings</vt:lpstr>
      <vt:lpstr>Edge</vt:lpstr>
      <vt:lpstr>Assignment 9: Superpositioning N 1D sinusoidal waves</vt:lpstr>
      <vt:lpstr>PowerPoint Presentation</vt:lpstr>
    </vt:vector>
  </TitlesOfParts>
  <Company>Addison Wesley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Addison Wesley</dc:creator>
  <cp:keywords/>
  <dc:description/>
  <cp:lastModifiedBy>Yoon Tiem Leong</cp:lastModifiedBy>
  <cp:revision>1002</cp:revision>
  <cp:lastPrinted>2000-05-10T13:32:21Z</cp:lastPrinted>
  <dcterms:created xsi:type="dcterms:W3CDTF">2000-05-09T12:24:52Z</dcterms:created>
  <dcterms:modified xsi:type="dcterms:W3CDTF">2017-04-14T16:42:18Z</dcterms:modified>
</cp:coreProperties>
</file>