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9"/>
  </p:notesMasterIdLst>
  <p:handoutMasterIdLst>
    <p:handoutMasterId r:id="rId10"/>
  </p:handoutMasterIdLst>
  <p:sldIdLst>
    <p:sldId id="669" r:id="rId2"/>
    <p:sldId id="682" r:id="rId3"/>
    <p:sldId id="683" r:id="rId4"/>
    <p:sldId id="686" r:id="rId5"/>
    <p:sldId id="656" r:id="rId6"/>
    <p:sldId id="688" r:id="rId7"/>
    <p:sldId id="689" r:id="rId8"/>
  </p:sldIdLst>
  <p:sldSz cx="9144000" cy="6858000" type="screen4x3"/>
  <p:notesSz cx="7315200" cy="9601200"/>
  <p:kinsoku lang="zh-CN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00"/>
    <a:srgbClr val="CC9900"/>
    <a:srgbClr val="339933"/>
    <a:srgbClr val="C0FEF9"/>
    <a:srgbClr val="CECECE"/>
    <a:srgbClr val="DADADA"/>
    <a:srgbClr val="FF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92" autoAdjust="0"/>
    <p:restoredTop sz="93109" autoAdjust="0"/>
  </p:normalViewPr>
  <p:slideViewPr>
    <p:cSldViewPr snapToGrid="0">
      <p:cViewPr varScale="1">
        <p:scale>
          <a:sx n="67" d="100"/>
          <a:sy n="67" d="100"/>
        </p:scale>
        <p:origin x="1416" y="78"/>
      </p:cViewPr>
      <p:guideLst>
        <p:guide orient="horz" pos="3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554413" y="4327525"/>
            <a:ext cx="681037" cy="665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8013" tIns="48147" rIns="98013" bIns="48147">
            <a:spAutoFit/>
          </a:bodyPr>
          <a:lstStyle>
            <a:lvl1pPr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B42A53D2-DC4F-42B5-B505-47BF9D601F3C}" type="slidenum">
              <a:rPr lang="zh-CN" altLang="en-US" sz="3800" smtClean="0">
                <a:latin typeface="Times New Roman" panose="02020603050405020304" pitchFamily="18" charset="0"/>
              </a:rPr>
              <a:pPr>
                <a:defRPr/>
              </a:pPr>
              <a:t>‹#›</a:t>
            </a:fld>
            <a:endParaRPr lang="en-US" altLang="zh-CN" sz="380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8013" tIns="48147" rIns="98013" bIns="481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5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759BB-F73D-4770-AD5B-5B0107325D6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7065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91F65-1896-4CB4-BE06-B62301F3499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555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27F4B-D184-471B-A811-5E79BB96CD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3423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E8DB5-4935-466F-AFE9-8FD35549F4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669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9F781-A3C9-486F-8959-3922861080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982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50232-2F0D-4032-8235-9FAC40174B3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524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D00DD-E941-4CE2-A43D-3440A7C4CDF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319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03085-F81D-4D46-8AB0-CEB0A0061C6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532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1884F-A2DE-4603-A5D4-E1AF50AA9C7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127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43533-5599-493F-B402-657CB045CE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219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578A9-CB2A-4B2C-A232-A84188D6D7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924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2329C-19A2-447A-97A8-23770153C3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518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17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7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7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8835D2B3-349A-421A-B5F7-3C4F2D902B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n.wikipedia.org/wiki/Lissajous_curv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628560" y="159480"/>
            <a:ext cx="7886430" cy="9938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en-US" sz="135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Assignment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759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Q1. Simulate the simplified Sun-Earth-Moon three-body planetary motion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342900" y="1417638"/>
                <a:ext cx="8229600" cy="4530725"/>
              </a:xfrm>
            </p:spPr>
            <p:txBody>
              <a:bodyPr/>
              <a:lstStyle/>
              <a:p>
                <a:r>
                  <a:rPr lang="en-US" sz="2600" dirty="0"/>
                  <a:t>Assume constant angular velocities for both Earth and Moon</a:t>
                </a:r>
              </a:p>
              <a:p>
                <a:r>
                  <a:rPr lang="en-US" sz="2600" dirty="0"/>
                  <a:t>Elliptic orbits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𝑏</m:t>
                    </m:r>
                    <m:func>
                      <m:func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endParaRPr lang="en-US" sz="2600" dirty="0"/>
              </a:p>
              <a:p>
                <a:r>
                  <a:rPr lang="en-US" sz="2600" dirty="0"/>
                  <a:t>Two set of parameters: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𝐸𝑆</m:t>
                        </m:r>
                      </m:sub>
                    </m:sSub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𝐸𝑆</m:t>
                        </m:r>
                      </m:sub>
                    </m:sSub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𝐸𝑆</m:t>
                        </m:r>
                      </m:sub>
                    </m:sSub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𝐸𝑆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𝐸𝑆</m:t>
                        </m:r>
                      </m:sub>
                    </m:sSub>
                  </m:oMath>
                </a14:m>
                <a:endParaRPr lang="en-US" sz="2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𝑀𝐸</m:t>
                        </m:r>
                      </m:sub>
                    </m:sSub>
                  </m:oMath>
                </a14:m>
                <a:r>
                  <a:rPr lang="en-US" sz="2600" b="0" dirty="0"/>
                  <a:t>,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𝑀𝐸</m:t>
                        </m:r>
                      </m:sub>
                    </m:sSub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𝑀𝐸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𝑀𝐸</m:t>
                        </m:r>
                      </m:sub>
                    </m:sSub>
                  </m:oMath>
                </a14:m>
                <a:endParaRPr lang="en-US" sz="2600" dirty="0"/>
              </a:p>
              <a:p>
                <a:r>
                  <a:rPr lang="en-US" sz="2600" dirty="0"/>
                  <a:t>Assume: </a:t>
                </a:r>
                <a:endParaRPr lang="en-US" sz="26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𝑀𝐸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=0.1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𝑀𝐸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=0.1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𝐸𝑆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6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2600" i="1">
                                            <a:latin typeface="Cambria Math" panose="02040503050406030204" pitchFamily="18" charset="0"/>
                                          </a:rPr>
                                          <m:t>𝐸𝑆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2600" i="1">
                                            <a:latin typeface="Cambria Math" panose="02040503050406030204" pitchFamily="18" charset="0"/>
                                          </a:rPr>
                                          <m:t>𝑀𝐸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𝐸𝑆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𝑀𝐸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6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900" y="1417638"/>
                <a:ext cx="8229600" cy="4530725"/>
              </a:xfrm>
              <a:blipFill>
                <a:blip r:embed="rId2"/>
                <a:stretch>
                  <a:fillRect l="-296" t="-1346" b="-1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1884F-A2DE-4603-A5D4-E1AF50AA9C70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  <p:grpSp>
        <p:nvGrpSpPr>
          <p:cNvPr id="9" name="Group 8"/>
          <p:cNvGrpSpPr/>
          <p:nvPr/>
        </p:nvGrpSpPr>
        <p:grpSpPr>
          <a:xfrm>
            <a:off x="5409377" y="3602803"/>
            <a:ext cx="3734623" cy="1853875"/>
            <a:chOff x="1380303" y="1702530"/>
            <a:chExt cx="5940426" cy="2478008"/>
          </a:xfrm>
        </p:grpSpPr>
        <p:pic>
          <p:nvPicPr>
            <p:cNvPr id="5" name="Picture 2" descr="http://upload.wikimedia.org/wikipedia/commons/thumb/7/76/An_image_describing_the_semi-major_and_semi-minor_axis_of_ellipse.svg/350px-An_image_describing_the_semi-major_and_semi-minor_axis_of_ellipse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0303" y="1702530"/>
              <a:ext cx="5940426" cy="2478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942096" y="2941535"/>
              <a:ext cx="1343890" cy="493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C(</a:t>
              </a:r>
              <a:r>
                <a:rPr lang="en-US" i="1" dirty="0" err="1"/>
                <a:t>h</a:t>
              </a:r>
              <a:r>
                <a:rPr lang="en-US" dirty="0" err="1"/>
                <a:t>,</a:t>
              </a:r>
              <a:r>
                <a:rPr lang="en-US" i="1" dirty="0" err="1"/>
                <a:t>k</a:t>
              </a:r>
              <a:r>
                <a:rPr lang="en-US" dirty="0"/>
                <a:t>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50516" y="2248581"/>
              <a:ext cx="87405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i="1" dirty="0"/>
                <a:t>b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93036" y="2494802"/>
              <a:ext cx="87405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i="1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757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dirty="0"/>
              <a:t>You animation should look like the following:</a:t>
            </a:r>
          </a:p>
        </p:txBody>
      </p:sp>
      <p:pic>
        <p:nvPicPr>
          <p:cNvPr id="2" name="MES_c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8300" y="1571625"/>
            <a:ext cx="4913186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2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396875"/>
            <a:ext cx="5638800" cy="588963"/>
          </a:xfrm>
        </p:spPr>
        <p:txBody>
          <a:bodyPr/>
          <a:lstStyle/>
          <a:p>
            <a:r>
              <a:rPr lang="en-US" sz="3600" dirty="0"/>
              <a:t>Q2: Oscillating string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47663" y="1181101"/>
            <a:ext cx="7739062" cy="1004888"/>
          </a:xfrm>
        </p:spPr>
        <p:txBody>
          <a:bodyPr/>
          <a:lstStyle/>
          <a:p>
            <a:r>
              <a:rPr lang="en-US" sz="3200" dirty="0"/>
              <a:t>Animate the oscillating string as shown.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9F781-A3C9-486F-8959-3922861080F8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pic>
        <p:nvPicPr>
          <p:cNvPr id="12" name="oscillating_strin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74900" y="2811463"/>
            <a:ext cx="5111750" cy="2347913"/>
          </a:xfrm>
        </p:spPr>
      </p:pic>
    </p:spTree>
    <p:extLst>
      <p:ext uri="{BB962C8B-B14F-4D97-AF65-F5344CB8AC3E}">
        <p14:creationId xmlns:p14="http://schemas.microsoft.com/office/powerpoint/2010/main" val="143008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6176"/>
                <a:ext cx="8229600" cy="1882775"/>
              </a:xfrm>
            </p:spPr>
            <p:txBody>
              <a:bodyPr/>
              <a:lstStyle/>
              <a:p>
                <a:r>
                  <a:rPr lang="en-US" dirty="0"/>
                  <a:t>Animate a 2D spiral that oscillates radially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-plane. Your animation should show at least a few complete radial oscillations.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6176"/>
                <a:ext cx="8229600" cy="1882775"/>
              </a:xfrm>
              <a:blipFill>
                <a:blip r:embed="rId4"/>
                <a:stretch>
                  <a:fillRect l="-593" t="-4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9F781-A3C9-486F-8959-3922861080F8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pic>
        <p:nvPicPr>
          <p:cNvPr id="5" name="radialspiral_c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81287" y="2547938"/>
            <a:ext cx="311863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1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Q4 </a:t>
            </a:r>
            <a:r>
              <a:rPr lang="en-US" dirty="0" err="1"/>
              <a:t>Lissajous</a:t>
            </a:r>
            <a:r>
              <a:rPr lang="en-US" dirty="0"/>
              <a:t> pattern</a:t>
            </a:r>
            <a:br>
              <a:rPr lang="en-US" dirty="0"/>
            </a:br>
            <a:r>
              <a:rPr lang="en-US" sz="2800" dirty="0">
                <a:hlinkClick r:id="rId2"/>
              </a:rPr>
              <a:t>https://en.wikipedia.org/wiki/Lissajous_curve</a:t>
            </a:r>
            <a:r>
              <a:rPr lang="en-US" sz="2800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41464"/>
                <a:ext cx="8229600" cy="317341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=0,±1,±2,…;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&lt;1.0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41464"/>
                <a:ext cx="8229600" cy="317341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9F781-A3C9-486F-8959-3922861080F8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9313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Subtitle 5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701402" y="1393271"/>
                <a:ext cx="8113986" cy="62011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=0.15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;</a:t>
                </a:r>
              </a:p>
            </p:txBody>
          </p:sp>
        </mc:Choice>
        <mc:Fallback>
          <p:sp>
            <p:nvSpPr>
              <p:cNvPr id="6" name="Subtit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01402" y="1393271"/>
                <a:ext cx="8113986" cy="620111"/>
              </a:xfrm>
              <a:blipFill>
                <a:blip r:embed="rId5"/>
                <a:stretch>
                  <a:fillRect t="-11881" b="-10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9F781-A3C9-486F-8959-3922861080F8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pic>
        <p:nvPicPr>
          <p:cNvPr id="3" name="Lissajou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90749" y="2243138"/>
            <a:ext cx="3524345" cy="406241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42888" y="285750"/>
            <a:ext cx="8572500" cy="1107521"/>
          </a:xfrm>
        </p:spPr>
        <p:txBody>
          <a:bodyPr/>
          <a:lstStyle/>
          <a:p>
            <a:r>
              <a:rPr lang="en-US" sz="2800" dirty="0"/>
              <a:t>Animate the </a:t>
            </a:r>
            <a:r>
              <a:rPr lang="en-US" sz="2800" dirty="0" err="1"/>
              <a:t>Lissajous</a:t>
            </a:r>
            <a:r>
              <a:rPr lang="en-US" sz="2800" dirty="0"/>
              <a:t> pattern for the following parameter</a:t>
            </a:r>
          </a:p>
        </p:txBody>
      </p:sp>
    </p:spTree>
    <p:extLst>
      <p:ext uri="{BB962C8B-B14F-4D97-AF65-F5344CB8AC3E}">
        <p14:creationId xmlns:p14="http://schemas.microsoft.com/office/powerpoint/2010/main" val="344376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9712</TotalTime>
  <Pages>28</Pages>
  <Words>197</Words>
  <Application>Microsoft Office PowerPoint</Application>
  <PresentationFormat>On-screen Show (4:3)</PresentationFormat>
  <Paragraphs>31</Paragraphs>
  <Slides>7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宋体</vt:lpstr>
      <vt:lpstr>Arial</vt:lpstr>
      <vt:lpstr>Calibri</vt:lpstr>
      <vt:lpstr>Cambria Math</vt:lpstr>
      <vt:lpstr>Garamond</vt:lpstr>
      <vt:lpstr>Times New Roman</vt:lpstr>
      <vt:lpstr>Wingdings</vt:lpstr>
      <vt:lpstr>Edge</vt:lpstr>
      <vt:lpstr>Assignment 12</vt:lpstr>
      <vt:lpstr>Q1. Simulate the simplified Sun-Earth-Moon three-body planetary motion</vt:lpstr>
      <vt:lpstr>You animation should look like the following:</vt:lpstr>
      <vt:lpstr>Q2: Oscillating string</vt:lpstr>
      <vt:lpstr>Q3</vt:lpstr>
      <vt:lpstr>Q4 Lissajous pattern https://en.wikipedia.org/wiki/Lissajous_curve </vt:lpstr>
      <vt:lpstr>Animate the Lissajous pattern for the following parameter</vt:lpstr>
    </vt:vector>
  </TitlesOfParts>
  <Company>Addison Wesley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>Addison Wesley</dc:creator>
  <cp:keywords/>
  <dc:description/>
  <cp:lastModifiedBy>Yoon Tiem Leong</cp:lastModifiedBy>
  <cp:revision>1053</cp:revision>
  <cp:lastPrinted>2000-05-10T13:32:21Z</cp:lastPrinted>
  <dcterms:created xsi:type="dcterms:W3CDTF">2000-05-09T12:24:52Z</dcterms:created>
  <dcterms:modified xsi:type="dcterms:W3CDTF">2017-04-21T16:52:43Z</dcterms:modified>
</cp:coreProperties>
</file>