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8"/>
  </p:notesMasterIdLst>
  <p:handoutMasterIdLst>
    <p:handoutMasterId r:id="rId9"/>
  </p:handoutMasterIdLst>
  <p:sldIdLst>
    <p:sldId id="446" r:id="rId2"/>
    <p:sldId id="660" r:id="rId3"/>
    <p:sldId id="663" r:id="rId4"/>
    <p:sldId id="661" r:id="rId5"/>
    <p:sldId id="662" r:id="rId6"/>
    <p:sldId id="664" r:id="rId7"/>
  </p:sldIdLst>
  <p:sldSz cx="9144000" cy="6858000" type="screen4x3"/>
  <p:notesSz cx="7315200" cy="9601200"/>
  <p:kinsoku lang="zh-CN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C6600"/>
    <a:srgbClr val="CC9900"/>
    <a:srgbClr val="339933"/>
    <a:srgbClr val="C0FEF9"/>
    <a:srgbClr val="CECECE"/>
    <a:srgbClr val="DADADA"/>
    <a:srgbClr val="FFFFFF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92" autoAdjust="0"/>
    <p:restoredTop sz="93109" autoAdjust="0"/>
  </p:normalViewPr>
  <p:slideViewPr>
    <p:cSldViewPr snapToGrid="0">
      <p:cViewPr varScale="1">
        <p:scale>
          <a:sx n="67" d="100"/>
          <a:sy n="67" d="100"/>
        </p:scale>
        <p:origin x="1416" y="78"/>
      </p:cViewPr>
      <p:guideLst>
        <p:guide orient="horz" pos="316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137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554413" y="4327525"/>
            <a:ext cx="681037" cy="6651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8013" tIns="48147" rIns="98013" bIns="48147">
            <a:spAutoFit/>
          </a:bodyPr>
          <a:lstStyle>
            <a:lvl1pPr defTabSz="989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989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989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989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989013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9890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defRPr/>
            </a:pPr>
            <a:fld id="{B42A53D2-DC4F-42B5-B505-47BF9D601F3C}" type="slidenum">
              <a:rPr lang="zh-CN" altLang="en-US" sz="3800" smtClean="0">
                <a:latin typeface="Times New Roman" panose="02020603050405020304" pitchFamily="18" charset="0"/>
              </a:rPr>
              <a:pPr>
                <a:defRPr/>
              </a:pPr>
              <a:t>‹#›</a:t>
            </a:fld>
            <a:endParaRPr lang="en-US" altLang="zh-CN" sz="380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9300"/>
            <a:ext cx="5365750" cy="43211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8013" tIns="48147" rIns="98013" bIns="481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  <a:p>
            <a:pPr lvl="3"/>
            <a:r>
              <a:rPr lang="en-US" altLang="zh-CN" noProof="0"/>
              <a:t>Fourth level</a:t>
            </a:r>
          </a:p>
          <a:p>
            <a:pPr lvl="4"/>
            <a:r>
              <a:rPr lang="en-US" altLang="zh-CN" noProof="0"/>
              <a:t>Fifth level</a:t>
            </a:r>
          </a:p>
        </p:txBody>
      </p:sp>
      <p:sp>
        <p:nvSpPr>
          <p:cNvPr id="3075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6825" y="727075"/>
            <a:ext cx="4783138" cy="35877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836127360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84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zh-CN"/>
              <a:t>Click to edit Master title style</a:t>
            </a:r>
          </a:p>
        </p:txBody>
      </p:sp>
      <p:sp>
        <p:nvSpPr>
          <p:cNvPr id="6184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zh-CN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759BB-F73D-4770-AD5B-5B0107325D6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8706551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691F65-1896-4CB4-BE06-B62301F34991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635555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927F4B-D184-471B-A811-5E79BB96CD9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053423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E8DB5-4935-466F-AFE9-8FD35549F487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0266915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69F781-A3C9-486F-8959-3922861080F8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9698235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F50232-2F0D-4032-8235-9FAC40174B3C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4524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DD00DD-E941-4CE2-A43D-3440A7C4CDF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33195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903085-F81D-4D46-8AB0-CEB0A0061C65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35321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A1884F-A2DE-4603-A5D4-E1AF50AA9C70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191270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043533-5599-493F-B402-657CB045CEE4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83219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6578A9-CB2A-4B2C-A232-A84188D6D703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819247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F2329C-19A2-447A-97A8-23770153C342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485182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</a:p>
        </p:txBody>
      </p:sp>
      <p:sp>
        <p:nvSpPr>
          <p:cNvPr id="6174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74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174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8835D2B3-349A-421A-B5F7-3C4F2D902B46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371612160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  <a:ea typeface="+mn-ea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  <a:ea typeface="+mn-ea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  <a:ea typeface="+mn-ea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video" Target="../media/media2.mp4"/><Relationship Id="rId1" Type="http://schemas.microsoft.com/office/2007/relationships/media" Target="../media/media2.mp4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3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 sz="2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lr>
                <a:schemeClr val="accent1"/>
              </a:buClr>
              <a:buSzPct val="65000"/>
              <a:buFont typeface="Wingdings" panose="05000000000000000000" pitchFamily="2" charset="2"/>
              <a:buChar char="n"/>
              <a:defRPr sz="2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q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B69762F4-10BB-41B4-A107-82139F9FF85D}" type="slidenum">
              <a:rPr lang="en-US" altLang="zh-CN" sz="1200" smtClean="0">
                <a:latin typeface="Garamond" panose="02020404030301010803" pitchFamily="18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zh-CN" sz="1200">
              <a:latin typeface="Garamond" panose="02020404030301010803" pitchFamily="18" charset="0"/>
            </a:endParaRPr>
          </a:p>
        </p:txBody>
      </p:sp>
      <p:sp>
        <p:nvSpPr>
          <p:cNvPr id="5632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zh-CN" dirty="0"/>
              <a:t>Assignment 9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mbria Math" panose="02040503050406030204" pitchFamily="18" charset="0"/>
              </a:rPr>
              <a:t>2D projectile motion</a:t>
            </a:r>
            <a:br>
              <a:rPr lang="en-US" dirty="0">
                <a:latin typeface="Cambria Math" panose="02040503050406030204" pitchFamily="18" charset="0"/>
              </a:rPr>
            </a:br>
            <a:endParaRPr lang="en-US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The trajectory of a 2D projectile with initial location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), speed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 and launching angle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US" dirty="0"/>
                  <a:t> are given by the equations: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</m:t>
                      </m:r>
                      <m:func>
                        <m:func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;</m:t>
                          </m:r>
                        </m:e>
                      </m:func>
                    </m:oMath>
                  </m:oMathPara>
                </a14:m>
                <a:endParaRPr lang="en-US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𝑡</m:t>
                      </m:r>
                      <m:func>
                        <m:func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>
                              <a:latin typeface="Cambria Math" panose="02040503050406030204" pitchFamily="18" charset="0"/>
                            </a:rPr>
                            <m:t>s</m:t>
                          </m:r>
                          <m:r>
                            <m:rPr>
                              <m:sty m:val="p"/>
                            </m:rPr>
                            <a:rPr lang="en-US" b="0" i="0" smtClean="0">
                              <a:latin typeface="Cambria Math" panose="02040503050406030204" pitchFamily="18" charset="0"/>
                            </a:rPr>
                            <m:t>in</m:t>
                          </m:r>
                        </m:fName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𝑔</m:t>
                              </m:r>
                            </m:num>
                            <m:den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func>
                    </m:oMath>
                  </m:oMathPara>
                </a14:m>
                <a:endParaRPr lang="en-US" dirty="0">
                  <a:ea typeface="Cambria Math" panose="02040503050406030204" pitchFamily="18" charset="0"/>
                </a:endParaRPr>
              </a:p>
              <a:p>
                <a:pPr marL="0" indent="0">
                  <a:buNone/>
                </a:pPr>
                <a:r>
                  <a:rPr lang="en-US" dirty="0"/>
                  <a:t>for </a:t>
                </a:r>
                <a:r>
                  <a:rPr lang="en-US" i="1" dirty="0"/>
                  <a:t>t</a:t>
                </a:r>
                <a:r>
                  <a:rPr lang="en-US" dirty="0"/>
                  <a:t> from 0 till </a:t>
                </a:r>
                <a:r>
                  <a:rPr lang="en-US" i="1" dirty="0"/>
                  <a:t>T</a:t>
                </a:r>
                <a:r>
                  <a:rPr lang="en-US" dirty="0"/>
                  <a:t>, defined as the time of flight, </a:t>
                </a:r>
              </a:p>
              <a:p>
                <a:pPr marL="0" indent="0" algn="ctr">
                  <a:buNone/>
                </a:pPr>
                <a:r>
                  <a:rPr lang="en-US" i="1" dirty="0"/>
                  <a:t>T</a:t>
                </a:r>
                <a:r>
                  <a:rPr lang="en-US" dirty="0"/>
                  <a:t> =-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2(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func>
                      <m:func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𝜃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)/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𝑔</m:t>
                        </m:r>
                      </m:e>
                    </m:func>
                  </m:oMath>
                </a14:m>
                <a:r>
                  <a:rPr lang="en-US" dirty="0"/>
                  <a:t>.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=−9.8</m:t>
                    </m:r>
                  </m:oMath>
                </a14:m>
                <a:r>
                  <a:rPr lang="en-US" dirty="0"/>
                  <a:t>1;</a:t>
                </a:r>
              </a:p>
              <a:p>
                <a:r>
                  <a:rPr lang="en-US" dirty="0"/>
                  <a:t>Animate the 2D projectile. Your output should be similar to the video in the next slide.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481" t="-3365" r="-21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559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2Dprojectile">
            <a:hlinkClick r:id="" action="ppaction://media"/>
          </p:cNvPr>
          <p:cNvPicPr>
            <a:picLocks noGrp="1" noChangeAspect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57200" y="2160588"/>
            <a:ext cx="8229600" cy="3411537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69F781-A3C9-486F-8959-3922861080F8}" type="slidenum">
              <a:rPr lang="en-US" altLang="zh-CN" smtClean="0"/>
              <a:pPr>
                <a:defRPr/>
              </a:pPr>
              <a:t>3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96033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265147" y="4180537"/>
                <a:ext cx="8265968" cy="2519808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s-ES" dirty="0"/>
                  <a:t>Consider a </a:t>
                </a:r>
                <a:r>
                  <a:rPr lang="es-ES" dirty="0" err="1"/>
                  <a:t>planet</a:t>
                </a:r>
                <a:r>
                  <a:rPr lang="es-ES" dirty="0"/>
                  <a:t> </a:t>
                </a:r>
                <a:r>
                  <a:rPr lang="es-ES" dirty="0" err="1"/>
                  <a:t>orbiting</a:t>
                </a:r>
                <a:r>
                  <a:rPr lang="es-ES" dirty="0"/>
                  <a:t> </a:t>
                </a:r>
                <a:r>
                  <a:rPr lang="es-ES" dirty="0" err="1"/>
                  <a:t>the</a:t>
                </a:r>
                <a:r>
                  <a:rPr lang="es-ES" dirty="0"/>
                  <a:t> </a:t>
                </a:r>
                <a:r>
                  <a:rPr lang="es-ES" dirty="0" err="1"/>
                  <a:t>Sun</a:t>
                </a:r>
                <a:r>
                  <a:rPr lang="es-ES" dirty="0"/>
                  <a:t> </a:t>
                </a:r>
                <a:r>
                  <a:rPr lang="es-ES" dirty="0" err="1"/>
                  <a:t>which</a:t>
                </a:r>
                <a:r>
                  <a:rPr lang="es-ES" dirty="0"/>
                  <a:t> </a:t>
                </a:r>
                <a:r>
                  <a:rPr lang="es-ES" dirty="0" err="1"/>
                  <a:t>is</a:t>
                </a:r>
                <a:r>
                  <a:rPr lang="es-ES" dirty="0"/>
                  <a:t> </a:t>
                </a:r>
                <a:r>
                  <a:rPr lang="es-ES" dirty="0" err="1"/>
                  <a:t>located</a:t>
                </a:r>
                <a:r>
                  <a:rPr lang="es-ES" dirty="0"/>
                  <a:t> at </a:t>
                </a:r>
                <a:r>
                  <a:rPr lang="es-ES" dirty="0" err="1"/>
                  <a:t>one</a:t>
                </a:r>
                <a:r>
                  <a:rPr lang="es-ES" dirty="0"/>
                  <a:t> of </a:t>
                </a:r>
                <a:r>
                  <a:rPr lang="es-ES" dirty="0" err="1"/>
                  <a:t>the</a:t>
                </a:r>
                <a:r>
                  <a:rPr lang="es-ES" dirty="0"/>
                  <a:t> </a:t>
                </a:r>
                <a:r>
                  <a:rPr lang="es-ES" dirty="0" err="1"/>
                  <a:t>foci</a:t>
                </a:r>
                <a:r>
                  <a:rPr lang="es-ES" dirty="0"/>
                  <a:t> of </a:t>
                </a:r>
                <a:r>
                  <a:rPr lang="es-ES" dirty="0" err="1"/>
                  <a:t>the</a:t>
                </a:r>
                <a:r>
                  <a:rPr lang="es-ES" dirty="0"/>
                  <a:t> </a:t>
                </a:r>
                <a:r>
                  <a:rPr lang="es-ES" dirty="0" err="1"/>
                  <a:t>ellipse</a:t>
                </a:r>
                <a:r>
                  <a:rPr lang="es-ES" dirty="0"/>
                  <a:t>.  </a:t>
                </a:r>
              </a:p>
              <a:p>
                <a:r>
                  <a:rPr lang="es-ES" dirty="0" err="1"/>
                  <a:t>The</a:t>
                </a:r>
                <a:r>
                  <a:rPr lang="es-ES" dirty="0"/>
                  <a:t> </a:t>
                </a:r>
                <a:r>
                  <a:rPr lang="es-ES" dirty="0" err="1"/>
                  <a:t>coordinates</a:t>
                </a:r>
                <a:r>
                  <a:rPr lang="es-ES" dirty="0"/>
                  <a:t> of </a:t>
                </a:r>
                <a:r>
                  <a:rPr lang="es-ES" dirty="0" err="1"/>
                  <a:t>the</a:t>
                </a:r>
                <a:r>
                  <a:rPr lang="es-ES" dirty="0"/>
                  <a:t> </a:t>
                </a:r>
                <a:r>
                  <a:rPr lang="es-ES" dirty="0" err="1"/>
                  <a:t>planet</a:t>
                </a:r>
                <a:r>
                  <a:rPr lang="es-ES" dirty="0"/>
                  <a:t> at time </a:t>
                </a:r>
                <a:r>
                  <a:rPr lang="es-ES" i="1" dirty="0"/>
                  <a:t>t</a:t>
                </a:r>
                <a:r>
                  <a:rPr lang="es-ES" dirty="0"/>
                  <a:t> can be </a:t>
                </a:r>
                <a:r>
                  <a:rPr lang="es-ES" dirty="0" err="1"/>
                  <a:t>expressed</a:t>
                </a:r>
                <a:r>
                  <a:rPr lang="es-ES" dirty="0"/>
                  <a:t> in </a:t>
                </a:r>
                <a:r>
                  <a:rPr lang="es-ES" dirty="0" err="1"/>
                  <a:t>parametrised</a:t>
                </a:r>
                <a:r>
                  <a:rPr lang="es-ES" dirty="0"/>
                  <a:t> </a:t>
                </a:r>
                <a:r>
                  <a:rPr lang="es-ES" dirty="0" err="1"/>
                  <a:t>form</a:t>
                </a:r>
                <a:r>
                  <a:rPr lang="es-ES" dirty="0"/>
                  <a:t>: 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cos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en-US" i="1" baseline="-250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),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sin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i="1" baseline="-250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</m:oMath>
                </a14:m>
                <a:r>
                  <a:rPr lang="en-US" dirty="0"/>
                  <a:t> </a:t>
                </a:r>
              </a:p>
              <a:p>
                <a:pPr marL="0" indent="0" algn="ctr">
                  <a:buNone/>
                </a:pPr>
                <a:endParaRPr lang="es-E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147" y="4180537"/>
                <a:ext cx="8265968" cy="2519808"/>
              </a:xfrm>
              <a:blipFill>
                <a:blip r:embed="rId2"/>
                <a:stretch>
                  <a:fillRect l="-590" t="-5085" r="-17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dirty="0"/>
              <a:t>2-body Planetary motion</a:t>
            </a:r>
            <a:br>
              <a:rPr lang="en-US" dirty="0"/>
            </a:br>
            <a:endParaRPr lang="en-US" dirty="0"/>
          </a:p>
        </p:txBody>
      </p:sp>
      <p:pic>
        <p:nvPicPr>
          <p:cNvPr id="9" name="Picture 2" descr="http://upload.wikimedia.org/wikipedia/commons/thumb/7/76/An_image_describing_the_semi-major_and_semi-minor_axis_of_ellipse.svg/350px-An_image_describing_the_semi-major_and_semi-minor_axis_of_ellipse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303" y="1702530"/>
            <a:ext cx="5940426" cy="2478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942096" y="2941534"/>
            <a:ext cx="1343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C(</a:t>
            </a:r>
            <a:r>
              <a:rPr lang="en-US" sz="2400" i="1" dirty="0" err="1"/>
              <a:t>h</a:t>
            </a:r>
            <a:r>
              <a:rPr lang="en-US" sz="2400" dirty="0" err="1"/>
              <a:t>,</a:t>
            </a:r>
            <a:r>
              <a:rPr lang="en-US" sz="2400" i="1" dirty="0" err="1"/>
              <a:t>k</a:t>
            </a:r>
            <a:r>
              <a:rPr lang="en-US" sz="2400" dirty="0"/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50516" y="2248581"/>
            <a:ext cx="87405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i="1" dirty="0"/>
              <a:t>b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93036" y="2494802"/>
            <a:ext cx="87405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i="1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0128010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265147" y="4180537"/>
                <a:ext cx="8265968" cy="2519808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en-US" dirty="0"/>
                  <a:t>Given any arbitrary values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𝜔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, simulate the motion of the planet for a full period (i.e., the planet should complete one round from the beginning till the end of the animation). Your output should be similar to the video in the next slide.</a:t>
                </a:r>
              </a:p>
              <a:p>
                <a:pPr marL="0" indent="0" algn="ctr">
                  <a:buNone/>
                </a:pPr>
                <a:endParaRPr lang="es-E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147" y="4180537"/>
                <a:ext cx="8265968" cy="2519808"/>
              </a:xfrm>
              <a:blipFill>
                <a:blip r:embed="rId2"/>
                <a:stretch>
                  <a:fillRect l="-1475" t="-2663" r="-25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en-US" dirty="0"/>
              <a:t>2-body Planetary motion</a:t>
            </a:r>
            <a:br>
              <a:rPr lang="en-US" dirty="0"/>
            </a:br>
            <a:endParaRPr lang="en-US" dirty="0"/>
          </a:p>
        </p:txBody>
      </p:sp>
      <p:pic>
        <p:nvPicPr>
          <p:cNvPr id="9" name="Picture 2" descr="http://upload.wikimedia.org/wikipedia/commons/thumb/7/76/An_image_describing_the_semi-major_and_semi-minor_axis_of_ellipse.svg/350px-An_image_describing_the_semi-major_and_semi-minor_axis_of_ellipse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303" y="1702530"/>
            <a:ext cx="5940426" cy="24780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942096" y="2941534"/>
            <a:ext cx="134389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C(</a:t>
            </a:r>
            <a:r>
              <a:rPr lang="en-US" sz="2400" i="1" dirty="0" err="1"/>
              <a:t>h</a:t>
            </a:r>
            <a:r>
              <a:rPr lang="en-US" sz="2400" dirty="0" err="1"/>
              <a:t>,</a:t>
            </a:r>
            <a:r>
              <a:rPr lang="en-US" sz="2400" i="1" dirty="0" err="1"/>
              <a:t>k</a:t>
            </a:r>
            <a:r>
              <a:rPr lang="en-US" sz="2400" dirty="0"/>
              <a:t>)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350516" y="2248581"/>
            <a:ext cx="87405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i="1" dirty="0"/>
              <a:t>b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493036" y="2494802"/>
            <a:ext cx="87405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i="1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2509789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lanetaryorbit">
            <a:hlinkClick r:id="" action="ppaction://media"/>
          </p:cNvPr>
          <p:cNvPicPr>
            <a:picLocks noGrp="1" noChangeAspect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2006600" y="1600200"/>
            <a:ext cx="5130800" cy="453072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69F781-A3C9-486F-8959-3922861080F8}" type="slidenum">
              <a:rPr lang="en-US" altLang="zh-CN" smtClean="0"/>
              <a:pPr>
                <a:defRPr/>
              </a:pPr>
              <a:t>6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12216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9189</TotalTime>
  <Pages>28</Pages>
  <Words>229</Words>
  <Application>Microsoft Office PowerPoint</Application>
  <PresentationFormat>On-screen Show (4:3)</PresentationFormat>
  <Paragraphs>24</Paragraphs>
  <Slides>6</Slides>
  <Notes>1</Notes>
  <HiddenSlides>0</HiddenSlides>
  <MMClips>2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宋体</vt:lpstr>
      <vt:lpstr>Arial</vt:lpstr>
      <vt:lpstr>Cambria Math</vt:lpstr>
      <vt:lpstr>Garamond</vt:lpstr>
      <vt:lpstr>Times New Roman</vt:lpstr>
      <vt:lpstr>Wingdings</vt:lpstr>
      <vt:lpstr>Edge</vt:lpstr>
      <vt:lpstr>Assignment 9</vt:lpstr>
      <vt:lpstr>2D projectile motion </vt:lpstr>
      <vt:lpstr>PowerPoint Presentation</vt:lpstr>
      <vt:lpstr>2-body Planetary motion </vt:lpstr>
      <vt:lpstr>2-body Planetary motion </vt:lpstr>
      <vt:lpstr>PowerPoint Presentation</vt:lpstr>
    </vt:vector>
  </TitlesOfParts>
  <Company>Addison Wesley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/>
  <dc:creator>Addison Wesley</dc:creator>
  <cp:keywords/>
  <dc:description/>
  <cp:lastModifiedBy>Yoon Tiem Leong</cp:lastModifiedBy>
  <cp:revision>950</cp:revision>
  <cp:lastPrinted>2000-05-10T13:32:21Z</cp:lastPrinted>
  <dcterms:created xsi:type="dcterms:W3CDTF">2000-05-09T12:24:52Z</dcterms:created>
  <dcterms:modified xsi:type="dcterms:W3CDTF">2017-04-14T16:29:57Z</dcterms:modified>
</cp:coreProperties>
</file>