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446" r:id="rId2"/>
    <p:sldId id="598" r:id="rId3"/>
    <p:sldId id="582" r:id="rId4"/>
    <p:sldId id="583" r:id="rId5"/>
    <p:sldId id="584" r:id="rId6"/>
    <p:sldId id="375" r:id="rId7"/>
    <p:sldId id="569" r:id="rId8"/>
    <p:sldId id="581" r:id="rId9"/>
    <p:sldId id="479" r:id="rId10"/>
    <p:sldId id="585" r:id="rId11"/>
    <p:sldId id="382" r:id="rId12"/>
    <p:sldId id="529" r:id="rId13"/>
    <p:sldId id="532" r:id="rId14"/>
    <p:sldId id="482" r:id="rId15"/>
    <p:sldId id="589" r:id="rId16"/>
    <p:sldId id="586" r:id="rId17"/>
    <p:sldId id="539" r:id="rId18"/>
    <p:sldId id="540" r:id="rId19"/>
    <p:sldId id="588" r:id="rId20"/>
    <p:sldId id="487" r:id="rId21"/>
    <p:sldId id="587" r:id="rId22"/>
    <p:sldId id="590" r:id="rId23"/>
    <p:sldId id="544" r:id="rId24"/>
    <p:sldId id="559" r:id="rId25"/>
    <p:sldId id="554" r:id="rId26"/>
    <p:sldId id="549" r:id="rId27"/>
    <p:sldId id="557" r:id="rId28"/>
    <p:sldId id="592" r:id="rId29"/>
    <p:sldId id="593" r:id="rId30"/>
    <p:sldId id="596" r:id="rId31"/>
    <p:sldId id="597" r:id="rId32"/>
    <p:sldId id="599" r:id="rId33"/>
    <p:sldId id="600" r:id="rId34"/>
    <p:sldId id="601" r:id="rId35"/>
    <p:sldId id="602" r:id="rId36"/>
  </p:sldIdLst>
  <p:sldSz cx="9144000" cy="6858000" type="screen4x3"/>
  <p:notesSz cx="7315200" cy="96012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CC9900"/>
    <a:srgbClr val="339933"/>
    <a:srgbClr val="C0FEF9"/>
    <a:srgbClr val="CECECE"/>
    <a:srgbClr val="DADADA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92" autoAdjust="0"/>
    <p:restoredTop sz="93109" autoAdjust="0"/>
  </p:normalViewPr>
  <p:slideViewPr>
    <p:cSldViewPr snapToGrid="0">
      <p:cViewPr varScale="1">
        <p:scale>
          <a:sx n="49" d="100"/>
          <a:sy n="49" d="100"/>
        </p:scale>
        <p:origin x="1267" y="53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54413" y="4327525"/>
            <a:ext cx="681037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013" tIns="48147" rIns="98013" bIns="48147">
            <a:spAutoFit/>
          </a:bodyPr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B42A53D2-DC4F-42B5-B505-47BF9D601F3C}" type="slidenum">
              <a:rPr lang="zh-CN" altLang="en-US" sz="3800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 sz="38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3" tIns="48147" rIns="98013" bIns="4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0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0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5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84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54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08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59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62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59BB-F73D-4770-AD5B-5B0107325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F65-1896-4CB4-BE06-B62301F349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5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7F4B-D184-471B-A811-5E79BB96C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42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8DB5-4935-466F-AFE9-8FD35549F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6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F781-A3C9-486F-8959-3922861080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82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232-2F0D-4032-8235-9FAC40174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2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00DD-E941-4CE2-A43D-3440A7C4C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3085-F81D-4D46-8AB0-CEB0A0061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3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884F-A2DE-4603-A5D4-E1AF50AA9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2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3533-5599-493F-B402-657CB045C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1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78A9-CB2A-4B2C-A232-A84188D6D7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2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329C-19A2-447A-97A8-23770153C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1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835D2B3-349A-421A-B5F7-3C4F2D902B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Lecture 2</a:t>
            </a:r>
            <a:br>
              <a:rPr lang="en-US" altLang="zh-CN" dirty="0"/>
            </a:br>
            <a:r>
              <a:rPr lang="en-US" altLang="zh-CN" dirty="0"/>
              <a:t>Mathematica for Series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063625" y="246993"/>
                <a:ext cx="7623175" cy="1752600"/>
              </a:xfrm>
            </p:spPr>
            <p:txBody>
              <a:bodyPr/>
              <a:lstStyle/>
              <a:p>
                <a:pPr eaLnBrk="1" hangingPunct="1"/>
                <a:r>
                  <a:rPr lang="en-US" altLang="zh-CN" dirty="0"/>
                  <a:t>Use Mathematica to generate a Taylor series of a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at a center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. </a:t>
                </a:r>
                <a:br>
                  <a:rPr lang="en-US" altLang="zh-CN" dirty="0"/>
                </a:br>
                <a:r>
                  <a:rPr lang="en-US" altLang="zh-CN" dirty="0"/>
                  <a:t>Compare it to the generating function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by plotting both on the same plot. Deduce the interval of convergence from the plot.</a:t>
                </a:r>
              </a:p>
            </p:txBody>
          </p:sp>
        </mc:Choice>
        <mc:Fallback xmlns="">
          <p:sp>
            <p:nvSpPr>
              <p:cNvPr id="563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63625" y="246993"/>
                <a:ext cx="7623175" cy="1752600"/>
              </a:xfrm>
              <a:blipFill>
                <a:blip r:embed="rId3"/>
                <a:stretch>
                  <a:fillRect l="-3837" t="-8711" r="-1039" b="-27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8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D67FDB-197C-43B1-9A2D-07459EADEC20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pic>
        <p:nvPicPr>
          <p:cNvPr id="233475" name="Picture 2" descr="D11-08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1388"/>
            <a:ext cx="87757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36563" y="5649913"/>
            <a:ext cx="8134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Note: Maclaurin series is effectively a special case of Taylor series with </a:t>
            </a:r>
            <a:r>
              <a:rPr lang="en-US" altLang="zh-CN" sz="2500" i="1">
                <a:latin typeface="Times New Roman" panose="02020603050405020304" pitchFamily="18" charset="0"/>
              </a:rPr>
              <a:t>a </a:t>
            </a:r>
            <a:r>
              <a:rPr lang="en-US" altLang="zh-CN" sz="2500">
                <a:latin typeface="Times New Roman" panose="02020603050405020304" pitchFamily="18" charset="0"/>
              </a:rPr>
              <a:t>= 0.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43FB1B-9370-4CA6-8FD2-5C31883914D1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dirty="0"/>
                  <a:t>Taylor series for </a:t>
                </a:r>
                <a:r>
                  <a:rPr lang="en-US" altLang="zh-CN" i="1" dirty="0"/>
                  <a:t>f</a:t>
                </a:r>
                <a:r>
                  <a:rPr lang="en-US" altLang="zh-CN" dirty="0"/>
                  <a:t>(</a:t>
                </a:r>
                <a:r>
                  <a:rPr lang="en-US" altLang="zh-CN" i="1" dirty="0"/>
                  <a:t>x</a:t>
                </a:r>
                <a:r>
                  <a:rPr lang="en-US" altLang="zh-CN" dirty="0"/>
                  <a:t>)=1/</a:t>
                </a:r>
                <a:r>
                  <a:rPr lang="en-US" altLang="zh-CN" i="1" dirty="0"/>
                  <a:t>x </a:t>
                </a:r>
                <a:r>
                  <a:rPr lang="en-US" altLang="zh-CN" dirty="0"/>
                  <a:t>expanded at the center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355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815" t="-11230" r="-3333" b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5986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</a:t>
            </a:r>
            <a:r>
              <a:rPr lang="en-US" altLang="zh-CN" i="1" dirty="0"/>
              <a:t>x</a:t>
            </a:r>
            <a:r>
              <a:rPr lang="en-US" altLang="zh-CN" baseline="30000" dirty="0"/>
              <a:t>-1</a:t>
            </a:r>
            <a:r>
              <a:rPr lang="en-US" altLang="zh-CN" dirty="0"/>
              <a:t>; </a:t>
            </a:r>
            <a:r>
              <a:rPr lang="en-US" altLang="zh-CN" i="1" dirty="0"/>
              <a:t>f </a:t>
            </a:r>
            <a:r>
              <a:rPr lang="en-US" altLang="zh-CN" i="1" dirty="0">
                <a:cs typeface="Times New Roman" panose="02020603050405020304" pitchFamily="18" charset="0"/>
              </a:rPr>
              <a:t>'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-</a:t>
            </a:r>
            <a:r>
              <a:rPr lang="en-US" altLang="zh-CN" i="1" dirty="0"/>
              <a:t>x</a:t>
            </a:r>
            <a:r>
              <a:rPr lang="en-US" altLang="zh-CN" baseline="30000" dirty="0"/>
              <a:t>-2</a:t>
            </a:r>
            <a:r>
              <a:rPr lang="en-US" altLang="zh-CN" dirty="0"/>
              <a:t>; </a:t>
            </a:r>
            <a:r>
              <a:rPr lang="en-US" altLang="zh-CN" i="1" dirty="0"/>
              <a:t>f </a:t>
            </a:r>
            <a:r>
              <a:rPr lang="en-US" altLang="zh-CN" i="1" baseline="30000" dirty="0"/>
              <a:t>(n</a:t>
            </a:r>
            <a:r>
              <a:rPr lang="en-US" altLang="zh-CN" baseline="30000" dirty="0"/>
              <a:t>)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(-1)</a:t>
            </a:r>
            <a:r>
              <a:rPr lang="en-US" altLang="zh-CN" i="1" baseline="30000" dirty="0"/>
              <a:t>n </a:t>
            </a:r>
            <a:r>
              <a:rPr lang="en-US" altLang="zh-CN" i="1" dirty="0" err="1"/>
              <a:t>n</a:t>
            </a:r>
            <a:r>
              <a:rPr lang="en-US" altLang="zh-CN" dirty="0"/>
              <a:t>! </a:t>
            </a:r>
            <a:r>
              <a:rPr lang="en-US" altLang="zh-CN" i="1" dirty="0"/>
              <a:t>x</a:t>
            </a:r>
            <a:r>
              <a:rPr lang="en-US" altLang="zh-CN" baseline="30000" dirty="0"/>
              <a:t>-(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+1)</a:t>
            </a:r>
          </a:p>
          <a:p>
            <a:pPr eaLnBrk="1" hangingPunct="1"/>
            <a:r>
              <a:rPr lang="en-US" altLang="zh-CN" dirty="0"/>
              <a:t>The Taylor series is </a:t>
            </a:r>
          </a:p>
        </p:txBody>
      </p:sp>
      <p:graphicFrame>
        <p:nvGraphicFramePr>
          <p:cNvPr id="2355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21245"/>
              </p:ext>
            </p:extLst>
          </p:nvPr>
        </p:nvGraphicFramePr>
        <p:xfrm>
          <a:off x="1823928" y="3032922"/>
          <a:ext cx="5796072" cy="294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8" name="Equation" r:id="rId5" imgW="4520880" imgH="2298600" progId="Equation.DSMT4">
                  <p:embed/>
                </p:oleObj>
              </mc:Choice>
              <mc:Fallback>
                <p:oleObj name="Equation" r:id="rId5" imgW="4520880" imgH="229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928" y="3032922"/>
                        <a:ext cx="5796072" cy="2945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0920E-04C2-45F2-81E1-01A651DF16D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800" dirty="0"/>
              <a:t>Taylor series for </a:t>
            </a:r>
            <a:r>
              <a:rPr lang="en-US" altLang="zh-CN" sz="3800" i="1" dirty="0"/>
              <a:t>e</a:t>
            </a:r>
            <a:r>
              <a:rPr lang="en-US" altLang="zh-CN" sz="3800" i="1" baseline="30000" dirty="0"/>
              <a:t>x</a:t>
            </a:r>
            <a:r>
              <a:rPr lang="en-US" altLang="zh-CN" sz="3800" i="1" dirty="0"/>
              <a:t> </a:t>
            </a:r>
            <a:r>
              <a:rPr lang="en-US" altLang="zh-CN" sz="3800" dirty="0"/>
              <a:t>at </a:t>
            </a:r>
            <a:r>
              <a:rPr lang="en-US" altLang="zh-CN" sz="3800" i="1" dirty="0"/>
              <a:t>x</a:t>
            </a:r>
            <a:r>
              <a:rPr lang="en-US" altLang="zh-CN" sz="3800" dirty="0"/>
              <a:t> = 0</a:t>
            </a:r>
            <a:endParaRPr lang="en-US" altLang="zh-CN" sz="3800" i="1" baseline="30000" dirty="0"/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68909"/>
              </p:ext>
            </p:extLst>
          </p:nvPr>
        </p:nvGraphicFramePr>
        <p:xfrm>
          <a:off x="439738" y="2108200"/>
          <a:ext cx="8137525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0" name="Equation" r:id="rId4" imgW="6134040" imgH="1714320" progId="Equation.DSMT4">
                  <p:embed/>
                </p:oleObj>
              </mc:Choice>
              <mc:Fallback>
                <p:oleObj name="Equation" r:id="rId4" imgW="6134040" imgH="1714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108200"/>
                        <a:ext cx="8137525" cy="227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978FC1-3E14-4149-88DE-6526BA113305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81" y="1316421"/>
            <a:ext cx="8200037" cy="515581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37311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sz="3800" dirty="0"/>
              <a:t>Taylor series for cos</a:t>
            </a:r>
            <a:r>
              <a:rPr lang="en-US" altLang="zh-CN" sz="3800" i="1" dirty="0"/>
              <a:t> x </a:t>
            </a:r>
            <a:r>
              <a:rPr lang="en-US" altLang="zh-CN" sz="3800" dirty="0"/>
              <a:t>at </a:t>
            </a:r>
            <a:r>
              <a:rPr lang="en-US" altLang="zh-CN" sz="3800" i="1" dirty="0"/>
              <a:t>x</a:t>
            </a:r>
            <a:r>
              <a:rPr lang="en-US" altLang="zh-CN" sz="3800" dirty="0"/>
              <a:t> = 0</a:t>
            </a:r>
            <a:endParaRPr lang="en-US" altLang="zh-CN" sz="3800" i="1" baseline="30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59C123-446B-4A37-9A4E-0EEC375C3819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284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 dirty="0"/>
              <a:t>Taylor series for ln </a:t>
            </a:r>
            <a:r>
              <a:rPr lang="en-US" altLang="zh-CN" sz="3800" i="1" dirty="0"/>
              <a:t>x </a:t>
            </a:r>
            <a:r>
              <a:rPr lang="en-US" altLang="zh-CN" sz="3800" dirty="0"/>
              <a:t>at </a:t>
            </a:r>
            <a:r>
              <a:rPr lang="en-US" altLang="zh-CN" sz="3800" i="1" dirty="0"/>
              <a:t>x </a:t>
            </a:r>
            <a:r>
              <a:rPr lang="en-US" altLang="zh-CN" sz="3800" dirty="0"/>
              <a:t>= 1</a:t>
            </a:r>
          </a:p>
        </p:txBody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408113"/>
            <a:ext cx="8304212" cy="1944687"/>
          </a:xfrm>
        </p:spPr>
        <p:txBody>
          <a:bodyPr/>
          <a:lstStyle/>
          <a:p>
            <a:pPr eaLnBrk="1" hangingPunct="1"/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)=ln </a:t>
            </a:r>
            <a:r>
              <a:rPr lang="en-US" altLang="zh-CN" i="1" dirty="0"/>
              <a:t>x</a:t>
            </a:r>
            <a:r>
              <a:rPr lang="en-US" altLang="zh-CN" dirty="0"/>
              <a:t>;</a:t>
            </a:r>
            <a:r>
              <a:rPr lang="en-US" altLang="zh-CN" i="1" dirty="0"/>
              <a:t> f </a:t>
            </a:r>
            <a:r>
              <a:rPr lang="en-US" altLang="zh-CN" i="1" dirty="0">
                <a:cs typeface="Times New Roman" panose="02020603050405020304" pitchFamily="18" charset="0"/>
              </a:rPr>
              <a:t>'</a:t>
            </a:r>
            <a:r>
              <a:rPr lang="en-US" altLang="zh-CN" dirty="0"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cs typeface="Times New Roman" panose="02020603050405020304" pitchFamily="18" charset="0"/>
              </a:rPr>
              <a:t>x</a:t>
            </a:r>
            <a:r>
              <a:rPr lang="en-US" altLang="zh-CN" dirty="0">
                <a:cs typeface="Times New Roman" panose="02020603050405020304" pitchFamily="18" charset="0"/>
              </a:rPr>
              <a:t>) = </a:t>
            </a:r>
            <a:r>
              <a:rPr lang="en-US" altLang="zh-CN" i="1" dirty="0">
                <a:cs typeface="Times New Roman" panose="02020603050405020304" pitchFamily="18" charset="0"/>
              </a:rPr>
              <a:t>x</a:t>
            </a:r>
            <a:r>
              <a:rPr lang="en-US" altLang="zh-CN" baseline="30000" dirty="0"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i="1" dirty="0"/>
              <a:t>f ''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(-1) (1)</a:t>
            </a:r>
            <a:r>
              <a:rPr lang="en-US" altLang="zh-CN" i="1" dirty="0"/>
              <a:t>x</a:t>
            </a:r>
            <a:r>
              <a:rPr lang="en-US" altLang="zh-CN" baseline="30000" dirty="0"/>
              <a:t>-2</a:t>
            </a:r>
            <a:r>
              <a:rPr lang="en-US" altLang="zh-CN" dirty="0"/>
              <a:t>;</a:t>
            </a:r>
            <a:r>
              <a:rPr lang="en-US" altLang="zh-CN" i="1" dirty="0"/>
              <a:t> f '''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(-1)</a:t>
            </a:r>
            <a:r>
              <a:rPr lang="en-US" altLang="zh-CN" baseline="30000" dirty="0"/>
              <a:t>2 </a:t>
            </a:r>
            <a:r>
              <a:rPr lang="en-US" altLang="zh-CN" dirty="0"/>
              <a:t>(2)(1) </a:t>
            </a:r>
            <a:r>
              <a:rPr lang="en-US" altLang="zh-CN" i="1" dirty="0"/>
              <a:t>x</a:t>
            </a:r>
            <a:r>
              <a:rPr lang="en-US" altLang="zh-CN" baseline="30000" dirty="0"/>
              <a:t>-3 </a:t>
            </a:r>
            <a:r>
              <a:rPr lang="en-US" altLang="zh-CN" dirty="0">
                <a:latin typeface="Times New Roman" panose="02020603050405020304" pitchFamily="18" charset="0"/>
              </a:rPr>
              <a:t>…</a:t>
            </a:r>
            <a:r>
              <a:rPr lang="en-US" altLang="zh-CN" dirty="0"/>
              <a:t> </a:t>
            </a:r>
          </a:p>
          <a:p>
            <a:pPr eaLnBrk="1" hangingPunct="1"/>
            <a:r>
              <a:rPr lang="en-US" altLang="zh-CN" i="1" dirty="0"/>
              <a:t>f </a:t>
            </a:r>
            <a:r>
              <a:rPr lang="en-US" altLang="zh-CN" baseline="30000" dirty="0"/>
              <a:t>(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)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(-1)</a:t>
            </a:r>
            <a:r>
              <a:rPr lang="en-US" altLang="zh-CN" baseline="30000" dirty="0"/>
              <a:t> 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-1</a:t>
            </a:r>
            <a:r>
              <a:rPr lang="en-US" altLang="zh-CN" dirty="0"/>
              <a:t>(</a:t>
            </a:r>
            <a:r>
              <a:rPr lang="en-US" altLang="zh-CN" i="1" dirty="0"/>
              <a:t>n</a:t>
            </a:r>
            <a:r>
              <a:rPr lang="en-US" altLang="zh-CN" dirty="0"/>
              <a:t>-1)!</a:t>
            </a:r>
            <a:r>
              <a:rPr lang="en-US" altLang="zh-CN" i="1" dirty="0"/>
              <a:t>x</a:t>
            </a:r>
            <a:r>
              <a:rPr lang="en-US" altLang="zh-CN" baseline="30000" dirty="0"/>
              <a:t>-</a:t>
            </a:r>
            <a:r>
              <a:rPr lang="en-US" altLang="zh-CN" i="1" baseline="30000" dirty="0"/>
              <a:t>n</a:t>
            </a:r>
            <a:r>
              <a:rPr lang="en-US" altLang="zh-CN" baseline="30000" dirty="0"/>
              <a:t> </a:t>
            </a:r>
            <a:r>
              <a:rPr lang="en-US" altLang="zh-CN" dirty="0"/>
              <a:t>;</a:t>
            </a:r>
            <a:endParaRPr lang="en-US" altLang="zh-CN" i="1" dirty="0"/>
          </a:p>
        </p:txBody>
      </p:sp>
      <p:graphicFrame>
        <p:nvGraphicFramePr>
          <p:cNvPr id="2846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94561"/>
              </p:ext>
            </p:extLst>
          </p:nvPr>
        </p:nvGraphicFramePr>
        <p:xfrm>
          <a:off x="885825" y="3363310"/>
          <a:ext cx="7372350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8" name="Equation" r:id="rId4" imgW="6311900" imgH="2705100" progId="Equation.DSMT4">
                  <p:embed/>
                </p:oleObj>
              </mc:Choice>
              <mc:Fallback>
                <p:oleObj name="Equation" r:id="rId4" imgW="6311900" imgH="2705100" progId="Equation.DSMT4">
                  <p:embed/>
                  <p:pic>
                    <p:nvPicPr>
                      <p:cNvPr id="2846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3363310"/>
                        <a:ext cx="7372350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36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7517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zh-CN" dirty="0"/>
              <a:t>Binomial series</a:t>
            </a:r>
          </a:p>
        </p:txBody>
      </p:sp>
    </p:spTree>
    <p:extLst>
      <p:ext uri="{BB962C8B-B14F-4D97-AF65-F5344CB8AC3E}">
        <p14:creationId xmlns:p14="http://schemas.microsoft.com/office/powerpoint/2010/main" val="8294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91293-C1CA-4189-8C3B-82C17CB4A7A9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276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Consider the Taylor series generated by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(1+</a:t>
            </a:r>
            <a:r>
              <a:rPr lang="en-US" altLang="zh-CN" i="1" dirty="0"/>
              <a:t>x</a:t>
            </a:r>
            <a:r>
              <a:rPr lang="en-US" altLang="zh-CN" dirty="0"/>
              <a:t>)</a:t>
            </a:r>
            <a:r>
              <a:rPr lang="en-US" altLang="zh-CN" i="1" baseline="30000" dirty="0"/>
              <a:t>m</a:t>
            </a:r>
            <a:r>
              <a:rPr lang="en-US" altLang="zh-CN" i="1" dirty="0"/>
              <a:t>,</a:t>
            </a:r>
            <a:r>
              <a:rPr lang="en-US" altLang="zh-CN" dirty="0"/>
              <a:t> where </a:t>
            </a:r>
            <a:r>
              <a:rPr lang="en-US" altLang="zh-CN" i="1" dirty="0"/>
              <a:t>m</a:t>
            </a:r>
            <a:r>
              <a:rPr lang="en-US" altLang="zh-CN" dirty="0"/>
              <a:t> is a constant:</a:t>
            </a:r>
          </a:p>
        </p:txBody>
      </p:sp>
      <p:graphicFrame>
        <p:nvGraphicFramePr>
          <p:cNvPr id="27648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929042"/>
              </p:ext>
            </p:extLst>
          </p:nvPr>
        </p:nvGraphicFramePr>
        <p:xfrm>
          <a:off x="738188" y="1600200"/>
          <a:ext cx="5735637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2" name="Equation" r:id="rId4" imgW="4457520" imgH="1777680" progId="Equation.DSMT4">
                  <p:embed/>
                </p:oleObj>
              </mc:Choice>
              <mc:Fallback>
                <p:oleObj name="Equation" r:id="rId4" imgW="445752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600200"/>
                        <a:ext cx="5735637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31069"/>
              </p:ext>
            </p:extLst>
          </p:nvPr>
        </p:nvGraphicFramePr>
        <p:xfrm>
          <a:off x="1167414" y="3887788"/>
          <a:ext cx="5675313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3" name="Equation" r:id="rId6" imgW="4724280" imgH="2565360" progId="Equation.DSMT4">
                  <p:embed/>
                </p:oleObj>
              </mc:Choice>
              <mc:Fallback>
                <p:oleObj name="Equation" r:id="rId6" imgW="4724280" imgH="2565360" progId="Equation.DSMT4">
                  <p:embed/>
                  <p:pic>
                    <p:nvPicPr>
                      <p:cNvPr id="27648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414" y="3887788"/>
                        <a:ext cx="5675313" cy="308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A1AD1C-7318-49A5-9369-93A44C8471E5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278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04320" y="27305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dirty="0"/>
              <a:t>The Taylor series of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(1+</a:t>
            </a:r>
            <a:r>
              <a:rPr lang="en-US" altLang="zh-CN" i="1" dirty="0"/>
              <a:t>x</a:t>
            </a:r>
            <a:r>
              <a:rPr lang="en-US" altLang="zh-CN" dirty="0"/>
              <a:t>)</a:t>
            </a:r>
            <a:r>
              <a:rPr lang="en-US" altLang="zh-CN" i="1" baseline="30000" dirty="0"/>
              <a:t>m</a:t>
            </a:r>
            <a:r>
              <a:rPr lang="en-US" altLang="zh-CN" i="1" dirty="0"/>
              <a:t>,</a:t>
            </a:r>
            <a:r>
              <a:rPr lang="en-US" altLang="zh-CN" dirty="0"/>
              <a:t> is called the binomial series</a:t>
            </a:r>
          </a:p>
        </p:txBody>
      </p:sp>
      <p:graphicFrame>
        <p:nvGraphicFramePr>
          <p:cNvPr id="278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02173"/>
              </p:ext>
            </p:extLst>
          </p:nvPr>
        </p:nvGraphicFramePr>
        <p:xfrm>
          <a:off x="1920875" y="2068513"/>
          <a:ext cx="56435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6" name="Equation" r:id="rId4" imgW="3835080" imgH="977760" progId="Equation.DSMT4">
                  <p:embed/>
                </p:oleObj>
              </mc:Choice>
              <mc:Fallback>
                <p:oleObj name="Equation" r:id="rId4" imgW="3835080" imgH="977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2068513"/>
                        <a:ext cx="5643563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853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8799" y="3746665"/>
            <a:ext cx="8369794" cy="1815991"/>
          </a:xfrm>
        </p:spPr>
        <p:txBody>
          <a:bodyPr/>
          <a:lstStyle/>
          <a:p>
            <a:pPr eaLnBrk="1" hangingPunct="1"/>
            <a:r>
              <a:rPr lang="en-US" altLang="zh-CN" sz="3200" dirty="0"/>
              <a:t>This series is called the binomial series, converges absolutely for </a:t>
            </a:r>
            <a:r>
              <a:rPr lang="en-US" altLang="zh-CN" sz="3200" i="1" dirty="0"/>
              <a:t>|x| &lt; </a:t>
            </a:r>
            <a:r>
              <a:rPr lang="en-US" altLang="zh-CN" sz="3200" dirty="0"/>
              <a:t>1.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A1AD1C-7318-49A5-9369-93A44C8471E5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278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04320" y="27305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dirty="0"/>
              <a:t>The Taylor series of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= (1+</a:t>
            </a:r>
            <a:r>
              <a:rPr lang="en-US" altLang="zh-CN" i="1" dirty="0"/>
              <a:t>x</a:t>
            </a:r>
            <a:r>
              <a:rPr lang="en-US" altLang="zh-CN" dirty="0"/>
              <a:t>)</a:t>
            </a:r>
            <a:r>
              <a:rPr lang="en-US" altLang="zh-CN" i="1" baseline="30000" dirty="0"/>
              <a:t>m</a:t>
            </a:r>
            <a:r>
              <a:rPr lang="en-US" altLang="zh-CN" i="1" dirty="0"/>
              <a:t>,</a:t>
            </a:r>
            <a:r>
              <a:rPr lang="en-US" altLang="zh-CN" dirty="0"/>
              <a:t> is called the binomial series</a:t>
            </a:r>
          </a:p>
        </p:txBody>
      </p:sp>
      <p:pic>
        <p:nvPicPr>
          <p:cNvPr id="8" name="Picture 3" descr="11-8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5" y="1754130"/>
            <a:ext cx="8291955" cy="41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1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Use Mathematica to find the convergence of a series</a:t>
            </a:r>
            <a:br>
              <a:rPr lang="en-US" altLang="zh-CN" dirty="0"/>
            </a:b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668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5246D-ED07-4EE0-91B2-A9A2CD332904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pic>
        <p:nvPicPr>
          <p:cNvPr id="282627" name="Picture 3" descr="11-10-ex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3888"/>
            <a:ext cx="832485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the coefficients of the binomial series for </a:t>
            </a:r>
            <a:r>
              <a:rPr lang="en-US" altLang="zh-CN" dirty="0"/>
              <a:t>(1+</a:t>
            </a:r>
            <a:r>
              <a:rPr lang="en-US" altLang="zh-CN" i="1" dirty="0"/>
              <a:t>x</a:t>
            </a:r>
            <a:r>
              <a:rPr lang="en-US" altLang="zh-CN" dirty="0"/>
              <a:t>)</a:t>
            </a:r>
            <a:r>
              <a:rPr lang="en-US" altLang="zh-CN" i="1" baseline="30000" dirty="0"/>
              <a:t>m</a:t>
            </a:r>
            <a:r>
              <a:rPr lang="en-US" dirty="0"/>
              <a:t> using Mathematica. </a:t>
            </a:r>
            <a:br>
              <a:rPr lang="en-US" dirty="0"/>
            </a:br>
            <a:r>
              <a:rPr lang="en-US" altLang="zh-CN" dirty="0"/>
              <a:t>Compare it to the generating function (1+</a:t>
            </a:r>
            <a:r>
              <a:rPr lang="en-US" altLang="zh-CN" i="1" dirty="0"/>
              <a:t>x</a:t>
            </a:r>
            <a:r>
              <a:rPr lang="en-US" altLang="zh-CN" dirty="0"/>
              <a:t>)</a:t>
            </a:r>
            <a:r>
              <a:rPr lang="en-US" altLang="zh-CN" i="1" baseline="30000" dirty="0"/>
              <a:t>m</a:t>
            </a:r>
            <a:r>
              <a:rPr lang="en-US" dirty="0"/>
              <a:t> </a:t>
            </a:r>
            <a:r>
              <a:rPr lang="en-US" altLang="zh-CN" dirty="0"/>
              <a:t>by plotting both on the same plot. </a:t>
            </a:r>
            <a:br>
              <a:rPr lang="en-US" altLang="zh-CN" dirty="0"/>
            </a:br>
            <a:r>
              <a:rPr lang="en-US" altLang="zh-CN" dirty="0"/>
              <a:t>Deduce the interval of convergence from the plot.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5419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7517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zh-CN" dirty="0"/>
              <a:t>Fourier series</a:t>
            </a:r>
          </a:p>
        </p:txBody>
      </p:sp>
    </p:spTree>
    <p:extLst>
      <p:ext uri="{BB962C8B-B14F-4D97-AF65-F5344CB8AC3E}">
        <p14:creationId xmlns:p14="http://schemas.microsoft.com/office/powerpoint/2010/main" val="2100660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8491C7-3F87-4B9C-8590-5C15D08708BB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301059" name="Rectangle 4"/>
          <p:cNvSpPr>
            <a:spLocks noGrp="1" noChangeArrowheads="1"/>
          </p:cNvSpPr>
          <p:nvPr>
            <p:ph type="title"/>
          </p:nvPr>
        </p:nvSpPr>
        <p:spPr>
          <a:xfrm>
            <a:off x="1190625" y="501650"/>
            <a:ext cx="7321550" cy="1006475"/>
          </a:xfrm>
        </p:spPr>
        <p:txBody>
          <a:bodyPr/>
          <a:lstStyle/>
          <a:p>
            <a:pPr eaLnBrk="1" hangingPunct="1"/>
            <a:r>
              <a:rPr lang="en-US" altLang="zh-CN" sz="3800"/>
              <a:t>A function </a:t>
            </a:r>
            <a:r>
              <a:rPr lang="en-US" altLang="zh-CN" sz="3800" i="1"/>
              <a:t>f</a:t>
            </a:r>
            <a:r>
              <a:rPr lang="en-US" altLang="zh-CN" sz="3800"/>
              <a:t>(</a:t>
            </a:r>
            <a:r>
              <a:rPr lang="en-US" altLang="zh-CN" sz="3800" i="1"/>
              <a:t>x</a:t>
            </a:r>
            <a:r>
              <a:rPr lang="en-US" altLang="zh-CN" sz="3800"/>
              <a:t>) defined on [0, 2</a:t>
            </a:r>
            <a:r>
              <a:rPr lang="en-US" altLang="zh-CN" sz="3800">
                <a:latin typeface="Symbol" panose="05050102010706020507" pitchFamily="18" charset="2"/>
              </a:rPr>
              <a:t>p</a:t>
            </a:r>
            <a:r>
              <a:rPr lang="en-US" altLang="zh-CN" sz="3800"/>
              <a:t>] can be represented by a Fourier series</a:t>
            </a:r>
          </a:p>
        </p:txBody>
      </p:sp>
      <p:sp>
        <p:nvSpPr>
          <p:cNvPr id="301060" name="Line 5"/>
          <p:cNvSpPr>
            <a:spLocks noChangeShapeType="1"/>
          </p:cNvSpPr>
          <p:nvPr/>
        </p:nvSpPr>
        <p:spPr bwMode="auto">
          <a:xfrm>
            <a:off x="531813" y="5786438"/>
            <a:ext cx="5621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1" name="Line 6"/>
          <p:cNvSpPr>
            <a:spLocks noChangeShapeType="1"/>
          </p:cNvSpPr>
          <p:nvPr/>
        </p:nvSpPr>
        <p:spPr bwMode="auto">
          <a:xfrm rot="-5400000">
            <a:off x="-1991518" y="3877469"/>
            <a:ext cx="5621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2" name="Line 7"/>
          <p:cNvSpPr>
            <a:spLocks noChangeShapeType="1"/>
          </p:cNvSpPr>
          <p:nvPr/>
        </p:nvSpPr>
        <p:spPr bwMode="auto">
          <a:xfrm>
            <a:off x="4421188" y="5622925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3" name="Text Box 8"/>
          <p:cNvSpPr txBox="1">
            <a:spLocks noChangeArrowheads="1"/>
          </p:cNvSpPr>
          <p:nvPr/>
        </p:nvSpPr>
        <p:spPr bwMode="auto">
          <a:xfrm>
            <a:off x="6181725" y="5432425"/>
            <a:ext cx="12969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01064" name="Text Box 9"/>
          <p:cNvSpPr txBox="1">
            <a:spLocks noChangeArrowheads="1"/>
          </p:cNvSpPr>
          <p:nvPr/>
        </p:nvSpPr>
        <p:spPr bwMode="auto">
          <a:xfrm>
            <a:off x="631825" y="506413"/>
            <a:ext cx="12969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01065" name="Text Box 10"/>
          <p:cNvSpPr txBox="1">
            <a:spLocks noChangeArrowheads="1"/>
          </p:cNvSpPr>
          <p:nvPr/>
        </p:nvSpPr>
        <p:spPr bwMode="auto">
          <a:xfrm>
            <a:off x="465138" y="5761038"/>
            <a:ext cx="12969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1066" name="Text Box 11"/>
          <p:cNvSpPr txBox="1">
            <a:spLocks noChangeArrowheads="1"/>
          </p:cNvSpPr>
          <p:nvPr/>
        </p:nvSpPr>
        <p:spPr bwMode="auto">
          <a:xfrm>
            <a:off x="4135438" y="5872163"/>
            <a:ext cx="12969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>
                <a:latin typeface="Times New Roman" panose="02020603050405020304" pitchFamily="18" charset="0"/>
              </a:rPr>
              <a:t>2</a:t>
            </a:r>
            <a:r>
              <a:rPr lang="en-US" altLang="zh-CN" sz="3500" i="1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01067" name="Freeform 12"/>
          <p:cNvSpPr>
            <a:spLocks/>
          </p:cNvSpPr>
          <p:nvPr/>
        </p:nvSpPr>
        <p:spPr bwMode="auto">
          <a:xfrm>
            <a:off x="815975" y="3644900"/>
            <a:ext cx="3563938" cy="1509713"/>
          </a:xfrm>
          <a:custGeom>
            <a:avLst/>
            <a:gdLst>
              <a:gd name="T0" fmla="*/ 2147483646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8" name="Oval 13"/>
          <p:cNvSpPr>
            <a:spLocks noChangeArrowheads="1"/>
          </p:cNvSpPr>
          <p:nvPr/>
        </p:nvSpPr>
        <p:spPr bwMode="auto">
          <a:xfrm>
            <a:off x="4340225" y="5091113"/>
            <a:ext cx="136525" cy="1238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1069" name="Oval 14"/>
          <p:cNvSpPr>
            <a:spLocks noChangeArrowheads="1"/>
          </p:cNvSpPr>
          <p:nvPr/>
        </p:nvSpPr>
        <p:spPr bwMode="auto">
          <a:xfrm>
            <a:off x="754063" y="4383088"/>
            <a:ext cx="136525" cy="1238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1070" name="Text Box 16"/>
          <p:cNvSpPr txBox="1">
            <a:spLocks noChangeArrowheads="1"/>
          </p:cNvSpPr>
          <p:nvPr/>
        </p:nvSpPr>
        <p:spPr bwMode="auto">
          <a:xfrm>
            <a:off x="4041775" y="3937000"/>
            <a:ext cx="1543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 i="1">
                <a:latin typeface="Times New Roman" panose="02020603050405020304" pitchFamily="18" charset="0"/>
              </a:rPr>
              <a:t>y </a:t>
            </a:r>
            <a:r>
              <a:rPr lang="en-US" altLang="zh-CN" sz="3500">
                <a:latin typeface="Times New Roman" panose="02020603050405020304" pitchFamily="18" charset="0"/>
              </a:rPr>
              <a:t>= </a:t>
            </a:r>
            <a:r>
              <a:rPr lang="en-US" altLang="zh-CN" sz="3500" i="1">
                <a:latin typeface="Times New Roman" panose="02020603050405020304" pitchFamily="18" charset="0"/>
              </a:rPr>
              <a:t>f</a:t>
            </a:r>
            <a:r>
              <a:rPr lang="en-US" altLang="zh-CN" sz="3500">
                <a:latin typeface="Times New Roman" panose="02020603050405020304" pitchFamily="18" charset="0"/>
              </a:rPr>
              <a:t>(</a:t>
            </a:r>
            <a:r>
              <a:rPr lang="en-US" altLang="zh-CN" sz="3500" i="1">
                <a:latin typeface="Times New Roman" panose="02020603050405020304" pitchFamily="18" charset="0"/>
              </a:rPr>
              <a:t>x</a:t>
            </a:r>
            <a:r>
              <a:rPr lang="en-US" altLang="zh-CN" sz="3500">
                <a:latin typeface="Times New Roman" panose="02020603050405020304" pitchFamily="18" charset="0"/>
              </a:rPr>
              <a:t>)</a:t>
            </a:r>
            <a:endParaRPr lang="en-US" altLang="zh-CN" sz="3500" i="1">
              <a:latin typeface="Symbol" panose="05050102010706020507" pitchFamily="18" charset="2"/>
            </a:endParaRPr>
          </a:p>
        </p:txBody>
      </p:sp>
      <p:graphicFrame>
        <p:nvGraphicFramePr>
          <p:cNvPr id="301071" name="Object 17"/>
          <p:cNvGraphicFramePr>
            <a:graphicFrameLocks noChangeAspect="1"/>
          </p:cNvGraphicFramePr>
          <p:nvPr/>
        </p:nvGraphicFramePr>
        <p:xfrm>
          <a:off x="1754188" y="1558925"/>
          <a:ext cx="5772150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5" name="Equation" r:id="rId4" imgW="4699000" imgH="1574800" progId="Equation.DSMT4">
                  <p:embed/>
                </p:oleObj>
              </mc:Choice>
              <mc:Fallback>
                <p:oleObj name="Equation" r:id="rId4" imgW="4699000" imgH="1574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558925"/>
                        <a:ext cx="5772150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72" name="Text Box 18"/>
          <p:cNvSpPr txBox="1">
            <a:spLocks noChangeArrowheads="1"/>
          </p:cNvSpPr>
          <p:nvPr/>
        </p:nvSpPr>
        <p:spPr bwMode="auto">
          <a:xfrm>
            <a:off x="6100763" y="2387600"/>
            <a:ext cx="30432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Fourier series representation of </a:t>
            </a:r>
            <a:r>
              <a:rPr lang="en-US" altLang="zh-CN" sz="2500" i="1">
                <a:latin typeface="Times New Roman" panose="02020603050405020304" pitchFamily="18" charset="0"/>
              </a:rPr>
              <a:t>f</a:t>
            </a:r>
            <a:r>
              <a:rPr lang="en-US" altLang="zh-CN" sz="2500">
                <a:latin typeface="Times New Roman" panose="02020603050405020304" pitchFamily="18" charset="0"/>
              </a:rPr>
              <a:t>(</a:t>
            </a:r>
            <a:r>
              <a:rPr lang="en-US" altLang="zh-CN" sz="2500" i="1">
                <a:latin typeface="Times New Roman" panose="02020603050405020304" pitchFamily="18" charset="0"/>
              </a:rPr>
              <a:t>x</a:t>
            </a:r>
            <a:r>
              <a:rPr lang="en-US" altLang="zh-CN" sz="25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01073" name="Line 19"/>
          <p:cNvSpPr>
            <a:spLocks noChangeShapeType="1"/>
          </p:cNvSpPr>
          <p:nvPr/>
        </p:nvSpPr>
        <p:spPr bwMode="auto">
          <a:xfrm flipH="1" flipV="1">
            <a:off x="5391150" y="2716213"/>
            <a:ext cx="600075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546DF4-729B-4451-A092-6D11AB754324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303107" name="Line 3"/>
          <p:cNvSpPr>
            <a:spLocks noChangeShapeType="1"/>
          </p:cNvSpPr>
          <p:nvPr/>
        </p:nvSpPr>
        <p:spPr bwMode="auto">
          <a:xfrm>
            <a:off x="585788" y="4503738"/>
            <a:ext cx="81454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 rot="-5400000">
            <a:off x="1202531" y="3577432"/>
            <a:ext cx="1990725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>
            <a:off x="2184400" y="4313238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8747125" y="4217988"/>
            <a:ext cx="39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2092325" y="2049463"/>
            <a:ext cx="722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52625" y="4491038"/>
            <a:ext cx="12969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3303588" y="4492625"/>
            <a:ext cx="1296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2</a:t>
            </a:r>
            <a:r>
              <a:rPr lang="en-US" altLang="zh-CN" sz="2500" i="1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03114" name="Freeform 10"/>
          <p:cNvSpPr>
            <a:spLocks/>
          </p:cNvSpPr>
          <p:nvPr/>
        </p:nvSpPr>
        <p:spPr bwMode="auto">
          <a:xfrm>
            <a:off x="2247900" y="3357563"/>
            <a:ext cx="1422400" cy="717550"/>
          </a:xfrm>
          <a:custGeom>
            <a:avLst/>
            <a:gdLst>
              <a:gd name="T0" fmla="*/ 508612858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115" name="Object 14"/>
          <p:cNvGraphicFramePr>
            <a:graphicFrameLocks noChangeAspect="1"/>
          </p:cNvGraphicFramePr>
          <p:nvPr/>
        </p:nvGraphicFramePr>
        <p:xfrm>
          <a:off x="534988" y="5121275"/>
          <a:ext cx="80184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4" name="Equation" r:id="rId4" imgW="6527800" imgH="952500" progId="Equation.DSMT4">
                  <p:embed/>
                </p:oleObj>
              </mc:Choice>
              <mc:Fallback>
                <p:oleObj name="Equation" r:id="rId4" imgW="6527800" imgH="952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5121275"/>
                        <a:ext cx="8018462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3116" name="Freeform 16"/>
          <p:cNvSpPr>
            <a:spLocks/>
          </p:cNvSpPr>
          <p:nvPr/>
        </p:nvSpPr>
        <p:spPr bwMode="auto">
          <a:xfrm>
            <a:off x="3695700" y="3389313"/>
            <a:ext cx="1422400" cy="717550"/>
          </a:xfrm>
          <a:custGeom>
            <a:avLst/>
            <a:gdLst>
              <a:gd name="T0" fmla="*/ 508612858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7" name="Freeform 17"/>
          <p:cNvSpPr>
            <a:spLocks/>
          </p:cNvSpPr>
          <p:nvPr/>
        </p:nvSpPr>
        <p:spPr bwMode="auto">
          <a:xfrm>
            <a:off x="776288" y="3373438"/>
            <a:ext cx="1422400" cy="717550"/>
          </a:xfrm>
          <a:custGeom>
            <a:avLst/>
            <a:gdLst>
              <a:gd name="T0" fmla="*/ 508612858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8" name="Freeform 18"/>
          <p:cNvSpPr>
            <a:spLocks/>
          </p:cNvSpPr>
          <p:nvPr/>
        </p:nvSpPr>
        <p:spPr bwMode="auto">
          <a:xfrm>
            <a:off x="5173663" y="3375025"/>
            <a:ext cx="1422400" cy="717550"/>
          </a:xfrm>
          <a:custGeom>
            <a:avLst/>
            <a:gdLst>
              <a:gd name="T0" fmla="*/ 508612858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9" name="Line 20"/>
          <p:cNvSpPr>
            <a:spLocks noChangeShapeType="1"/>
          </p:cNvSpPr>
          <p:nvPr/>
        </p:nvSpPr>
        <p:spPr bwMode="auto">
          <a:xfrm>
            <a:off x="3675063" y="4329113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0" name="Line 21"/>
          <p:cNvSpPr>
            <a:spLocks noChangeShapeType="1"/>
          </p:cNvSpPr>
          <p:nvPr/>
        </p:nvSpPr>
        <p:spPr bwMode="auto">
          <a:xfrm>
            <a:off x="5121275" y="4316413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1" name="Line 22"/>
          <p:cNvSpPr>
            <a:spLocks noChangeShapeType="1"/>
          </p:cNvSpPr>
          <p:nvPr/>
        </p:nvSpPr>
        <p:spPr bwMode="auto">
          <a:xfrm>
            <a:off x="754063" y="4287838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2" name="Freeform 23"/>
          <p:cNvSpPr>
            <a:spLocks/>
          </p:cNvSpPr>
          <p:nvPr/>
        </p:nvSpPr>
        <p:spPr bwMode="auto">
          <a:xfrm>
            <a:off x="-711200" y="3349625"/>
            <a:ext cx="1422400" cy="717550"/>
          </a:xfrm>
          <a:custGeom>
            <a:avLst/>
            <a:gdLst>
              <a:gd name="T0" fmla="*/ 508612858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3" name="Freeform 24"/>
          <p:cNvSpPr>
            <a:spLocks/>
          </p:cNvSpPr>
          <p:nvPr/>
        </p:nvSpPr>
        <p:spPr bwMode="auto">
          <a:xfrm>
            <a:off x="6662738" y="3444875"/>
            <a:ext cx="1422400" cy="717550"/>
          </a:xfrm>
          <a:custGeom>
            <a:avLst/>
            <a:gdLst>
              <a:gd name="T0" fmla="*/ 508612858 w 2245"/>
              <a:gd name="T1" fmla="*/ 2147483646 h 951"/>
              <a:gd name="T2" fmla="*/ 2147483646 w 2245"/>
              <a:gd name="T3" fmla="*/ 2147483646 h 951"/>
              <a:gd name="T4" fmla="*/ 2147483646 w 2245"/>
              <a:gd name="T5" fmla="*/ 2147483646 h 951"/>
              <a:gd name="T6" fmla="*/ 2147483646 w 2245"/>
              <a:gd name="T7" fmla="*/ 2147483646 h 951"/>
              <a:gd name="T8" fmla="*/ 2147483646 w 2245"/>
              <a:gd name="T9" fmla="*/ 2147483646 h 951"/>
              <a:gd name="T10" fmla="*/ 2147483646 w 2245"/>
              <a:gd name="T11" fmla="*/ 2147483646 h 951"/>
              <a:gd name="T12" fmla="*/ 2147483646 w 2245"/>
              <a:gd name="T13" fmla="*/ 2147483646 h 951"/>
              <a:gd name="T14" fmla="*/ 2147483646 w 2245"/>
              <a:gd name="T15" fmla="*/ 0 h 951"/>
              <a:gd name="T16" fmla="*/ 2147483646 w 2245"/>
              <a:gd name="T17" fmla="*/ 2147483646 h 951"/>
              <a:gd name="T18" fmla="*/ 2147483646 w 2245"/>
              <a:gd name="T19" fmla="*/ 2147483646 h 951"/>
              <a:gd name="T20" fmla="*/ 2147483646 w 2245"/>
              <a:gd name="T21" fmla="*/ 2147483646 h 951"/>
              <a:gd name="T22" fmla="*/ 2147483646 w 2245"/>
              <a:gd name="T23" fmla="*/ 2147483646 h 951"/>
              <a:gd name="T24" fmla="*/ 2147483646 w 2245"/>
              <a:gd name="T25" fmla="*/ 2147483646 h 951"/>
              <a:gd name="T26" fmla="*/ 2147483646 w 2245"/>
              <a:gd name="T27" fmla="*/ 2147483646 h 951"/>
              <a:gd name="T28" fmla="*/ 2147483646 w 2245"/>
              <a:gd name="T29" fmla="*/ 2147483646 h 951"/>
              <a:gd name="T30" fmla="*/ 2147483646 w 2245"/>
              <a:gd name="T31" fmla="*/ 2147483646 h 951"/>
              <a:gd name="T32" fmla="*/ 2147483646 w 2245"/>
              <a:gd name="T33" fmla="*/ 2147483646 h 951"/>
              <a:gd name="T34" fmla="*/ 2147483646 w 2245"/>
              <a:gd name="T35" fmla="*/ 2147483646 h 951"/>
              <a:gd name="T36" fmla="*/ 2147483646 w 2245"/>
              <a:gd name="T37" fmla="*/ 2147483646 h 951"/>
              <a:gd name="T38" fmla="*/ 2147483646 w 2245"/>
              <a:gd name="T39" fmla="*/ 2147483646 h 951"/>
              <a:gd name="T40" fmla="*/ 2147483646 w 2245"/>
              <a:gd name="T41" fmla="*/ 2147483646 h 951"/>
              <a:gd name="T42" fmla="*/ 2147483646 w 2245"/>
              <a:gd name="T43" fmla="*/ 2147483646 h 951"/>
              <a:gd name="T44" fmla="*/ 2147483646 w 2245"/>
              <a:gd name="T45" fmla="*/ 2147483646 h 951"/>
              <a:gd name="T46" fmla="*/ 2147483646 w 2245"/>
              <a:gd name="T47" fmla="*/ 2147483646 h 951"/>
              <a:gd name="T48" fmla="*/ 2147483646 w 2245"/>
              <a:gd name="T49" fmla="*/ 2147483646 h 951"/>
              <a:gd name="T50" fmla="*/ 2147483646 w 2245"/>
              <a:gd name="T51" fmla="*/ 2147483646 h 951"/>
              <a:gd name="T52" fmla="*/ 2147483646 w 2245"/>
              <a:gd name="T53" fmla="*/ 2147483646 h 951"/>
              <a:gd name="T54" fmla="*/ 2147483646 w 2245"/>
              <a:gd name="T55" fmla="*/ 2147483646 h 951"/>
              <a:gd name="T56" fmla="*/ 2147483646 w 2245"/>
              <a:gd name="T57" fmla="*/ 2147483646 h 95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245"/>
              <a:gd name="T88" fmla="*/ 0 h 951"/>
              <a:gd name="T89" fmla="*/ 2245 w 2245"/>
              <a:gd name="T90" fmla="*/ 951 h 95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245" h="951">
                <a:moveTo>
                  <a:pt x="2" y="524"/>
                </a:moveTo>
                <a:cubicBezTo>
                  <a:pt x="31" y="431"/>
                  <a:pt x="0" y="377"/>
                  <a:pt x="87" y="318"/>
                </a:cubicBezTo>
                <a:cubicBezTo>
                  <a:pt x="111" y="271"/>
                  <a:pt x="123" y="276"/>
                  <a:pt x="165" y="249"/>
                </a:cubicBezTo>
                <a:cubicBezTo>
                  <a:pt x="195" y="203"/>
                  <a:pt x="231" y="180"/>
                  <a:pt x="277" y="154"/>
                </a:cubicBezTo>
                <a:cubicBezTo>
                  <a:pt x="315" y="133"/>
                  <a:pt x="340" y="108"/>
                  <a:pt x="380" y="94"/>
                </a:cubicBezTo>
                <a:cubicBezTo>
                  <a:pt x="386" y="85"/>
                  <a:pt x="389" y="74"/>
                  <a:pt x="397" y="68"/>
                </a:cubicBezTo>
                <a:cubicBezTo>
                  <a:pt x="404" y="62"/>
                  <a:pt x="415" y="64"/>
                  <a:pt x="423" y="60"/>
                </a:cubicBezTo>
                <a:cubicBezTo>
                  <a:pt x="462" y="41"/>
                  <a:pt x="494" y="13"/>
                  <a:pt x="535" y="0"/>
                </a:cubicBezTo>
                <a:cubicBezTo>
                  <a:pt x="665" y="6"/>
                  <a:pt x="791" y="22"/>
                  <a:pt x="921" y="34"/>
                </a:cubicBezTo>
                <a:cubicBezTo>
                  <a:pt x="947" y="43"/>
                  <a:pt x="973" y="51"/>
                  <a:pt x="999" y="60"/>
                </a:cubicBezTo>
                <a:cubicBezTo>
                  <a:pt x="1021" y="94"/>
                  <a:pt x="1046" y="125"/>
                  <a:pt x="1085" y="137"/>
                </a:cubicBezTo>
                <a:cubicBezTo>
                  <a:pt x="1100" y="185"/>
                  <a:pt x="1139" y="225"/>
                  <a:pt x="1188" y="240"/>
                </a:cubicBezTo>
                <a:cubicBezTo>
                  <a:pt x="1203" y="256"/>
                  <a:pt x="1215" y="276"/>
                  <a:pt x="1231" y="292"/>
                </a:cubicBezTo>
                <a:cubicBezTo>
                  <a:pt x="1251" y="312"/>
                  <a:pt x="1268" y="309"/>
                  <a:pt x="1291" y="326"/>
                </a:cubicBezTo>
                <a:cubicBezTo>
                  <a:pt x="1322" y="348"/>
                  <a:pt x="1310" y="359"/>
                  <a:pt x="1351" y="369"/>
                </a:cubicBezTo>
                <a:cubicBezTo>
                  <a:pt x="1376" y="375"/>
                  <a:pt x="1403" y="375"/>
                  <a:pt x="1429" y="378"/>
                </a:cubicBezTo>
                <a:cubicBezTo>
                  <a:pt x="1519" y="402"/>
                  <a:pt x="1607" y="382"/>
                  <a:pt x="1695" y="361"/>
                </a:cubicBezTo>
                <a:cubicBezTo>
                  <a:pt x="1782" y="373"/>
                  <a:pt x="1854" y="402"/>
                  <a:pt x="1936" y="430"/>
                </a:cubicBezTo>
                <a:cubicBezTo>
                  <a:pt x="1946" y="445"/>
                  <a:pt x="1961" y="457"/>
                  <a:pt x="1970" y="473"/>
                </a:cubicBezTo>
                <a:cubicBezTo>
                  <a:pt x="1975" y="481"/>
                  <a:pt x="1974" y="491"/>
                  <a:pt x="1979" y="498"/>
                </a:cubicBezTo>
                <a:cubicBezTo>
                  <a:pt x="1986" y="508"/>
                  <a:pt x="1997" y="515"/>
                  <a:pt x="2005" y="524"/>
                </a:cubicBezTo>
                <a:cubicBezTo>
                  <a:pt x="2012" y="532"/>
                  <a:pt x="2016" y="541"/>
                  <a:pt x="2022" y="550"/>
                </a:cubicBezTo>
                <a:cubicBezTo>
                  <a:pt x="2025" y="559"/>
                  <a:pt x="2025" y="568"/>
                  <a:pt x="2030" y="576"/>
                </a:cubicBezTo>
                <a:cubicBezTo>
                  <a:pt x="2034" y="583"/>
                  <a:pt x="2046" y="585"/>
                  <a:pt x="2048" y="593"/>
                </a:cubicBezTo>
                <a:cubicBezTo>
                  <a:pt x="2055" y="621"/>
                  <a:pt x="2046" y="652"/>
                  <a:pt x="2056" y="679"/>
                </a:cubicBezTo>
                <a:cubicBezTo>
                  <a:pt x="2059" y="688"/>
                  <a:pt x="2073" y="684"/>
                  <a:pt x="2082" y="687"/>
                </a:cubicBezTo>
                <a:cubicBezTo>
                  <a:pt x="2116" y="698"/>
                  <a:pt x="2103" y="693"/>
                  <a:pt x="2134" y="713"/>
                </a:cubicBezTo>
                <a:cubicBezTo>
                  <a:pt x="2183" y="787"/>
                  <a:pt x="2118" y="834"/>
                  <a:pt x="2168" y="928"/>
                </a:cubicBezTo>
                <a:cubicBezTo>
                  <a:pt x="2180" y="951"/>
                  <a:pt x="2219" y="928"/>
                  <a:pt x="2245" y="92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24" name="Text Box 25"/>
          <p:cNvSpPr txBox="1">
            <a:spLocks noChangeArrowheads="1"/>
          </p:cNvSpPr>
          <p:nvPr/>
        </p:nvSpPr>
        <p:spPr bwMode="auto">
          <a:xfrm>
            <a:off x="8078788" y="3725863"/>
            <a:ext cx="9017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03125" name="Text Box 26"/>
          <p:cNvSpPr txBox="1">
            <a:spLocks noChangeArrowheads="1"/>
          </p:cNvSpPr>
          <p:nvPr/>
        </p:nvSpPr>
        <p:spPr bwMode="auto">
          <a:xfrm>
            <a:off x="4821238" y="4494213"/>
            <a:ext cx="1296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4</a:t>
            </a:r>
            <a:r>
              <a:rPr lang="en-US" altLang="zh-CN" sz="2500" i="1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03126" name="Text Box 27"/>
          <p:cNvSpPr txBox="1">
            <a:spLocks noChangeArrowheads="1"/>
          </p:cNvSpPr>
          <p:nvPr/>
        </p:nvSpPr>
        <p:spPr bwMode="auto">
          <a:xfrm>
            <a:off x="6267450" y="4522788"/>
            <a:ext cx="12969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Symbol" panose="05050102010706020507" pitchFamily="18" charset="2"/>
              </a:rPr>
              <a:t>6</a:t>
            </a:r>
            <a:r>
              <a:rPr lang="en-US" altLang="zh-CN" sz="2500" i="1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03127" name="Text Box 28"/>
          <p:cNvSpPr txBox="1">
            <a:spLocks noChangeArrowheads="1"/>
          </p:cNvSpPr>
          <p:nvPr/>
        </p:nvSpPr>
        <p:spPr bwMode="auto">
          <a:xfrm>
            <a:off x="7847013" y="4508500"/>
            <a:ext cx="1296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8</a:t>
            </a:r>
            <a:r>
              <a:rPr lang="en-US" altLang="zh-CN" sz="2500" i="1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03128" name="Text Box 29"/>
          <p:cNvSpPr txBox="1">
            <a:spLocks noChangeArrowheads="1"/>
          </p:cNvSpPr>
          <p:nvPr/>
        </p:nvSpPr>
        <p:spPr bwMode="auto">
          <a:xfrm>
            <a:off x="303213" y="4508500"/>
            <a:ext cx="1296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-2</a:t>
            </a:r>
            <a:r>
              <a:rPr lang="en-US" altLang="zh-CN" sz="2500" i="1">
                <a:latin typeface="Symbol" panose="05050102010706020507" pitchFamily="18" charset="2"/>
              </a:rPr>
              <a:t>p</a:t>
            </a:r>
          </a:p>
        </p:txBody>
      </p:sp>
      <p:sp>
        <p:nvSpPr>
          <p:cNvPr id="303129" name="Line 30"/>
          <p:cNvSpPr>
            <a:spLocks noChangeShapeType="1"/>
          </p:cNvSpPr>
          <p:nvPr/>
        </p:nvSpPr>
        <p:spPr bwMode="auto">
          <a:xfrm>
            <a:off x="6597650" y="4332288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30" name="Line 31"/>
          <p:cNvSpPr>
            <a:spLocks noChangeShapeType="1"/>
          </p:cNvSpPr>
          <p:nvPr/>
        </p:nvSpPr>
        <p:spPr bwMode="auto">
          <a:xfrm>
            <a:off x="8072438" y="4319588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3131" name="Object 33"/>
          <p:cNvGraphicFramePr>
            <a:graphicFrameLocks noChangeAspect="1"/>
          </p:cNvGraphicFramePr>
          <p:nvPr/>
        </p:nvGraphicFramePr>
        <p:xfrm>
          <a:off x="2786063" y="2408238"/>
          <a:ext cx="41481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5" name="Equation" r:id="rId6" imgW="3302000" imgH="622300" progId="Equation.DSMT4">
                  <p:embed/>
                </p:oleObj>
              </mc:Choice>
              <mc:Fallback>
                <p:oleObj name="Equation" r:id="rId6" imgW="3302000" imgH="6223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2408238"/>
                        <a:ext cx="41481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CADC03-3459-4BBA-AC01-D074EE94CCFF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327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800"/>
              <a:t>Fourier series representation of a function defined on the general interval [</a:t>
            </a:r>
            <a:r>
              <a:rPr lang="en-US" altLang="zh-CN" sz="3800" i="1"/>
              <a:t>a</a:t>
            </a:r>
            <a:r>
              <a:rPr lang="en-US" altLang="zh-CN" sz="3800"/>
              <a:t>,</a:t>
            </a:r>
            <a:r>
              <a:rPr lang="en-US" altLang="zh-CN" sz="3800" i="1"/>
              <a:t>b</a:t>
            </a:r>
            <a:r>
              <a:rPr lang="en-US" altLang="zh-CN" sz="3800"/>
              <a:t>]</a:t>
            </a:r>
          </a:p>
        </p:txBody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68275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/>
              <a:t>For a function defined on the interval of [</a:t>
            </a:r>
            <a:r>
              <a:rPr lang="en-US" altLang="zh-CN" sz="2600" i="1"/>
              <a:t>a</a:t>
            </a:r>
            <a:r>
              <a:rPr lang="en-US" altLang="zh-CN" sz="2600"/>
              <a:t>,</a:t>
            </a:r>
            <a:r>
              <a:rPr lang="en-US" altLang="zh-CN" sz="2600" i="1"/>
              <a:t>b</a:t>
            </a:r>
            <a:r>
              <a:rPr lang="en-US" altLang="zh-CN" sz="2600"/>
              <a:t>] the Fourier series representation on [</a:t>
            </a:r>
            <a:r>
              <a:rPr lang="en-US" altLang="zh-CN" sz="2600" i="1"/>
              <a:t>a,b</a:t>
            </a:r>
            <a:r>
              <a:rPr lang="en-US" altLang="zh-CN" sz="2600"/>
              <a:t>] is actually </a:t>
            </a:r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en-US" altLang="zh-CN" sz="2600"/>
          </a:p>
          <a:p>
            <a:pPr eaLnBrk="1" hangingPunct="1">
              <a:lnSpc>
                <a:spcPct val="90000"/>
              </a:lnSpc>
            </a:pPr>
            <a:r>
              <a:rPr lang="en-US" altLang="zh-CN" sz="2600" i="1"/>
              <a:t> L=b - a</a:t>
            </a:r>
            <a:endParaRPr lang="en-US" altLang="zh-CN" sz="2600"/>
          </a:p>
          <a:p>
            <a:pPr eaLnBrk="1" hangingPunct="1">
              <a:lnSpc>
                <a:spcPct val="90000"/>
              </a:lnSpc>
            </a:pPr>
            <a:endParaRPr lang="zh-CN" altLang="en-US" sz="2600"/>
          </a:p>
        </p:txBody>
      </p:sp>
      <p:graphicFrame>
        <p:nvGraphicFramePr>
          <p:cNvPr id="327685" name="Object 4"/>
          <p:cNvGraphicFramePr>
            <a:graphicFrameLocks noChangeAspect="1"/>
          </p:cNvGraphicFramePr>
          <p:nvPr/>
        </p:nvGraphicFramePr>
        <p:xfrm>
          <a:off x="2359025" y="2439988"/>
          <a:ext cx="39385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9" name="Equation" r:id="rId4" imgW="3149600" imgH="622300" progId="Equation.DSMT4">
                  <p:embed/>
                </p:oleObj>
              </mc:Choice>
              <mc:Fallback>
                <p:oleObj name="Equation" r:id="rId4" imgW="3149600" imgH="622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2439988"/>
                        <a:ext cx="39385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7"/>
          <p:cNvGraphicFramePr>
            <a:graphicFrameLocks noChangeAspect="1"/>
          </p:cNvGraphicFramePr>
          <p:nvPr/>
        </p:nvGraphicFramePr>
        <p:xfrm>
          <a:off x="957263" y="3108325"/>
          <a:ext cx="5422900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0" name="Equation" r:id="rId6" imgW="4203700" imgH="1790700" progId="Equation.DSMT4">
                  <p:embed/>
                </p:oleObj>
              </mc:Choice>
              <mc:Fallback>
                <p:oleObj name="Equation" r:id="rId6" imgW="4203700" imgH="1790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3108325"/>
                        <a:ext cx="5422900" cy="230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B4D903-F4BF-48CD-9111-0CF01F682D22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333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Example:</a:t>
            </a:r>
          </a:p>
        </p:txBody>
      </p:sp>
      <p:sp>
        <p:nvSpPr>
          <p:cNvPr id="333828" name="Line 6"/>
          <p:cNvSpPr>
            <a:spLocks noChangeShapeType="1"/>
          </p:cNvSpPr>
          <p:nvPr/>
        </p:nvSpPr>
        <p:spPr bwMode="auto">
          <a:xfrm rot="16200000" flipV="1">
            <a:off x="1983581" y="4437857"/>
            <a:ext cx="3424237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3829" name="Group 10"/>
          <p:cNvGrpSpPr>
            <a:grpSpLocks/>
          </p:cNvGrpSpPr>
          <p:nvPr/>
        </p:nvGrpSpPr>
        <p:grpSpPr bwMode="auto">
          <a:xfrm>
            <a:off x="3711575" y="4654550"/>
            <a:ext cx="1938338" cy="327025"/>
            <a:chOff x="2338" y="2932"/>
            <a:chExt cx="1221" cy="206"/>
          </a:xfrm>
        </p:grpSpPr>
        <p:sp>
          <p:nvSpPr>
            <p:cNvPr id="333864" name="Rectangle 7"/>
            <p:cNvSpPr>
              <a:spLocks noChangeArrowheads="1"/>
            </p:cNvSpPr>
            <p:nvPr/>
          </p:nvSpPr>
          <p:spPr bwMode="auto">
            <a:xfrm>
              <a:off x="2338" y="3026"/>
              <a:ext cx="1221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3865" name="Rectangle 8"/>
            <p:cNvSpPr>
              <a:spLocks noChangeArrowheads="1"/>
            </p:cNvSpPr>
            <p:nvPr/>
          </p:nvSpPr>
          <p:spPr bwMode="auto">
            <a:xfrm>
              <a:off x="2364" y="2932"/>
              <a:ext cx="1169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33830" name="Group 11"/>
          <p:cNvGrpSpPr>
            <a:grpSpLocks/>
          </p:cNvGrpSpPr>
          <p:nvPr/>
        </p:nvGrpSpPr>
        <p:grpSpPr bwMode="auto">
          <a:xfrm>
            <a:off x="1762125" y="4656138"/>
            <a:ext cx="1938338" cy="327025"/>
            <a:chOff x="2338" y="2932"/>
            <a:chExt cx="1221" cy="206"/>
          </a:xfrm>
        </p:grpSpPr>
        <p:sp>
          <p:nvSpPr>
            <p:cNvPr id="333862" name="Rectangle 12"/>
            <p:cNvSpPr>
              <a:spLocks noChangeArrowheads="1"/>
            </p:cNvSpPr>
            <p:nvPr/>
          </p:nvSpPr>
          <p:spPr bwMode="auto">
            <a:xfrm>
              <a:off x="2338" y="3026"/>
              <a:ext cx="1221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3863" name="Rectangle 13"/>
            <p:cNvSpPr>
              <a:spLocks noChangeArrowheads="1"/>
            </p:cNvSpPr>
            <p:nvPr/>
          </p:nvSpPr>
          <p:spPr bwMode="auto">
            <a:xfrm>
              <a:off x="2364" y="2932"/>
              <a:ext cx="1169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33831" name="Group 16"/>
          <p:cNvGrpSpPr>
            <a:grpSpLocks/>
          </p:cNvGrpSpPr>
          <p:nvPr/>
        </p:nvGrpSpPr>
        <p:grpSpPr bwMode="auto">
          <a:xfrm>
            <a:off x="5651500" y="4659313"/>
            <a:ext cx="1938338" cy="327025"/>
            <a:chOff x="2338" y="2932"/>
            <a:chExt cx="1221" cy="206"/>
          </a:xfrm>
        </p:grpSpPr>
        <p:sp>
          <p:nvSpPr>
            <p:cNvPr id="333860" name="Rectangle 17"/>
            <p:cNvSpPr>
              <a:spLocks noChangeArrowheads="1"/>
            </p:cNvSpPr>
            <p:nvPr/>
          </p:nvSpPr>
          <p:spPr bwMode="auto">
            <a:xfrm>
              <a:off x="2338" y="3026"/>
              <a:ext cx="1221" cy="5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33861" name="Rectangle 18"/>
            <p:cNvSpPr>
              <a:spLocks noChangeArrowheads="1"/>
            </p:cNvSpPr>
            <p:nvPr/>
          </p:nvSpPr>
          <p:spPr bwMode="auto">
            <a:xfrm>
              <a:off x="2364" y="2932"/>
              <a:ext cx="1169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33832" name="Line 19"/>
          <p:cNvSpPr>
            <a:spLocks noChangeShapeType="1"/>
          </p:cNvSpPr>
          <p:nvPr/>
        </p:nvSpPr>
        <p:spPr bwMode="auto">
          <a:xfrm flipV="1">
            <a:off x="874713" y="4845050"/>
            <a:ext cx="750570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3" name="Line 21"/>
          <p:cNvSpPr>
            <a:spLocks noChangeShapeType="1"/>
          </p:cNvSpPr>
          <p:nvPr/>
        </p:nvSpPr>
        <p:spPr bwMode="auto">
          <a:xfrm>
            <a:off x="5649913" y="480377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4" name="Line 20"/>
          <p:cNvSpPr>
            <a:spLocks noChangeShapeType="1"/>
          </p:cNvSpPr>
          <p:nvPr/>
        </p:nvSpPr>
        <p:spPr bwMode="auto">
          <a:xfrm flipV="1">
            <a:off x="3698875" y="3521075"/>
            <a:ext cx="1870075" cy="132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5" name="Oval 23"/>
          <p:cNvSpPr>
            <a:spLocks noChangeArrowheads="1"/>
          </p:cNvSpPr>
          <p:nvPr/>
        </p:nvSpPr>
        <p:spPr bwMode="auto">
          <a:xfrm>
            <a:off x="5527675" y="3479800"/>
            <a:ext cx="88900" cy="88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36" name="Oval 24"/>
          <p:cNvSpPr>
            <a:spLocks noChangeArrowheads="1"/>
          </p:cNvSpPr>
          <p:nvPr/>
        </p:nvSpPr>
        <p:spPr bwMode="auto">
          <a:xfrm>
            <a:off x="3660775" y="4791075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37" name="Line 27"/>
          <p:cNvSpPr>
            <a:spLocks noChangeShapeType="1"/>
          </p:cNvSpPr>
          <p:nvPr/>
        </p:nvSpPr>
        <p:spPr bwMode="auto">
          <a:xfrm flipV="1">
            <a:off x="5651500" y="3522663"/>
            <a:ext cx="1870075" cy="132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8" name="Oval 28"/>
          <p:cNvSpPr>
            <a:spLocks noChangeArrowheads="1"/>
          </p:cNvSpPr>
          <p:nvPr/>
        </p:nvSpPr>
        <p:spPr bwMode="auto">
          <a:xfrm>
            <a:off x="7480300" y="3481388"/>
            <a:ext cx="88900" cy="88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39" name="Oval 29"/>
          <p:cNvSpPr>
            <a:spLocks noChangeArrowheads="1"/>
          </p:cNvSpPr>
          <p:nvPr/>
        </p:nvSpPr>
        <p:spPr bwMode="auto">
          <a:xfrm>
            <a:off x="5613400" y="4792663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40" name="Line 31"/>
          <p:cNvSpPr>
            <a:spLocks noChangeShapeType="1"/>
          </p:cNvSpPr>
          <p:nvPr/>
        </p:nvSpPr>
        <p:spPr bwMode="auto">
          <a:xfrm flipV="1">
            <a:off x="1790700" y="3536950"/>
            <a:ext cx="1870075" cy="132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1" name="Oval 32"/>
          <p:cNvSpPr>
            <a:spLocks noChangeArrowheads="1"/>
          </p:cNvSpPr>
          <p:nvPr/>
        </p:nvSpPr>
        <p:spPr bwMode="auto">
          <a:xfrm>
            <a:off x="3619500" y="3495675"/>
            <a:ext cx="88900" cy="88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42" name="Oval 33"/>
          <p:cNvSpPr>
            <a:spLocks noChangeArrowheads="1"/>
          </p:cNvSpPr>
          <p:nvPr/>
        </p:nvSpPr>
        <p:spPr bwMode="auto">
          <a:xfrm>
            <a:off x="1752600" y="480695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43" name="Line 35"/>
          <p:cNvSpPr>
            <a:spLocks noChangeShapeType="1"/>
          </p:cNvSpPr>
          <p:nvPr/>
        </p:nvSpPr>
        <p:spPr bwMode="auto">
          <a:xfrm flipV="1">
            <a:off x="7602538" y="4408488"/>
            <a:ext cx="625475" cy="439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4" name="Oval 37"/>
          <p:cNvSpPr>
            <a:spLocks noChangeArrowheads="1"/>
          </p:cNvSpPr>
          <p:nvPr/>
        </p:nvSpPr>
        <p:spPr bwMode="auto">
          <a:xfrm>
            <a:off x="7540625" y="4789488"/>
            <a:ext cx="61913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45" name="Line 39"/>
          <p:cNvSpPr>
            <a:spLocks noChangeShapeType="1"/>
          </p:cNvSpPr>
          <p:nvPr/>
        </p:nvSpPr>
        <p:spPr bwMode="auto">
          <a:xfrm flipV="1">
            <a:off x="700088" y="3443288"/>
            <a:ext cx="1038225" cy="722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6" name="Oval 40"/>
          <p:cNvSpPr>
            <a:spLocks noChangeArrowheads="1"/>
          </p:cNvSpPr>
          <p:nvPr/>
        </p:nvSpPr>
        <p:spPr bwMode="auto">
          <a:xfrm>
            <a:off x="1697038" y="3402013"/>
            <a:ext cx="88900" cy="88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3847" name="Line 43"/>
          <p:cNvSpPr>
            <a:spLocks noChangeShapeType="1"/>
          </p:cNvSpPr>
          <p:nvPr/>
        </p:nvSpPr>
        <p:spPr bwMode="auto">
          <a:xfrm flipV="1">
            <a:off x="198438" y="4129088"/>
            <a:ext cx="560387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8" name="Line 44"/>
          <p:cNvSpPr>
            <a:spLocks noChangeShapeType="1"/>
          </p:cNvSpPr>
          <p:nvPr/>
        </p:nvSpPr>
        <p:spPr bwMode="auto">
          <a:xfrm flipV="1">
            <a:off x="8253413" y="3994150"/>
            <a:ext cx="560387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9" name="Text Box 45"/>
          <p:cNvSpPr txBox="1">
            <a:spLocks noChangeArrowheads="1"/>
          </p:cNvSpPr>
          <p:nvPr/>
        </p:nvSpPr>
        <p:spPr bwMode="auto">
          <a:xfrm>
            <a:off x="3370263" y="4927600"/>
            <a:ext cx="450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33850" name="Text Box 46"/>
          <p:cNvSpPr txBox="1">
            <a:spLocks noChangeArrowheads="1"/>
          </p:cNvSpPr>
          <p:nvPr/>
        </p:nvSpPr>
        <p:spPr bwMode="auto">
          <a:xfrm>
            <a:off x="8366125" y="4629150"/>
            <a:ext cx="492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 i="1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33851" name="Text Box 47"/>
          <p:cNvSpPr txBox="1">
            <a:spLocks noChangeArrowheads="1"/>
          </p:cNvSpPr>
          <p:nvPr/>
        </p:nvSpPr>
        <p:spPr bwMode="auto">
          <a:xfrm>
            <a:off x="3536950" y="2257425"/>
            <a:ext cx="492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 i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33852" name="Text Box 48"/>
          <p:cNvSpPr txBox="1">
            <a:spLocks noChangeArrowheads="1"/>
          </p:cNvSpPr>
          <p:nvPr/>
        </p:nvSpPr>
        <p:spPr bwMode="auto">
          <a:xfrm>
            <a:off x="5419725" y="4889500"/>
            <a:ext cx="492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333853" name="Text Box 49"/>
          <p:cNvSpPr txBox="1">
            <a:spLocks noChangeArrowheads="1"/>
          </p:cNvSpPr>
          <p:nvPr/>
        </p:nvSpPr>
        <p:spPr bwMode="auto">
          <a:xfrm>
            <a:off x="7319963" y="4946650"/>
            <a:ext cx="6556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latin typeface="Times New Roman" panose="02020603050405020304" pitchFamily="18" charset="0"/>
              </a:rPr>
              <a:t>2</a:t>
            </a:r>
            <a:r>
              <a:rPr lang="en-US" altLang="zh-CN" sz="2500" i="1">
                <a:latin typeface="Times New Roman" panose="02020603050405020304" pitchFamily="18" charset="0"/>
              </a:rPr>
              <a:t>L</a:t>
            </a:r>
          </a:p>
        </p:txBody>
      </p:sp>
      <p:graphicFrame>
        <p:nvGraphicFramePr>
          <p:cNvPr id="333854" name="Object 52"/>
          <p:cNvGraphicFramePr>
            <a:graphicFrameLocks noChangeAspect="1"/>
          </p:cNvGraphicFramePr>
          <p:nvPr/>
        </p:nvGraphicFramePr>
        <p:xfrm>
          <a:off x="4227513" y="2655888"/>
          <a:ext cx="35877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87" name="Equation" r:id="rId4" imgW="1866090" imgH="266584" progId="Equation.DSMT4">
                  <p:embed/>
                </p:oleObj>
              </mc:Choice>
              <mc:Fallback>
                <p:oleObj name="Equation" r:id="rId4" imgW="1866090" imgH="266584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2655888"/>
                        <a:ext cx="35877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55" name="Line 53"/>
          <p:cNvSpPr>
            <a:spLocks noChangeShapeType="1"/>
          </p:cNvSpPr>
          <p:nvPr/>
        </p:nvSpPr>
        <p:spPr bwMode="auto">
          <a:xfrm>
            <a:off x="4927600" y="3098800"/>
            <a:ext cx="107950" cy="70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6" name="Text Box 54"/>
          <p:cNvSpPr txBox="1">
            <a:spLocks noChangeArrowheads="1"/>
          </p:cNvSpPr>
          <p:nvPr/>
        </p:nvSpPr>
        <p:spPr bwMode="auto">
          <a:xfrm>
            <a:off x="1682750" y="4905375"/>
            <a:ext cx="492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 i="1">
                <a:latin typeface="Times New Roman" panose="02020603050405020304" pitchFamily="18" charset="0"/>
              </a:rPr>
              <a:t>-L</a:t>
            </a:r>
          </a:p>
        </p:txBody>
      </p:sp>
      <p:sp>
        <p:nvSpPr>
          <p:cNvPr id="333857" name="Line 55"/>
          <p:cNvSpPr>
            <a:spLocks noChangeShapeType="1"/>
          </p:cNvSpPr>
          <p:nvPr/>
        </p:nvSpPr>
        <p:spPr bwMode="auto">
          <a:xfrm>
            <a:off x="449263" y="3479800"/>
            <a:ext cx="8175625" cy="53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8" name="Text Box 56"/>
          <p:cNvSpPr txBox="1">
            <a:spLocks noChangeArrowheads="1"/>
          </p:cNvSpPr>
          <p:nvPr/>
        </p:nvSpPr>
        <p:spPr bwMode="auto">
          <a:xfrm>
            <a:off x="409575" y="2932113"/>
            <a:ext cx="1978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i="1">
                <a:latin typeface="Times New Roman" panose="02020603050405020304" pitchFamily="18" charset="0"/>
              </a:rPr>
              <a:t>y=mL</a:t>
            </a:r>
          </a:p>
        </p:txBody>
      </p:sp>
      <p:sp>
        <p:nvSpPr>
          <p:cNvPr id="333859" name="Text Box 57"/>
          <p:cNvSpPr txBox="1">
            <a:spLocks noChangeArrowheads="1"/>
          </p:cNvSpPr>
          <p:nvPr/>
        </p:nvSpPr>
        <p:spPr bwMode="auto">
          <a:xfrm>
            <a:off x="627063" y="5786438"/>
            <a:ext cx="6292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3500" i="1">
                <a:latin typeface="Times New Roman" panose="02020603050405020304" pitchFamily="18" charset="0"/>
              </a:rPr>
              <a:t>a=</a:t>
            </a:r>
            <a:r>
              <a:rPr lang="en-US" altLang="zh-CN" sz="3500">
                <a:latin typeface="Times New Roman" panose="02020603050405020304" pitchFamily="18" charset="0"/>
              </a:rPr>
              <a:t>0, </a:t>
            </a:r>
            <a:r>
              <a:rPr lang="en-US" altLang="zh-CN" sz="3500" i="1">
                <a:latin typeface="Times New Roman" panose="02020603050405020304" pitchFamily="18" charset="0"/>
              </a:rPr>
              <a:t>b</a:t>
            </a:r>
            <a:r>
              <a:rPr lang="en-US" altLang="zh-CN" sz="3500">
                <a:latin typeface="Times New Roman" panose="02020603050405020304" pitchFamily="18" charset="0"/>
              </a:rPr>
              <a:t>=</a:t>
            </a:r>
            <a:r>
              <a:rPr lang="en-US" altLang="zh-CN" sz="3500" i="1">
                <a:latin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0EEA05-D8A0-49D8-BF3D-93ED13EFCCEF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graphicFrame>
        <p:nvGraphicFramePr>
          <p:cNvPr id="335875" name="Object 4"/>
          <p:cNvGraphicFramePr>
            <a:graphicFrameLocks noChangeAspect="1"/>
          </p:cNvGraphicFramePr>
          <p:nvPr/>
        </p:nvGraphicFramePr>
        <p:xfrm>
          <a:off x="223838" y="1123950"/>
          <a:ext cx="8469312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7" name="Equation" r:id="rId4" imgW="6565900" imgH="3848100" progId="Equation.DSMT4">
                  <p:embed/>
                </p:oleObj>
              </mc:Choice>
              <mc:Fallback>
                <p:oleObj name="Equation" r:id="rId4" imgW="6565900" imgH="3848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123950"/>
                        <a:ext cx="8469312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Saw-tooth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59920"/>
                <a:ext cx="7886700" cy="376245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slope of the function, defined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 The Fourier coefficients are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Plot the Fourier series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b="0" dirty="0"/>
                  <a:t> terms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b="0" dirty="0"/>
                  <a:t>, and overlap it with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 on the same plot.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59920"/>
                <a:ext cx="7886700" cy="3762457"/>
              </a:xfrm>
              <a:blipFill>
                <a:blip r:embed="rId2"/>
                <a:stretch>
                  <a:fillRect l="-1546" t="-1621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41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EDA032-FBF5-493D-804D-DB73D42E5E9B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288925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dirty="0"/>
              <a:t>Fourier series of a step function</a:t>
            </a:r>
          </a:p>
        </p:txBody>
      </p:sp>
      <p:pic>
        <p:nvPicPr>
          <p:cNvPr id="313348" name="Picture 6" descr="Untitled-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831975"/>
            <a:ext cx="42291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4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229073"/>
              </p:ext>
            </p:extLst>
          </p:nvPr>
        </p:nvGraphicFramePr>
        <p:xfrm>
          <a:off x="857194" y="313226"/>
          <a:ext cx="54197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3" name="Equation" r:id="rId3" imgW="4051080" imgH="622080" progId="Equation.DSMT4">
                  <p:embed/>
                </p:oleObj>
              </mc:Choice>
              <mc:Fallback>
                <p:oleObj name="Equation" r:id="rId3" imgW="4051080" imgH="622080" progId="Equation.DSMT4">
                  <p:embed/>
                  <p:pic>
                    <p:nvPicPr>
                      <p:cNvPr id="788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94" y="313226"/>
                        <a:ext cx="54197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00186"/>
              </p:ext>
            </p:extLst>
          </p:nvPr>
        </p:nvGraphicFramePr>
        <p:xfrm>
          <a:off x="857194" y="1391331"/>
          <a:ext cx="3506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4" name="Equation" r:id="rId5" imgW="2908080" imgH="495000" progId="Equation.DSMT4">
                  <p:embed/>
                </p:oleObj>
              </mc:Choice>
              <mc:Fallback>
                <p:oleObj name="Equation" r:id="rId5" imgW="2908080" imgH="495000" progId="Equation.DSMT4">
                  <p:embed/>
                  <p:pic>
                    <p:nvPicPr>
                      <p:cNvPr id="809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94" y="1391331"/>
                        <a:ext cx="350678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24652"/>
              </p:ext>
            </p:extLst>
          </p:nvPr>
        </p:nvGraphicFramePr>
        <p:xfrm>
          <a:off x="857194" y="2036927"/>
          <a:ext cx="591502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5" name="Equation" r:id="rId7" imgW="5257800" imgH="622080" progId="Equation.DSMT4">
                  <p:embed/>
                </p:oleObj>
              </mc:Choice>
              <mc:Fallback>
                <p:oleObj name="Equation" r:id="rId7" imgW="5257800" imgH="622080" progId="Equation.DSMT4">
                  <p:embed/>
                  <p:pic>
                    <p:nvPicPr>
                      <p:cNvPr id="1075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94" y="2036927"/>
                        <a:ext cx="591502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886072"/>
              </p:ext>
            </p:extLst>
          </p:nvPr>
        </p:nvGraphicFramePr>
        <p:xfrm>
          <a:off x="857194" y="2861450"/>
          <a:ext cx="4876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6" name="Equation" r:id="rId9" imgW="3644640" imgH="622080" progId="Equation.DSMT4">
                  <p:embed/>
                </p:oleObj>
              </mc:Choice>
              <mc:Fallback>
                <p:oleObj name="Equation" r:id="rId9" imgW="3644640" imgH="622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94" y="2861450"/>
                        <a:ext cx="4876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81589"/>
              </p:ext>
            </p:extLst>
          </p:nvPr>
        </p:nvGraphicFramePr>
        <p:xfrm>
          <a:off x="857194" y="3769754"/>
          <a:ext cx="2616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67" name="Equation" r:id="rId11" imgW="1955520" imgH="622080" progId="Equation.DSMT4">
                  <p:embed/>
                </p:oleObj>
              </mc:Choice>
              <mc:Fallback>
                <p:oleObj name="Equation" r:id="rId11" imgW="1955520" imgH="6220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94" y="3769754"/>
                        <a:ext cx="26162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1" y="4776482"/>
            <a:ext cx="3369826" cy="70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7194" y="5775827"/>
            <a:ext cx="4474127" cy="788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656" y="567558"/>
            <a:ext cx="85449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2507319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804"/>
            <a:ext cx="9144000" cy="4277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248" y="5218386"/>
            <a:ext cx="8434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800" kern="0" dirty="0"/>
              <a:t>Plot the Fourier series of the step function using Mathematica</a:t>
            </a:r>
          </a:p>
        </p:txBody>
      </p:sp>
    </p:spTree>
    <p:extLst>
      <p:ext uri="{BB962C8B-B14F-4D97-AF65-F5344CB8AC3E}">
        <p14:creationId xmlns:p14="http://schemas.microsoft.com/office/powerpoint/2010/main" val="2731796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59920"/>
            <a:ext cx="7886700" cy="37624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kern="0" dirty="0"/>
              <a:t>Plot the Fourier series of the step function using Mathematica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kern="0" dirty="0"/>
          </a:p>
          <a:p>
            <a:pPr marL="0" indent="0">
              <a:buFont typeface="Wingdings" panose="05000000000000000000" pitchFamily="2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47091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 series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52471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Taylor series representation for an arbitrary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the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order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52471"/>
                <a:ext cx="8229600" cy="4530725"/>
              </a:xfrm>
              <a:blipFill>
                <a:blip r:embed="rId3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018539"/>
              </p:ext>
            </p:extLst>
          </p:nvPr>
        </p:nvGraphicFramePr>
        <p:xfrm>
          <a:off x="3065463" y="2471738"/>
          <a:ext cx="3013075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35" name="Equation" r:id="rId4" imgW="2019240" imgH="1358640" progId="Equation.DSMT4">
                  <p:embed/>
                </p:oleObj>
              </mc:Choice>
              <mc:Fallback>
                <p:oleObj name="Equation" r:id="rId4" imgW="2019240" imgH="1358640" progId="Equation.DSMT4">
                  <p:embed/>
                  <p:pic>
                    <p:nvPicPr>
                      <p:cNvPr id="2355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2471738"/>
                        <a:ext cx="3013075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763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014198"/>
              </p:ext>
            </p:extLst>
          </p:nvPr>
        </p:nvGraphicFramePr>
        <p:xfrm>
          <a:off x="3065462" y="679259"/>
          <a:ext cx="3013075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0" name="Equation" r:id="rId3" imgW="2019240" imgH="1358640" progId="Equation.DSMT4">
                  <p:embed/>
                </p:oleObj>
              </mc:Choice>
              <mc:Fallback>
                <p:oleObj name="Equation" r:id="rId3" imgW="2019240" imgH="135864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2" y="679259"/>
                        <a:ext cx="3013075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12286"/>
              </p:ext>
            </p:extLst>
          </p:nvPr>
        </p:nvGraphicFramePr>
        <p:xfrm>
          <a:off x="178347" y="3317875"/>
          <a:ext cx="62341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1" name="Equation" r:id="rId5" imgW="4698720" imgH="596880" progId="Equation.DSMT4">
                  <p:embed/>
                </p:oleObj>
              </mc:Choice>
              <mc:Fallback>
                <p:oleObj name="Equation" r:id="rId5" imgW="4698720" imgH="59688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7" y="3317875"/>
                        <a:ext cx="62341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279973"/>
              </p:ext>
            </p:extLst>
          </p:nvPr>
        </p:nvGraphicFramePr>
        <p:xfrm>
          <a:off x="122238" y="4110038"/>
          <a:ext cx="88995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2" name="Equation" r:id="rId7" imgW="7619760" imgH="558720" progId="Equation.DSMT4">
                  <p:embed/>
                </p:oleObj>
              </mc:Choice>
              <mc:Fallback>
                <p:oleObj name="Equation" r:id="rId7" imgW="7619760" imgH="558720" progId="Equation.DSMT4">
                  <p:embed/>
                  <p:pic>
                    <p:nvPicPr>
                      <p:cNvPr id="2846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4110038"/>
                        <a:ext cx="889952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18294"/>
              </p:ext>
            </p:extLst>
          </p:nvPr>
        </p:nvGraphicFramePr>
        <p:xfrm>
          <a:off x="178347" y="4864101"/>
          <a:ext cx="71485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3" name="Equation" r:id="rId9" imgW="6121080" imgH="622080" progId="Equation.DSMT4">
                  <p:embed/>
                </p:oleObj>
              </mc:Choice>
              <mc:Fallback>
                <p:oleObj name="Equation" r:id="rId9" imgW="6121080" imgH="62208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47" y="4864101"/>
                        <a:ext cx="714851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81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generic question to be solved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780" y="1221827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Given any arbitrary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is the analytical expression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coefficient in the Taylor series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Use Mathematica to for the explicit expression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 few selected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covering a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includes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Check the correctness of your answer using the command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𝐒𝐞𝐫𝐢𝐞𝐬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[]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780" y="1221827"/>
                <a:ext cx="8229600" cy="4530725"/>
              </a:xfrm>
              <a:blipFill>
                <a:blip r:embed="rId2"/>
                <a:stretch>
                  <a:fillRect l="-667" t="-1747" r="-1185" b="-1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8543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on these few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b="0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b="0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66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3533-5599-493F-B402-657CB045CEE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26283"/>
              </p:ext>
            </p:extLst>
          </p:nvPr>
        </p:nvGraphicFramePr>
        <p:xfrm>
          <a:off x="1554462" y="815715"/>
          <a:ext cx="3482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2" name="Equation" r:id="rId3" imgW="2768400" imgH="660240" progId="Equation.DSMT4">
                  <p:embed/>
                </p:oleObj>
              </mc:Choice>
              <mc:Fallback>
                <p:oleObj name="Equation" r:id="rId3" imgW="2768400" imgH="660240" progId="Equation.DSMT4">
                  <p:embed/>
                  <p:pic>
                    <p:nvPicPr>
                      <p:cNvPr id="168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62" y="815715"/>
                        <a:ext cx="34829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751" y="1689896"/>
            <a:ext cx="5195449" cy="829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751" y="2739314"/>
            <a:ext cx="5100860" cy="858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089" y="535177"/>
            <a:ext cx="7835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8.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9.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131631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7517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zh-CN" dirty="0"/>
              <a:t>Use Mathematica to generate a power series. Compare it to the function it converges to by plotting both on the same plot. Deduce the interval of convergence from the plot.</a:t>
            </a:r>
          </a:p>
        </p:txBody>
      </p:sp>
    </p:spTree>
    <p:extLst>
      <p:ext uri="{BB962C8B-B14F-4D97-AF65-F5344CB8AC3E}">
        <p14:creationId xmlns:p14="http://schemas.microsoft.com/office/powerpoint/2010/main" val="324970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55B585-D305-41D4-97FC-6B0842D030E8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pic>
        <p:nvPicPr>
          <p:cNvPr id="187395" name="Picture 2" descr="D11-07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5" y="196905"/>
            <a:ext cx="87757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1-07-ex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5" y="3671888"/>
            <a:ext cx="84010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B4B27-73EA-4E39-A73B-6EFA2E47CC8A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pic>
        <p:nvPicPr>
          <p:cNvPr id="193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958850"/>
            <a:ext cx="854075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41300" y="277813"/>
            <a:ext cx="8712200" cy="1139825"/>
          </a:xfrm>
          <a:blipFill>
            <a:blip r:embed="rId2"/>
            <a:stretch>
              <a:fillRect l="-1959" t="-7487" b="-1764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Content Placeholder 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41300" y="1219201"/>
            <a:ext cx="8331200" cy="4368800"/>
          </a:xfrm>
          <a:blipFill>
            <a:blip r:embed="rId3"/>
            <a:stretch>
              <a:fillRect l="-293" r="-1611" b="-3207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016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BA3B93D-3A3A-4C5A-96B0-E6D9D0B49ED5}" type="slidenum">
              <a:rPr lang="en-US" altLang="zh-CN" smtClean="0">
                <a:latin typeface="Garamond" panose="02020404030301010803" pitchFamily="18" charset="0"/>
              </a:rPr>
              <a:pPr/>
              <a:t>8</a:t>
            </a:fld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C2FEE8-1962-4E6B-B7DE-3D47EAF93A44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pic>
        <p:nvPicPr>
          <p:cNvPr id="221187" name="Picture 1027" descr="11-07-ex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0625"/>
            <a:ext cx="8637588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8017</TotalTime>
  <Pages>28</Pages>
  <Words>764</Words>
  <Application>Microsoft Office PowerPoint</Application>
  <PresentationFormat>On-screen Show (4:3)</PresentationFormat>
  <Paragraphs>143</Paragraphs>
  <Slides>35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宋体</vt:lpstr>
      <vt:lpstr>Arial</vt:lpstr>
      <vt:lpstr>Cambria Math</vt:lpstr>
      <vt:lpstr>Garamond</vt:lpstr>
      <vt:lpstr>Symbol</vt:lpstr>
      <vt:lpstr>Times New Roman</vt:lpstr>
      <vt:lpstr>Wingdings</vt:lpstr>
      <vt:lpstr>Edge</vt:lpstr>
      <vt:lpstr>Equation</vt:lpstr>
      <vt:lpstr>Lecture 2 Mathematica for Series</vt:lpstr>
      <vt:lpstr>Use Mathematica to find the convergence of a series </vt:lpstr>
      <vt:lpstr>PowerPoint Presentation</vt:lpstr>
      <vt:lpstr>PowerPoint Presentation</vt:lpstr>
      <vt:lpstr>Use Mathematica to generate a power series. Compare it to the function it converges to by plotting both on the same plot. Deduce the interval of convergence from the plot.</vt:lpstr>
      <vt:lpstr>PowerPoint Presentation</vt:lpstr>
      <vt:lpstr>PowerPoint Presentation</vt:lpstr>
      <vt:lpstr> </vt:lpstr>
      <vt:lpstr>PowerPoint Presentation</vt:lpstr>
      <vt:lpstr>Use Mathematica to generate a Taylor series of a function f(x) at a center x=a.  Compare it to the generating function f(x) by plotting both on the same plot. Deduce the interval of convergence from the plot.</vt:lpstr>
      <vt:lpstr>PowerPoint Presentation</vt:lpstr>
      <vt:lpstr>Taylor series for f(x)=1/x expanded at the center x=2</vt:lpstr>
      <vt:lpstr>Taylor series for ex at x = 0</vt:lpstr>
      <vt:lpstr>Taylor series for cos x at x = 0</vt:lpstr>
      <vt:lpstr>Taylor series for ln x at x = 1</vt:lpstr>
      <vt:lpstr>Binomial series</vt:lpstr>
      <vt:lpstr>Consider the Taylor series generated by f(x) = (1+x)m, where m is a constant:</vt:lpstr>
      <vt:lpstr>The Taylor series of f(x) = (1+x)m, is called the binomial series</vt:lpstr>
      <vt:lpstr>The Taylor series of f(x) = (1+x)m, is called the binomial series</vt:lpstr>
      <vt:lpstr>PowerPoint Presentation</vt:lpstr>
      <vt:lpstr>Generate the coefficients of the binomial series for (1+x)m using Mathematica.  Compare it to the generating function (1+x)m by plotting both on the same plot.  Deduce the interval of convergence from the plot.</vt:lpstr>
      <vt:lpstr>Fourier series</vt:lpstr>
      <vt:lpstr>A function f(x) defined on [0, 2p] can be represented by a Fourier series</vt:lpstr>
      <vt:lpstr>PowerPoint Presentation</vt:lpstr>
      <vt:lpstr>Fourier series representation of a function defined on the general interval [a,b]</vt:lpstr>
      <vt:lpstr>Example:</vt:lpstr>
      <vt:lpstr>PowerPoint Presentation</vt:lpstr>
      <vt:lpstr>Saw-tooth function</vt:lpstr>
      <vt:lpstr>PowerPoint Presentation</vt:lpstr>
      <vt:lpstr>PowerPoint Presentation</vt:lpstr>
      <vt:lpstr>PowerPoint Presentation</vt:lpstr>
      <vt:lpstr>Taylor series revisited</vt:lpstr>
      <vt:lpstr>Examples</vt:lpstr>
      <vt:lpstr>A generic question to be solved</vt:lpstr>
      <vt:lpstr>Try on these few functions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Addison Wesley</dc:creator>
  <cp:keywords/>
  <dc:description/>
  <cp:lastModifiedBy>Yoon Tiem Leong</cp:lastModifiedBy>
  <cp:revision>886</cp:revision>
  <cp:lastPrinted>2000-05-10T13:32:21Z</cp:lastPrinted>
  <dcterms:created xsi:type="dcterms:W3CDTF">2000-05-09T12:24:52Z</dcterms:created>
  <dcterms:modified xsi:type="dcterms:W3CDTF">2017-03-11T01:44:13Z</dcterms:modified>
</cp:coreProperties>
</file>