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446" r:id="rId2"/>
    <p:sldId id="598" r:id="rId3"/>
    <p:sldId id="665" r:id="rId4"/>
    <p:sldId id="654" r:id="rId5"/>
    <p:sldId id="655" r:id="rId6"/>
    <p:sldId id="664" r:id="rId7"/>
    <p:sldId id="668" r:id="rId8"/>
    <p:sldId id="660" r:id="rId9"/>
    <p:sldId id="657" r:id="rId10"/>
    <p:sldId id="666" r:id="rId11"/>
    <p:sldId id="661" r:id="rId12"/>
    <p:sldId id="667" r:id="rId13"/>
    <p:sldId id="663" r:id="rId14"/>
    <p:sldId id="670" r:id="rId15"/>
    <p:sldId id="675" r:id="rId16"/>
    <p:sldId id="673" r:id="rId17"/>
    <p:sldId id="671" r:id="rId18"/>
    <p:sldId id="672" r:id="rId19"/>
    <p:sldId id="676" r:id="rId20"/>
    <p:sldId id="677" r:id="rId21"/>
    <p:sldId id="678" r:id="rId22"/>
    <p:sldId id="674" r:id="rId23"/>
    <p:sldId id="679" r:id="rId24"/>
    <p:sldId id="680" r:id="rId25"/>
    <p:sldId id="669" r:id="rId26"/>
    <p:sldId id="687" r:id="rId27"/>
    <p:sldId id="684" r:id="rId28"/>
    <p:sldId id="682" r:id="rId29"/>
    <p:sldId id="683" r:id="rId30"/>
    <p:sldId id="686" r:id="rId31"/>
    <p:sldId id="685" r:id="rId32"/>
    <p:sldId id="690" r:id="rId33"/>
    <p:sldId id="656" r:id="rId34"/>
    <p:sldId id="691" r:id="rId35"/>
    <p:sldId id="692" r:id="rId36"/>
  </p:sldIdLst>
  <p:sldSz cx="9144000" cy="6858000" type="screen4x3"/>
  <p:notesSz cx="7315200" cy="9601200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CC9900"/>
    <a:srgbClr val="339933"/>
    <a:srgbClr val="C0FEF9"/>
    <a:srgbClr val="CECECE"/>
    <a:srgbClr val="DADADA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3109" autoAdjust="0"/>
  </p:normalViewPr>
  <p:slideViewPr>
    <p:cSldViewPr snapToGrid="0">
      <p:cViewPr varScale="1">
        <p:scale>
          <a:sx n="67" d="100"/>
          <a:sy n="67" d="100"/>
        </p:scale>
        <p:origin x="1416" y="78"/>
      </p:cViewPr>
      <p:guideLst>
        <p:guide orient="horz" pos="3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554413" y="4327525"/>
            <a:ext cx="681037" cy="665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8013" tIns="48147" rIns="98013" bIns="48147">
            <a:spAutoFit/>
          </a:bodyPr>
          <a:lstStyle>
            <a:lvl1pPr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89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B42A53D2-DC4F-42B5-B505-47BF9D601F3C}" type="slidenum">
              <a:rPr lang="zh-CN" altLang="en-US" sz="3800" smtClean="0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zh-CN" sz="38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3" tIns="48147" rIns="98013" bIns="481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5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9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4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59BB-F73D-4770-AD5B-5B0107325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1F65-1896-4CB4-BE06-B62301F349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5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7F4B-D184-471B-A811-5E79BB96C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342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8DB5-4935-466F-AFE9-8FD35549F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6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F781-A3C9-486F-8959-3922861080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982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0232-2F0D-4032-8235-9FAC40174B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524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D00DD-E941-4CE2-A43D-3440A7C4CD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9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3085-F81D-4D46-8AB0-CEB0A0061C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3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884F-A2DE-4603-A5D4-E1AF50AA9C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27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43533-5599-493F-B402-657CB045C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19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578A9-CB2A-4B2C-A232-A84188D6D7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924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329C-19A2-447A-97A8-23770153C3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1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835D2B3-349A-421A-B5F7-3C4F2D902B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10.png"/><Relationship Id="rId7" Type="http://schemas.openxmlformats.org/officeDocument/2006/relationships/image" Target="../media/image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40.png"/><Relationship Id="rId4" Type="http://schemas.openxmlformats.org/officeDocument/2006/relationships/image" Target="../media/image3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en.wikipedia.org/wiki/Lissajous_curv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Lecture 4</a:t>
            </a:r>
            <a:br>
              <a:rPr lang="en-US" altLang="zh-CN" dirty="0"/>
            </a:br>
            <a:r>
              <a:rPr lang="en-US" altLang="zh-CN" dirty="0"/>
              <a:t>Visualization and Animation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2D projectile </a:t>
            </a:r>
          </a:p>
        </p:txBody>
      </p:sp>
      <p:pic>
        <p:nvPicPr>
          <p:cNvPr id="5" name="2Dprojecti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160588"/>
            <a:ext cx="8229600" cy="34115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4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65147" y="4180537"/>
                <a:ext cx="8265968" cy="251980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S" dirty="0"/>
                  <a:t>Consider a </a:t>
                </a:r>
                <a:r>
                  <a:rPr lang="es-ES" dirty="0" err="1"/>
                  <a:t>planet</a:t>
                </a:r>
                <a:r>
                  <a:rPr lang="es-ES" dirty="0"/>
                  <a:t> </a:t>
                </a:r>
                <a:r>
                  <a:rPr lang="es-ES" dirty="0" err="1"/>
                  <a:t>orbiting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Sun</a:t>
                </a:r>
                <a:r>
                  <a:rPr lang="es-ES" dirty="0"/>
                  <a:t> </a:t>
                </a:r>
                <a:r>
                  <a:rPr lang="es-ES" dirty="0" err="1"/>
                  <a:t>which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located</a:t>
                </a:r>
                <a:r>
                  <a:rPr lang="es-ES" dirty="0"/>
                  <a:t> at </a:t>
                </a:r>
                <a:r>
                  <a:rPr lang="es-ES" dirty="0" err="1"/>
                  <a:t>one</a:t>
                </a:r>
                <a:r>
                  <a:rPr lang="es-ES" dirty="0"/>
                  <a:t> of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foci</a:t>
                </a:r>
                <a:r>
                  <a:rPr lang="es-ES" dirty="0"/>
                  <a:t> of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ellipse</a:t>
                </a:r>
                <a:r>
                  <a:rPr lang="es-ES" dirty="0"/>
                  <a:t>.  </a:t>
                </a:r>
              </a:p>
              <a:p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coordinates</a:t>
                </a:r>
                <a:r>
                  <a:rPr lang="es-ES" dirty="0"/>
                  <a:t> of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planet</a:t>
                </a:r>
                <a:r>
                  <a:rPr lang="es-ES" dirty="0"/>
                  <a:t> at time </a:t>
                </a:r>
                <a:r>
                  <a:rPr lang="es-ES" i="1" dirty="0"/>
                  <a:t>t</a:t>
                </a:r>
                <a:r>
                  <a:rPr lang="es-ES" dirty="0"/>
                  <a:t> can be </a:t>
                </a:r>
                <a:r>
                  <a:rPr lang="es-ES" dirty="0" err="1"/>
                  <a:t>expressed</a:t>
                </a:r>
                <a:r>
                  <a:rPr lang="es-ES" dirty="0"/>
                  <a:t> in </a:t>
                </a:r>
                <a:r>
                  <a:rPr lang="es-ES" dirty="0" err="1"/>
                  <a:t>parametrised</a:t>
                </a:r>
                <a:r>
                  <a:rPr lang="es-ES" dirty="0"/>
                  <a:t> </a:t>
                </a:r>
                <a:r>
                  <a:rPr lang="es-ES" dirty="0" err="1"/>
                  <a:t>form</a:t>
                </a:r>
                <a:r>
                  <a:rPr lang="es-ES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s-E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47" y="4180537"/>
                <a:ext cx="8265968" cy="2519808"/>
              </a:xfrm>
              <a:blipFill>
                <a:blip r:embed="rId2"/>
                <a:stretch>
                  <a:fillRect l="-590" t="-5085" r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Examples of parametric equations: </a:t>
            </a:r>
            <a:br>
              <a:rPr lang="en-US" dirty="0"/>
            </a:br>
            <a:r>
              <a:rPr lang="en-US" dirty="0"/>
              <a:t>2-body Planetary motion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2" descr="http://upload.wikimedia.org/wikipedia/commons/thumb/7/76/An_image_describing_the_semi-major_and_semi-minor_axis_of_ellipse.svg/350px-An_image_describing_the_semi-major_and_semi-minor_axis_of_ellip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3" y="1702530"/>
            <a:ext cx="5940426" cy="24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42096" y="2941534"/>
            <a:ext cx="134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C(</a:t>
            </a:r>
            <a:r>
              <a:rPr lang="en-US" sz="2400" i="1" dirty="0" err="1"/>
              <a:t>h</a:t>
            </a:r>
            <a:r>
              <a:rPr lang="en-US" sz="2400" dirty="0" err="1"/>
              <a:t>,</a:t>
            </a:r>
            <a:r>
              <a:rPr lang="en-US" sz="2400" i="1" dirty="0" err="1"/>
              <a:t>k</a:t>
            </a:r>
            <a:r>
              <a:rPr lang="en-US" sz="2400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0516" y="2248581"/>
            <a:ext cx="874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93036" y="2494802"/>
            <a:ext cx="874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1280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planetary orbital motion</a:t>
            </a:r>
          </a:p>
        </p:txBody>
      </p:sp>
      <p:pic>
        <p:nvPicPr>
          <p:cNvPr id="5" name="Planetaryorbi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6600" y="1600200"/>
            <a:ext cx="5130800" cy="4530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50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By using the corresponding parametric equations for the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 coordinates,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Animate a SHO (w/o drag force and driving force)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Animate 2D projectile motion (w/o drag force and driving force)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Animate 2-body planetary motion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  <a:blipFill>
                <a:blip r:embed="rId2"/>
                <a:stretch>
                  <a:fillRect l="-1704" t="-1747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 rot="19360556">
            <a:off x="5084270" y="6076161"/>
            <a:ext cx="781939" cy="1914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19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sinusoidal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847725"/>
                <a:ext cx="8372475" cy="5357813"/>
              </a:xfrm>
            </p:spPr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A sinusoidal wave is fundamentally characterized by two quantities: wave number (equivalent to wave length) and angular frequency (frequency)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Wave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dirty="0"/>
                  <a:t>;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wave length </a:t>
                </a:r>
              </a:p>
              <a:p>
                <a:r>
                  <a:rPr lang="en-US" dirty="0"/>
                  <a:t>Angular frequency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frequency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847725"/>
                <a:ext cx="8372475" cy="5357813"/>
              </a:xfrm>
              <a:blipFill>
                <a:blip r:embed="rId2"/>
                <a:stretch>
                  <a:fillRect l="-655" t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46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sinusoidal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4325" y="847725"/>
                <a:ext cx="8372475" cy="53578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Phase velocity of the wave can be obtained by imposing the condition: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implies the wave is moving to the +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direction.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5" y="847725"/>
                <a:ext cx="8372475" cy="5357813"/>
              </a:xfrm>
              <a:blipFill>
                <a:blip r:embed="rId2"/>
                <a:stretch>
                  <a:fillRect l="-1748" r="-2695" b="-1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172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sinusoidal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4530725"/>
              </a:xfrm>
            </p:spPr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wave is moving to the 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direction.</a:t>
                </a:r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4530725"/>
              </a:xfrm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57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1D sinusoidal wave moving in 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direction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815" t="-10695" b="-44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1Dwav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3538" y="1600200"/>
            <a:ext cx="5878512" cy="4530725"/>
          </a:xfrm>
        </p:spPr>
      </p:pic>
    </p:spTree>
    <p:extLst>
      <p:ext uri="{BB962C8B-B14F-4D97-AF65-F5344CB8AC3E}">
        <p14:creationId xmlns:p14="http://schemas.microsoft.com/office/powerpoint/2010/main" val="374898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35"/>
            <a:ext cx="8229600" cy="1139825"/>
          </a:xfrm>
        </p:spPr>
        <p:txBody>
          <a:bodyPr/>
          <a:lstStyle/>
          <a:p>
            <a:r>
              <a:rPr lang="en-US" dirty="0"/>
              <a:t>Adding two 1D sinusoidal waves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892" y="1014412"/>
                <a:ext cx="8558213" cy="5043488"/>
              </a:xfrm>
            </p:spPr>
            <p:txBody>
              <a:bodyPr/>
              <a:lstStyle/>
              <a:p>
                <a:r>
                  <a:rPr lang="en-US" sz="2600" dirty="0">
                    <a:latin typeface="Cambria Math" panose="02040503050406030204" pitchFamily="18" charset="0"/>
                  </a:rPr>
                  <a:t>Same amplitude, same frequency; To ignore all phases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</a:rPr>
                  <a:t> (by setting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latin typeface="Cambria Math" panose="02040503050406030204" pitchFamily="18" charset="0"/>
                  </a:rPr>
                  <a:t>).</a:t>
                </a:r>
              </a:p>
              <a:p>
                <a:r>
                  <a:rPr lang="en-US" sz="2600" b="0" dirty="0">
                    <a:latin typeface="Cambria Math" panose="02040503050406030204" pitchFamily="18" charset="0"/>
                  </a:rPr>
                  <a:t>Same / </a:t>
                </a:r>
                <a:r>
                  <a:rPr lang="en-US" sz="2600" dirty="0">
                    <a:latin typeface="Cambria Math" panose="02040503050406030204" pitchFamily="18" charset="0"/>
                  </a:rPr>
                  <a:t>opposite directions</a:t>
                </a:r>
              </a:p>
              <a:p>
                <a:r>
                  <a:rPr lang="en-US" sz="2600" b="0" dirty="0">
                    <a:latin typeface="Cambria Math" panose="02040503050406030204" pitchFamily="18" charset="0"/>
                  </a:rPr>
                  <a:t>Same / different wavenumbers</a:t>
                </a:r>
              </a:p>
              <a:p>
                <a:r>
                  <a:rPr lang="en-US" sz="2600" dirty="0">
                    <a:latin typeface="Cambria Math" panose="02040503050406030204" pitchFamily="18" charset="0"/>
                  </a:rPr>
                  <a:t>Same / different angular frequencies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br>
                  <a:rPr lang="en-US" sz="2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±(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Usually,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892" y="1014412"/>
                <a:ext cx="8558213" cy="5043488"/>
              </a:xfrm>
              <a:blipFill>
                <a:blip r:embed="rId2"/>
                <a:stretch>
                  <a:fillRect l="-285" t="-1087" b="-1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74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1594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dirty="0"/>
              <a:t>Animation exercises</a:t>
            </a: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Shape 2"/>
              <p:cNvSpPr txBox="1"/>
              <p:nvPr/>
            </p:nvSpPr>
            <p:spPr>
              <a:xfrm>
                <a:off x="559170" y="979042"/>
                <a:ext cx="8025210" cy="37770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marL="270">
                  <a:lnSpc>
                    <a:spcPct val="90000"/>
                  </a:lnSpc>
                  <a:buClr>
                    <a:srgbClr val="000000"/>
                  </a:buClr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1. Based on the simple equation of a 1D sinusoidal wave:</a:t>
                </a:r>
              </a:p>
              <a:p>
                <a:pPr marL="171450" indent="-171180">
                  <a:lnSpc>
                    <a:spcPct val="90000"/>
                  </a:lnSpc>
                  <a:buClr>
                    <a:srgbClr val="000000"/>
                  </a:buClr>
                  <a:buFont typeface="Arial"/>
                  <a:buChar char="•"/>
                </a:pPr>
                <a:endParaRPr lang="en-US" sz="2800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514620" indent="-514350">
                  <a:lnSpc>
                    <a:spcPct val="90000"/>
                  </a:lnSpc>
                  <a:buClr>
                    <a:srgbClr val="000000"/>
                  </a:buClr>
                  <a:buAutoNum type="romanLcPeriod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Animate two 1D waves, one in the +</a:t>
                </a:r>
                <a14:m>
                  <m:oMath xmlns:m="http://schemas.openxmlformats.org/officeDocument/2006/math">
                    <m:r>
                      <a:rPr lang="en-US" sz="2800" b="0" i="1" spc="-1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and another in -</a:t>
                </a:r>
                <a14:m>
                  <m:oMath xmlns:m="http://schemas.openxmlformats.org/officeDocument/2006/math">
                    <m:r>
                      <a:rPr lang="en-US" sz="2800" i="1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. Display both on the same graph, without interfering each other. </a:t>
                </a:r>
              </a:p>
              <a:p>
                <a:pPr marL="514620" indent="-514350">
                  <a:lnSpc>
                    <a:spcPct val="90000"/>
                  </a:lnSpc>
                  <a:buClr>
                    <a:srgbClr val="000000"/>
                  </a:buClr>
                  <a:buAutoNum type="romanLcPeriod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Repeat 1 with both in the same direction</a:t>
                </a:r>
              </a:p>
              <a:p>
                <a:pPr marL="514620" indent="-514350">
                  <a:lnSpc>
                    <a:spcPct val="90000"/>
                  </a:lnSpc>
                  <a:buClr>
                    <a:srgbClr val="000000"/>
                  </a:buClr>
                  <a:buAutoNum type="romanLcPeriod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Repeat 1 with both waves are added to interfere</a:t>
                </a:r>
              </a:p>
              <a:p>
                <a:pPr marL="514620" indent="-514350">
                  <a:lnSpc>
                    <a:spcPct val="90000"/>
                  </a:lnSpc>
                  <a:buClr>
                    <a:srgbClr val="000000"/>
                  </a:buClr>
                  <a:buAutoNum type="romanLcPeriod"/>
                </a:pPr>
                <a:r>
                  <a:rPr lang="en-US" sz="28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Repeat 2 with both waves are added to interfere</a:t>
                </a:r>
              </a:p>
            </p:txBody>
          </p:sp>
        </mc:Choice>
        <mc:Fallback xmlns="">
          <p:sp>
            <p:nvSpPr>
              <p:cNvPr id="4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0" y="979042"/>
                <a:ext cx="8025210" cy="3777030"/>
              </a:xfrm>
              <a:prstGeom prst="rect">
                <a:avLst/>
              </a:prstGeom>
              <a:blipFill>
                <a:blip r:embed="rId2"/>
                <a:stretch>
                  <a:fillRect l="-1596" t="-2746" r="-15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126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9762F4-10BB-41B4-A107-82139F9FF85D}" type="slidenum">
              <a:rPr lang="en-US" altLang="zh-CN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200">
              <a:latin typeface="Garamond" panose="02020404030301010803" pitchFamily="18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Use Mathematica to visualize the motion of 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70668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Two sinusoidal waves, moving in the same direction, without interference, with a difference in wavenumber and angular frequency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=1;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=1/50;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81" t="-588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3533-5599-493F-B402-657CB045CEE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4" name="1Dwave_m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1685" y="2366579"/>
            <a:ext cx="3768396" cy="30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Superposition of two sinusoidal waves, moving in the same direction, with a difference in wavenumber and angular frequency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=1;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=1/50;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481" t="-588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3533-5599-493F-B402-657CB045CEE4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4" name="1Dwave_m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9375" y="2381250"/>
            <a:ext cx="39052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0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4"/>
                <a:ext cx="8229600" cy="816768"/>
              </a:xfrm>
            </p:spPr>
            <p:txBody>
              <a:bodyPr/>
              <a:lstStyle/>
              <a:p>
                <a:r>
                  <a:rPr lang="en-US" sz="4000" dirty="0" err="1"/>
                  <a:t>Superpositioning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4000" dirty="0"/>
                  <a:t> 1D sinusoidal waves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4"/>
                <a:ext cx="8229600" cy="816768"/>
              </a:xfrm>
              <a:blipFill>
                <a:blip r:embed="rId2"/>
                <a:stretch>
                  <a:fillRect l="-2593" t="-13433" r="-177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893" y="1094582"/>
                <a:ext cx="8558213" cy="5043488"/>
              </a:xfrm>
            </p:spPr>
            <p:txBody>
              <a:bodyPr/>
              <a:lstStyle/>
              <a:p>
                <a:r>
                  <a:rPr lang="en-US" sz="2200" dirty="0">
                    <a:latin typeface="Cambria Math" panose="02040503050406030204" pitchFamily="18" charset="0"/>
                  </a:rPr>
                  <a:t>Simulate the motion of the resultant wave form obtained from the superposition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waves with the following conditions: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All waves have the same amplitude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and moving in the same direction; </a:t>
                </a:r>
                <a:r>
                  <a:rPr lang="en-US" altLang="zh-CN" sz="2200" dirty="0">
                    <a:latin typeface="Cambria Math" panose="02040503050406030204" pitchFamily="18" charset="0"/>
                  </a:rPr>
                  <a:t>I</a:t>
                </a:r>
                <a:r>
                  <a:rPr lang="en-US" sz="2200" dirty="0">
                    <a:latin typeface="Cambria Math" panose="02040503050406030204" pitchFamily="18" charset="0"/>
                  </a:rPr>
                  <a:t>gnore all phases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 (set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); </a:t>
                </a:r>
              </a:p>
              <a:p>
                <a:r>
                  <a:rPr lang="en-US" sz="2200" dirty="0">
                    <a:latin typeface="Cambria Math" panose="02040503050406030204" pitchFamily="18" charset="0"/>
                  </a:rPr>
                  <a:t>Each wave has a d</a:t>
                </a:r>
                <a:r>
                  <a:rPr lang="en-US" sz="2200" b="0" dirty="0">
                    <a:latin typeface="Cambria Math" panose="02040503050406030204" pitchFamily="18" charset="0"/>
                  </a:rPr>
                  <a:t>ifferent wavenumber and angular frequency: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200" b="0" dirty="0"/>
              </a:p>
              <a:p>
                <a:r>
                  <a:rPr lang="en-US" sz="2200" dirty="0"/>
                  <a:t>Fix initial values: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=25,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/>
              </a:p>
              <a:p>
                <a:r>
                  <a:rPr lang="en-US" sz="2200" dirty="0"/>
                  <a:t>Simulate for a total duration of 500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; Width of the simulation box set to [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−100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893" y="1094582"/>
                <a:ext cx="8558213" cy="5043488"/>
              </a:xfrm>
              <a:blipFill>
                <a:blip r:embed="rId3"/>
                <a:stretch>
                  <a:fillRect l="-142" t="-846" b="-4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6466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</a:t>
            </a:r>
            <a:r>
              <a:rPr lang="en-US" dirty="0" err="1"/>
              <a:t>wavepulse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5" name="1Dwave_m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700" y="1580965"/>
            <a:ext cx="5138737" cy="38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radially symmetric wave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48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3312388" y="924911"/>
                <a:ext cx="5491437" cy="54443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 b="0" dirty="0"/>
                  <a:t>   (1D wave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all points sitting on the circle with a common radius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 dirty="0"/>
                  <a:t>, the value of wave is also common, i.e.,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 on a common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/>
                  <a:t> some chosen large positive integer, e.g., 50.</a:t>
                </a:r>
              </a:p>
              <a:p>
                <a:r>
                  <a:rPr lang="en-US" sz="2000" dirty="0"/>
                  <a:t>A 2D radially symmetric wave centered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000" dirty="0"/>
                  <a:t> can be generate from the 1D wave form </a:t>
                </a:r>
              </a:p>
            </p:txBody>
          </p:sp>
        </mc:Choice>
        <mc:Fallback xmlns="">
          <p:sp>
            <p:nvSpPr>
              <p:cNvPr id="49" name="Content Placeholder 4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3312388" y="924911"/>
                <a:ext cx="5491437" cy="5444358"/>
              </a:xfrm>
              <a:blipFill>
                <a:blip r:embed="rId2"/>
                <a:stretch>
                  <a:fillRect t="-56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grpSp>
        <p:nvGrpSpPr>
          <p:cNvPr id="53" name="Group 52"/>
          <p:cNvGrpSpPr/>
          <p:nvPr/>
        </p:nvGrpSpPr>
        <p:grpSpPr>
          <a:xfrm>
            <a:off x="252249" y="1736112"/>
            <a:ext cx="2778544" cy="2793847"/>
            <a:chOff x="1030014" y="1820195"/>
            <a:chExt cx="2778544" cy="2793847"/>
          </a:xfrm>
        </p:grpSpPr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 flipV="1">
              <a:off x="2175926" y="2228266"/>
              <a:ext cx="0" cy="238577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cxnSpLocks/>
            </p:cNvCxnSpPr>
            <p:nvPr/>
          </p:nvCxnSpPr>
          <p:spPr bwMode="auto">
            <a:xfrm flipV="1">
              <a:off x="1030014" y="3236783"/>
              <a:ext cx="2353469" cy="232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1190166" y="2363190"/>
              <a:ext cx="1971521" cy="1899356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792027" y="2557971"/>
              <a:ext cx="123220" cy="2068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cxnSpLocks/>
            </p:cNvCxnSpPr>
            <p:nvPr/>
          </p:nvCxnSpPr>
          <p:spPr bwMode="auto">
            <a:xfrm>
              <a:off x="2727218" y="2600678"/>
              <a:ext cx="286604" cy="607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53637" y="2228266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637" y="2228266"/>
                  <a:ext cx="529846" cy="220274"/>
                </a:xfrm>
                <a:prstGeom prst="rect">
                  <a:avLst/>
                </a:prstGeom>
                <a:blipFill>
                  <a:blip r:embed="rId3"/>
                  <a:stretch>
                    <a:fillRect r="-94186" b="-9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>
              <a:stCxn id="18" idx="7"/>
            </p:cNvCxnSpPr>
            <p:nvPr/>
          </p:nvCxnSpPr>
          <p:spPr bwMode="auto">
            <a:xfrm>
              <a:off x="2872964" y="2641344"/>
              <a:ext cx="20719" cy="6186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cxnSpLocks/>
              <a:stCxn id="18" idx="7"/>
            </p:cNvCxnSpPr>
            <p:nvPr/>
          </p:nvCxnSpPr>
          <p:spPr bwMode="auto">
            <a:xfrm flipH="1" flipV="1">
              <a:off x="2175926" y="2624722"/>
              <a:ext cx="697038" cy="166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674967" y="3247799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967" y="3247799"/>
                  <a:ext cx="529846" cy="220274"/>
                </a:xfrm>
                <a:prstGeom prst="rect">
                  <a:avLst/>
                </a:prstGeom>
                <a:blipFill>
                  <a:blip r:embed="rId4"/>
                  <a:stretch>
                    <a:fillRect b="-7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763139" y="2498921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139" y="2498921"/>
                  <a:ext cx="529846" cy="220274"/>
                </a:xfrm>
                <a:prstGeom prst="rect">
                  <a:avLst/>
                </a:prstGeom>
                <a:blipFill>
                  <a:blip r:embed="rId5"/>
                  <a:stretch>
                    <a:fillRect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278712" y="301354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712" y="3013543"/>
                  <a:ext cx="529846" cy="220274"/>
                </a:xfrm>
                <a:prstGeom prst="rect">
                  <a:avLst/>
                </a:prstGeom>
                <a:blipFill>
                  <a:blip r:embed="rId6"/>
                  <a:stretch>
                    <a:fillRect b="-47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911003" y="1820195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1003" y="1820195"/>
                  <a:ext cx="529846" cy="220274"/>
                </a:xfrm>
                <a:prstGeom prst="rect">
                  <a:avLst/>
                </a:prstGeom>
                <a:blipFill>
                  <a:blip r:embed="rId7"/>
                  <a:stretch>
                    <a:fillRect b="-80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>
              <a:endCxn id="18" idx="7"/>
            </p:cNvCxnSpPr>
            <p:nvPr/>
          </p:nvCxnSpPr>
          <p:spPr bwMode="auto">
            <a:xfrm flipV="1">
              <a:off x="2175926" y="2641344"/>
              <a:ext cx="697038" cy="6186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Arc 36"/>
            <p:cNvSpPr/>
            <p:nvPr/>
          </p:nvSpPr>
          <p:spPr bwMode="auto">
            <a:xfrm rot="2054318">
              <a:off x="2193410" y="2834388"/>
              <a:ext cx="536007" cy="545360"/>
            </a:xfrm>
            <a:prstGeom prst="arc">
              <a:avLst>
                <a:gd name="adj1" fmla="val 16107178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340037" y="291329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037" y="2913293"/>
                  <a:ext cx="529846" cy="220274"/>
                </a:xfrm>
                <a:prstGeom prst="rect">
                  <a:avLst/>
                </a:prstGeom>
                <a:blipFill>
                  <a:blip r:embed="rId8"/>
                  <a:stretch>
                    <a:fillRect b="-7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118632" y="2537698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632" y="2537698"/>
                  <a:ext cx="529846" cy="220274"/>
                </a:xfrm>
                <a:prstGeom prst="rect">
                  <a:avLst/>
                </a:prstGeom>
                <a:blipFill>
                  <a:blip r:embed="rId9"/>
                  <a:stretch>
                    <a:fillRect b="-7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2138656" y="2608827"/>
              <a:ext cx="702962" cy="5915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860597" y="3236783"/>
                  <a:ext cx="529846" cy="220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597" y="3236783"/>
                  <a:ext cx="529846" cy="220274"/>
                </a:xfrm>
                <a:prstGeom prst="rect">
                  <a:avLst/>
                </a:prstGeom>
                <a:blipFill>
                  <a:blip r:embed="rId10"/>
                  <a:stretch>
                    <a:fillRect b="-5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066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1594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dirty="0"/>
              <a:t>Animation assignment</a:t>
            </a: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59170" y="1070743"/>
            <a:ext cx="8025210" cy="5989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70">
              <a:lnSpc>
                <a:spcPct val="90000"/>
              </a:lnSpc>
              <a:buClr>
                <a:srgbClr val="000000"/>
              </a:buClr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Animate an radially outgoing 2D sinusoidal wave</a:t>
            </a:r>
          </a:p>
        </p:txBody>
      </p:sp>
      <p:pic>
        <p:nvPicPr>
          <p:cNvPr id="4" name="Screen Recording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81363" y="1476788"/>
            <a:ext cx="4003228" cy="3919537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 bwMode="auto">
          <a:xfrm>
            <a:off x="110326" y="5203443"/>
            <a:ext cx="8805073" cy="126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2400" kern="0" dirty="0"/>
              <a:t>To visualize it, use </a:t>
            </a:r>
            <a:br>
              <a:rPr lang="en-US" sz="2400" kern="0" dirty="0"/>
            </a:br>
            <a:r>
              <a:rPr lang="en-US" sz="2400" kern="0" dirty="0" err="1"/>
              <a:t>ListDensityPlot</a:t>
            </a:r>
            <a:r>
              <a:rPr lang="en-US" sz="2400" kern="0" dirty="0"/>
              <a:t>[ ]</a:t>
            </a:r>
            <a:br>
              <a:rPr lang="en-US" sz="2400" kern="0" dirty="0"/>
            </a:br>
            <a:r>
              <a:rPr lang="en-US" sz="2400" kern="0" dirty="0"/>
              <a:t>You may need to impose the option </a:t>
            </a:r>
            <a:r>
              <a:rPr lang="en-US" sz="2400" kern="0" dirty="0" err="1"/>
              <a:t>InterpolationOrder</a:t>
            </a:r>
            <a:r>
              <a:rPr lang="en-US" sz="2400" kern="0" dirty="0"/>
              <a:t> -&gt; 0 in </a:t>
            </a:r>
            <a:r>
              <a:rPr lang="en-US" sz="2400" kern="0" dirty="0" err="1"/>
              <a:t>ListDensityPlot</a:t>
            </a:r>
            <a:r>
              <a:rPr lang="en-US" sz="2400" kern="0" dirty="0"/>
              <a:t>[ ]</a:t>
            </a:r>
          </a:p>
        </p:txBody>
      </p:sp>
    </p:spTree>
    <p:extLst>
      <p:ext uri="{BB962C8B-B14F-4D97-AF65-F5344CB8AC3E}">
        <p14:creationId xmlns:p14="http://schemas.microsoft.com/office/powerpoint/2010/main" val="464675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Sun-Earth-Moon planetary motion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constant angular velocities for Earth</a:t>
                </a:r>
              </a:p>
              <a:p>
                <a:r>
                  <a:rPr lang="en-US" dirty="0"/>
                  <a:t>Elliptic orbits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Parameters: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5409377" y="3602803"/>
            <a:ext cx="3734623" cy="1853875"/>
            <a:chOff x="1380303" y="1702530"/>
            <a:chExt cx="5940426" cy="2478008"/>
          </a:xfrm>
        </p:grpSpPr>
        <p:pic>
          <p:nvPicPr>
            <p:cNvPr id="5" name="Picture 2" descr="http://upload.wikimedia.org/wikipedia/commons/thumb/7/76/An_image_describing_the_semi-major_and_semi-minor_axis_of_ellipse.svg/350px-An_image_describing_the_semi-major_and_semi-minor_axis_of_ellipse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303" y="1702530"/>
              <a:ext cx="5940426" cy="2478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42096" y="2941535"/>
              <a:ext cx="1343890" cy="4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C(</a:t>
              </a:r>
              <a:r>
                <a:rPr lang="en-US" i="1" dirty="0" err="1"/>
                <a:t>h</a:t>
              </a:r>
              <a:r>
                <a:rPr lang="en-US" dirty="0" err="1"/>
                <a:t>,</a:t>
              </a:r>
              <a:r>
                <a:rPr lang="en-US" i="1" dirty="0" err="1"/>
                <a:t>k</a:t>
              </a:r>
              <a:r>
                <a:rPr lang="en-US" dirty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0516" y="2248581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3036" y="2494802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772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229600" cy="1498435"/>
              </a:xfrm>
            </p:spPr>
            <p:txBody>
              <a:bodyPr/>
              <a:lstStyle/>
              <a:p>
                <a:r>
                  <a:rPr lang="en-US" dirty="0"/>
                  <a:t>2D Earth-Sun elliptic motion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-plane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229600" cy="1498435"/>
              </a:xfrm>
              <a:blipFill>
                <a:blip r:embed="rId4"/>
                <a:stretch>
                  <a:fillRect l="-2815" t="-8163" b="-1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6" name="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422" y="2091559"/>
            <a:ext cx="8662886" cy="27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Sun-Earth-Moon three-body planetary motion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Assume constant angular velocities for both Earth and Moon</a:t>
                </a:r>
              </a:p>
              <a:p>
                <a:r>
                  <a:rPr lang="en-US" sz="2800" dirty="0"/>
                  <a:t>Elliptic orbits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/>
                  <a:t>Two set of parameters: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r>
                  <a:rPr lang="en-US" sz="2800" b="0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𝑀𝐸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=0.1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𝐸𝑆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𝐸𝑆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𝑀𝐸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𝐸𝑆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𝑀𝐸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b="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b="-10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1884F-A2DE-4603-A5D4-E1AF50AA9C70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grpSp>
        <p:nvGrpSpPr>
          <p:cNvPr id="9" name="Group 8"/>
          <p:cNvGrpSpPr/>
          <p:nvPr/>
        </p:nvGrpSpPr>
        <p:grpSpPr>
          <a:xfrm>
            <a:off x="5409377" y="3602803"/>
            <a:ext cx="3734623" cy="1853875"/>
            <a:chOff x="1380303" y="1702530"/>
            <a:chExt cx="5940426" cy="2478008"/>
          </a:xfrm>
        </p:grpSpPr>
        <p:pic>
          <p:nvPicPr>
            <p:cNvPr id="5" name="Picture 2" descr="http://upload.wikimedia.org/wikipedia/commons/thumb/7/76/An_image_describing_the_semi-major_and_semi-minor_axis_of_ellipse.svg/350px-An_image_describing_the_semi-major_and_semi-minor_axis_of_ellipse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303" y="1702530"/>
              <a:ext cx="5940426" cy="2478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42096" y="2941535"/>
              <a:ext cx="1343890" cy="4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C(</a:t>
              </a:r>
              <a:r>
                <a:rPr lang="en-US" i="1" dirty="0" err="1"/>
                <a:t>h</a:t>
              </a:r>
              <a:r>
                <a:rPr lang="en-US" dirty="0" err="1"/>
                <a:t>,</a:t>
              </a:r>
              <a:r>
                <a:rPr lang="en-US" i="1" dirty="0" err="1"/>
                <a:t>k</a:t>
              </a:r>
              <a:r>
                <a:rPr lang="en-US" dirty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0516" y="2248581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3036" y="2494802"/>
              <a:ext cx="8740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57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/>
              <a:t>Animation of three-body planetary motion</a:t>
            </a:r>
          </a:p>
        </p:txBody>
      </p:sp>
      <p:pic>
        <p:nvPicPr>
          <p:cNvPr id="4" name="MES_c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8300" y="1571625"/>
            <a:ext cx="4913186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Animate the following: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 freely moving particle bounded to a finite line: 1D motion</a:t>
                </a:r>
              </a:p>
              <a:p>
                <a:r>
                  <a:rPr lang="en-US" dirty="0"/>
                  <a:t>A freely moving particle bounded to a square box: 2D motion</a:t>
                </a:r>
              </a:p>
              <a:p>
                <a:r>
                  <a:rPr lang="en-US" dirty="0"/>
                  <a:t>A freely moving particle bounded to a square rectangular box: 3D motion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freely moving particle bounded to a square rectangular box: 3D motion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  <a:blipFill>
                <a:blip r:embed="rId2"/>
                <a:stretch>
                  <a:fillRect l="-1704" t="-1747" r="-1481" b="-17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 rot="19360556">
            <a:off x="5084270" y="6076161"/>
            <a:ext cx="781939" cy="1914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452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854075"/>
            <a:ext cx="3008313" cy="1162050"/>
          </a:xfrm>
        </p:spPr>
        <p:txBody>
          <a:bodyPr/>
          <a:lstStyle/>
          <a:p>
            <a:r>
              <a:rPr lang="en-US" sz="3600" dirty="0"/>
              <a:t>Assignment: oscillating string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/>
          <a:p>
            <a:r>
              <a:rPr lang="en-US" sz="3200" dirty="0"/>
              <a:t>Simulate the oscillating string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12" name="oscillating_str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75050" y="2025650"/>
            <a:ext cx="5111750" cy="2347913"/>
          </a:xfrm>
        </p:spPr>
      </p:pic>
    </p:spTree>
    <p:extLst>
      <p:ext uri="{BB962C8B-B14F-4D97-AF65-F5344CB8AC3E}">
        <p14:creationId xmlns:p14="http://schemas.microsoft.com/office/powerpoint/2010/main" val="14300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Oscillating spiral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-plane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815" t="-10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0025" y="1031153"/>
                <a:ext cx="8943975" cy="2051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a periodic function with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&lt;0.5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increases monotonically,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≥0.5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decreases monotonically.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any positive integer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1031153"/>
                <a:ext cx="8943975" cy="2051011"/>
              </a:xfrm>
              <a:prstGeom prst="rect">
                <a:avLst/>
              </a:prstGeom>
              <a:blipFill>
                <a:blip r:embed="rId6"/>
                <a:stretch>
                  <a:fillRect l="-1091" t="-2077" r="-1500" b="-5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816" y="3155952"/>
            <a:ext cx="3544984" cy="2448665"/>
          </a:xfrm>
          <a:prstGeom prst="rect">
            <a:avLst/>
          </a:prstGeom>
        </p:spPr>
      </p:pic>
      <p:pic>
        <p:nvPicPr>
          <p:cNvPr id="9" name="radialspiral_c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612" y="3082163"/>
            <a:ext cx="2893226" cy="34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22387"/>
          </a:xfrm>
        </p:spPr>
        <p:txBody>
          <a:bodyPr/>
          <a:lstStyle/>
          <a:p>
            <a:r>
              <a:rPr lang="en-US" dirty="0"/>
              <a:t>Example of a periodic function with Mathematica using </a:t>
            </a:r>
            <a:r>
              <a:rPr lang="en-US" b="1" dirty="0"/>
              <a:t>Module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Tp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=0.5;</m:t>
                    </m:r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=1;(∗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period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slope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∗)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pf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_]:=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Module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[{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},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0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Tp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];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&lt;=0.5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Tp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0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0" dirty="0" err="1">
                        <a:latin typeface="Cambria Math" panose="02040503050406030204" pitchFamily="18" charset="0"/>
                      </a:rPr>
                      <m:t>Tp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 ]; (∗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i="0" dirty="0" smtClean="0">
                        <a:latin typeface="Cambria Math" panose="02040503050406030204" pitchFamily="18" charset="0"/>
                      </a:rPr>
                      <m:t> ∗)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   ];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43533-5599-493F-B402-657CB045CEE4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8813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3044825"/>
              </a:xfrm>
            </p:spPr>
            <p:txBody>
              <a:bodyPr/>
              <a:lstStyle/>
              <a:p>
                <a:r>
                  <a:rPr lang="en-US" dirty="0"/>
                  <a:t>Animate a 3D spiral that oscillates both radially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-plane and also along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-axis, where each oscillation mode has its own period. Your animation should show at least two complete oscillations in each mode.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3044825"/>
              </a:xfrm>
              <a:blipFill>
                <a:blip r:embed="rId2"/>
                <a:stretch>
                  <a:fillRect l="-593" t="-260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371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Lissajous</a:t>
            </a:r>
            <a:r>
              <a:rPr lang="en-US" dirty="0"/>
              <a:t> pattern</a:t>
            </a:r>
            <a:br>
              <a:rPr lang="en-US" dirty="0"/>
            </a:br>
            <a:r>
              <a:rPr lang="en-US" sz="2800" dirty="0">
                <a:hlinkClick r:id="rId2"/>
              </a:rPr>
              <a:t>https://en.wikipedia.org/wiki/Lissajous_curve</a:t>
            </a:r>
            <a:r>
              <a:rPr lang="en-US" sz="28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3875" y="1941513"/>
                <a:ext cx="82296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=0,±1,±2,…;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&lt;1.0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941513"/>
                <a:ext cx="8229600" cy="453072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132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79" y="126124"/>
            <a:ext cx="8156028" cy="1154822"/>
          </a:xfrm>
        </p:spPr>
        <p:txBody>
          <a:bodyPr/>
          <a:lstStyle/>
          <a:p>
            <a:r>
              <a:rPr lang="en-US" dirty="0"/>
              <a:t>Animation of </a:t>
            </a:r>
            <a:r>
              <a:rPr lang="en-US" dirty="0" err="1"/>
              <a:t>Lissajous</a:t>
            </a:r>
            <a:r>
              <a:rPr lang="en-US" dirty="0"/>
              <a:t> pattern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ubtitle 5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72814" y="1313133"/>
                <a:ext cx="8113986" cy="6201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;</a:t>
                </a:r>
              </a:p>
            </p:txBody>
          </p:sp>
        </mc:Choice>
        <mc:Fallback>
          <p:sp>
            <p:nvSpPr>
              <p:cNvPr id="6" name="Subtit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72814" y="1313133"/>
                <a:ext cx="8113986" cy="620111"/>
              </a:xfrm>
              <a:blipFill>
                <a:blip r:embed="rId5"/>
                <a:stretch>
                  <a:fillRect t="-1078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3" name="Lissajou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0749" y="1933244"/>
            <a:ext cx="3793193" cy="437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0" dirty="0">
                    <a:latin typeface="Cambria Math" panose="02040503050406030204" pitchFamily="18" charset="0"/>
                  </a:rPr>
                  <a:t>Given a set of parametric equation describing the motion of a particle </a:t>
                </a:r>
                <a:r>
                  <a:rPr lang="en-US" sz="2800" dirty="0">
                    <a:latin typeface="Cambria Math" panose="02040503050406030204" pitchFamily="18" charset="0"/>
                  </a:rPr>
                  <a:t>in space as a function of </a:t>
                </a:r>
                <a:r>
                  <a:rPr lang="en-US" sz="2800" b="0" dirty="0">
                    <a:latin typeface="Cambria Math" panose="02040503050406030204" pitchFamily="18" charset="0"/>
                  </a:rPr>
                  <a:t>time,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>
                    <a:latin typeface="Cambria Math" panose="02040503050406030204" pitchFamily="18" charset="0"/>
                  </a:rPr>
                  <a:t>one can easily visualize the motion using the command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𝐌𝐚𝐧𝐢𝐩𝐮𝐥𝐚𝐭𝐞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800" b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To this end you may have to also invoke a For loop for generating the time-dependent coordinate variables before visualizing them.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𝐏𝐚𝐫𝐚𝐦𝐞𝐭𝐫𝐢𝐜𝐏𝐥𝐨𝐭</m:t>
                    </m:r>
                  </m:oMath>
                </a14:m>
                <a:r>
                  <a:rPr lang="en-US" sz="2800" b="1" dirty="0"/>
                  <a:t>[]</a:t>
                </a:r>
                <a:r>
                  <a:rPr lang="en-US" sz="2800" dirty="0"/>
                  <a:t> is another useful command for this purpose.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1480" b="-5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9F781-A3C9-486F-8959-3922861080F8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59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parametric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</p:spPr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SHO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2642"/>
                <a:ext cx="8229600" cy="4530725"/>
              </a:xfrm>
              <a:blipFill>
                <a:blip r:embed="rId2"/>
                <a:stretch>
                  <a:fillRect l="-593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36" y="2522976"/>
            <a:ext cx="3020442" cy="3720662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2887057" y="5563367"/>
            <a:ext cx="1031155" cy="3420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07111" y="5898343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111" y="5898343"/>
                <a:ext cx="5360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9152" y="4677624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52" y="4677624"/>
                <a:ext cx="536028" cy="461665"/>
              </a:xfrm>
              <a:prstGeom prst="rect">
                <a:avLst/>
              </a:prstGeom>
              <a:blipFill>
                <a:blip r:embed="rId6"/>
                <a:stretch>
                  <a:fillRect l="-1136"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cxnSpLocks/>
          </p:cNvCxnSpPr>
          <p:nvPr/>
        </p:nvCxnSpPr>
        <p:spPr bwMode="auto">
          <a:xfrm flipV="1">
            <a:off x="2939152" y="5527576"/>
            <a:ext cx="0" cy="3517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 rot="19773933">
                <a:off x="3585393" y="3743846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73933">
                <a:off x="3585393" y="3743846"/>
                <a:ext cx="5360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cxnSpLocks/>
          </p:cNvCxnSpPr>
          <p:nvPr/>
        </p:nvCxnSpPr>
        <p:spPr bwMode="auto">
          <a:xfrm>
            <a:off x="3206187" y="3242358"/>
            <a:ext cx="1177801" cy="21342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256039" y="3037237"/>
                <a:ext cx="4572000" cy="9065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039" y="3037237"/>
                <a:ext cx="4572000" cy="9065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1624227" y="5527576"/>
            <a:ext cx="30207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2887057" y="5139289"/>
            <a:ext cx="114707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24809" y="5484049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09" y="5484049"/>
                <a:ext cx="536028" cy="461665"/>
              </a:xfrm>
              <a:prstGeom prst="rect">
                <a:avLst/>
              </a:prstGeom>
              <a:blipFill>
                <a:blip r:embed="rId9"/>
                <a:stretch>
                  <a:fillRect l="-1136" r="-1136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94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628650" y="156593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MY" sz="2800" b="0" cap="none" dirty="0">
                <a:latin typeface="Constantia" pitchFamily="18" charset="0"/>
              </a:rPr>
              <a:t>Derivation of the equation of motion for SHO</a:t>
            </a:r>
            <a:endParaRPr lang="en-MY" sz="2800" b="0" cap="none" dirty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4" y="125095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1" y="1002257"/>
            <a:ext cx="2618499" cy="5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02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8738" y="214779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Equation of motion (</a:t>
            </a:r>
            <a:r>
              <a:rPr lang="en-US" altLang="en-US" sz="2400" dirty="0" err="1"/>
              <a:t>EoM</a:t>
            </a:r>
            <a:r>
              <a:rPr lang="en-US" altLang="en-US" sz="2400" dirty="0"/>
              <a:t>)</a:t>
            </a:r>
            <a:endParaRPr lang="en-MY" altLang="en-US" sz="2400" dirty="0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8738" y="11068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Force on the pendulum</a:t>
            </a:r>
            <a:endParaRPr lang="en-MY" altLang="en-US" sz="2000" dirty="0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32926"/>
              </p:ext>
            </p:extLst>
          </p:nvPr>
        </p:nvGraphicFramePr>
        <p:xfrm>
          <a:off x="4848225" y="5194300"/>
          <a:ext cx="16160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7" imgW="1041120" imgH="444240" progId="Equation.3">
                  <p:embed/>
                </p:oleObj>
              </mc:Choice>
              <mc:Fallback>
                <p:oleObj name="Equation" r:id="rId7" imgW="1041120" imgH="444240" progId="Equation.3">
                  <p:embed/>
                  <p:pic>
                    <p:nvPicPr>
                      <p:cNvPr id="102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5194300"/>
                        <a:ext cx="16160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091" y="164094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 small oscillation</a:t>
            </a:r>
            <a:r>
              <a:rPr lang="en-US" altLang="en-US" sz="2400" dirty="0"/>
              <a:t>,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091" y="2734121"/>
                <a:ext cx="5736770" cy="32653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" y="2734121"/>
                <a:ext cx="5736770" cy="3265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934199" y="4114800"/>
            <a:ext cx="1066801" cy="5499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2800" y="39624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2452" y="3010534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0459" y="6193218"/>
            <a:ext cx="419099" cy="29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 of simple pendulum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0232-2F0D-4032-8235-9FAC40174B3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" name="simplependul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962025"/>
            <a:ext cx="24193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parametric equations:</a:t>
            </a:r>
            <a:br>
              <a:rPr lang="en-US" dirty="0"/>
            </a:br>
            <a:r>
              <a:rPr lang="en-US" dirty="0">
                <a:latin typeface="Cambria Math" panose="02040503050406030204" pitchFamily="18" charset="0"/>
              </a:rPr>
              <a:t>2D projectile motion</a:t>
            </a:r>
            <a:br>
              <a:rPr lang="en-US" dirty="0">
                <a:latin typeface="Cambria Math" panose="02040503050406030204" pitchFamily="18" charset="0"/>
              </a:rPr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trajectory of a 2D projectile with initial location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), speed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launching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given by the equations: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i="1" dirty="0"/>
                  <a:t>t</a:t>
                </a:r>
                <a:r>
                  <a:rPr lang="en-US" dirty="0"/>
                  <a:t> from 0 till </a:t>
                </a:r>
                <a:r>
                  <a:rPr lang="en-US" i="1" dirty="0"/>
                  <a:t>T</a:t>
                </a:r>
                <a:r>
                  <a:rPr lang="en-US" dirty="0"/>
                  <a:t>, defined as the time of flight, </a:t>
                </a:r>
              </a:p>
              <a:p>
                <a:pPr marL="0" indent="0" algn="ctr">
                  <a:buNone/>
                </a:pPr>
                <a:r>
                  <a:rPr lang="en-US" i="1" dirty="0"/>
                  <a:t>T</a:t>
                </a:r>
                <a:r>
                  <a:rPr lang="en-US" dirty="0"/>
                  <a:t> =-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=−9.8</m:t>
                    </m:r>
                  </m:oMath>
                </a14:m>
                <a:r>
                  <a:rPr lang="en-US" dirty="0"/>
                  <a:t>1;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5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 rot="19360556">
            <a:off x="6708118" y="4862216"/>
            <a:ext cx="781939" cy="1914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V="1">
            <a:off x="2081048" y="1844565"/>
            <a:ext cx="0" cy="31197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2081048" y="4964277"/>
            <a:ext cx="498190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97940" y="4919585"/>
                <a:ext cx="113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40" y="4919585"/>
                <a:ext cx="113511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13488" y="1384252"/>
                <a:ext cx="11351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88" y="1384252"/>
                <a:ext cx="1135118" cy="369332"/>
              </a:xfrm>
              <a:prstGeom prst="rect">
                <a:avLst/>
              </a:prstGeom>
              <a:blipFill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 bwMode="auto">
          <a:xfrm flipH="1">
            <a:off x="2081047" y="2405510"/>
            <a:ext cx="7819698" cy="5117536"/>
          </a:xfrm>
          <a:prstGeom prst="arc">
            <a:avLst>
              <a:gd name="adj1" fmla="val 16143888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83576" y="2193237"/>
            <a:ext cx="424543" cy="424543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35971" y="1559822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971" y="1559822"/>
                <a:ext cx="536028" cy="461665"/>
              </a:xfrm>
              <a:prstGeom prst="rect">
                <a:avLst/>
              </a:prstGeom>
              <a:blipFill>
                <a:blip r:embed="rId4"/>
                <a:stretch>
                  <a:fillRect l="-1704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>
            <a:cxnSpLocks/>
          </p:cNvCxnSpPr>
          <p:nvPr/>
        </p:nvCxnSpPr>
        <p:spPr bwMode="auto">
          <a:xfrm flipV="1">
            <a:off x="2081046" y="2057593"/>
            <a:ext cx="4114801" cy="172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V="1">
            <a:off x="6309997" y="2704001"/>
            <a:ext cx="10228" cy="22379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51756" y="3273179"/>
                <a:ext cx="921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756" y="3273179"/>
                <a:ext cx="921777" cy="461665"/>
              </a:xfrm>
              <a:prstGeom prst="rect">
                <a:avLst/>
              </a:prstGeom>
              <a:blipFill>
                <a:blip r:embed="rId5"/>
                <a:stretch>
                  <a:fillRect l="-1059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71144" y="4838906"/>
                <a:ext cx="53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144" y="4838906"/>
                <a:ext cx="5360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42133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9684</TotalTime>
  <Pages>28</Pages>
  <Words>1482</Words>
  <Application>Microsoft Office PowerPoint</Application>
  <PresentationFormat>On-screen Show (4:3)</PresentationFormat>
  <Paragraphs>205</Paragraphs>
  <Slides>35</Slides>
  <Notes>4</Notes>
  <HiddenSlides>0</HiddenSlides>
  <MMClips>13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宋体</vt:lpstr>
      <vt:lpstr>Arial</vt:lpstr>
      <vt:lpstr>Calibri</vt:lpstr>
      <vt:lpstr>Cambria Math</vt:lpstr>
      <vt:lpstr>Constantia</vt:lpstr>
      <vt:lpstr>Garamond</vt:lpstr>
      <vt:lpstr>Times New Roman</vt:lpstr>
      <vt:lpstr>Wingdings</vt:lpstr>
      <vt:lpstr>Edge</vt:lpstr>
      <vt:lpstr>Equation</vt:lpstr>
      <vt:lpstr>Lecture 4 Visualization and Animation</vt:lpstr>
      <vt:lpstr>Use Mathematica to visualize the motion of physical systems</vt:lpstr>
      <vt:lpstr>Simple examples</vt:lpstr>
      <vt:lpstr>Parametric equations</vt:lpstr>
      <vt:lpstr>Examples of parametric equations</vt:lpstr>
      <vt:lpstr>Derivation of the equation of motion for SHO</vt:lpstr>
      <vt:lpstr>Animation of simple pendulum</vt:lpstr>
      <vt:lpstr>Examples of parametric equations: 2D projectile motion </vt:lpstr>
      <vt:lpstr>PowerPoint Presentation</vt:lpstr>
      <vt:lpstr>Animation of 2D projectile </vt:lpstr>
      <vt:lpstr>Examples of parametric equations:  2-body Planetary motion </vt:lpstr>
      <vt:lpstr>Animation of planetary orbital motion</vt:lpstr>
      <vt:lpstr>Assignments</vt:lpstr>
      <vt:lpstr>1D sinusoidal wave</vt:lpstr>
      <vt:lpstr>1D sinusoidal wave</vt:lpstr>
      <vt:lpstr>1D sinusoidal wave</vt:lpstr>
      <vt:lpstr>1D sinusoidal wave moving in +x direction </vt:lpstr>
      <vt:lpstr>Adding two 1D sinusoidal waves</vt:lpstr>
      <vt:lpstr>PowerPoint Presentation</vt:lpstr>
      <vt:lpstr>Two sinusoidal waves, moving in the same direction, without interference, with a difference in wavenumber and angular frequency of 5Δk and 5Δω; k_0=1;ω_0=1; Δk=Δω=1/50; </vt:lpstr>
      <vt:lpstr>Superposition of two sinusoidal waves, moving in the same direction, with a difference in wavenumber and angular frequency of 5Δk and 5Δω; k_0=1;ω_0=1; Δk=Δω=1/50; </vt:lpstr>
      <vt:lpstr>Superpositioning N 1D sinusoidal waves</vt:lpstr>
      <vt:lpstr>Animation of wavepulse</vt:lpstr>
      <vt:lpstr>2D radially symmetric wave</vt:lpstr>
      <vt:lpstr>PowerPoint Presentation</vt:lpstr>
      <vt:lpstr>Sun-Earth-Moon planetary motion</vt:lpstr>
      <vt:lpstr>2D Earth-Sun elliptic motion on xy-plane</vt:lpstr>
      <vt:lpstr>Simplified Sun-Earth-Moon three-body planetary motion</vt:lpstr>
      <vt:lpstr>Animation of three-body planetary motion</vt:lpstr>
      <vt:lpstr>Assignment: oscillating string</vt:lpstr>
      <vt:lpstr>Oscillating spiral in the xy-plane</vt:lpstr>
      <vt:lpstr>Example of a periodic function with Mathematica using Module</vt:lpstr>
      <vt:lpstr>Exercise</vt:lpstr>
      <vt:lpstr>Lissajous pattern https://en.wikipedia.org/wiki/Lissajous_curve </vt:lpstr>
      <vt:lpstr>Animation of Lissajous pattern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Addison Wesley</dc:creator>
  <cp:keywords/>
  <dc:description/>
  <cp:lastModifiedBy>Yoon Tiem Leong</cp:lastModifiedBy>
  <cp:revision>1048</cp:revision>
  <cp:lastPrinted>2000-05-10T13:32:21Z</cp:lastPrinted>
  <dcterms:created xsi:type="dcterms:W3CDTF">2000-05-09T12:24:52Z</dcterms:created>
  <dcterms:modified xsi:type="dcterms:W3CDTF">2017-04-21T16:53:22Z</dcterms:modified>
</cp:coreProperties>
</file>