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9" r:id="rId7"/>
    <p:sldId id="261" r:id="rId8"/>
    <p:sldId id="262" r:id="rId9"/>
    <p:sldId id="263" r:id="rId10"/>
    <p:sldId id="264" r:id="rId11"/>
    <p:sldId id="265" r:id="rId12"/>
    <p:sldId id="280"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A8140788-BA4A-4767-A69A-6A314AAD1543}" type="datetimeFigureOut">
              <a:rPr lang="en-MY" smtClean="0"/>
              <a:pPr/>
              <a:t>7/4/2011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791429F-BABE-4740-BDB1-A7C7A0B6F3D2}"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8140788-BA4A-4767-A69A-6A314AAD1543}" type="datetimeFigureOut">
              <a:rPr lang="en-MY" smtClean="0"/>
              <a:pPr/>
              <a:t>7/4/2011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791429F-BABE-4740-BDB1-A7C7A0B6F3D2}"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8140788-BA4A-4767-A69A-6A314AAD1543}" type="datetimeFigureOut">
              <a:rPr lang="en-MY" smtClean="0"/>
              <a:pPr/>
              <a:t>7/4/2011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791429F-BABE-4740-BDB1-A7C7A0B6F3D2}"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8140788-BA4A-4767-A69A-6A314AAD1543}" type="datetimeFigureOut">
              <a:rPr lang="en-MY" smtClean="0"/>
              <a:pPr/>
              <a:t>7/4/2011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791429F-BABE-4740-BDB1-A7C7A0B6F3D2}"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140788-BA4A-4767-A69A-6A314AAD1543}" type="datetimeFigureOut">
              <a:rPr lang="en-MY" smtClean="0"/>
              <a:pPr/>
              <a:t>7/4/2011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791429F-BABE-4740-BDB1-A7C7A0B6F3D2}"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A8140788-BA4A-4767-A69A-6A314AAD1543}" type="datetimeFigureOut">
              <a:rPr lang="en-MY" smtClean="0"/>
              <a:pPr/>
              <a:t>7/4/2011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791429F-BABE-4740-BDB1-A7C7A0B6F3D2}"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A8140788-BA4A-4767-A69A-6A314AAD1543}" type="datetimeFigureOut">
              <a:rPr lang="en-MY" smtClean="0"/>
              <a:pPr/>
              <a:t>7/4/2011</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791429F-BABE-4740-BDB1-A7C7A0B6F3D2}"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A8140788-BA4A-4767-A69A-6A314AAD1543}" type="datetimeFigureOut">
              <a:rPr lang="en-MY" smtClean="0"/>
              <a:pPr/>
              <a:t>7/4/2011</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5791429F-BABE-4740-BDB1-A7C7A0B6F3D2}"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40788-BA4A-4767-A69A-6A314AAD1543}" type="datetimeFigureOut">
              <a:rPr lang="en-MY" smtClean="0"/>
              <a:pPr/>
              <a:t>7/4/2011</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5791429F-BABE-4740-BDB1-A7C7A0B6F3D2}"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40788-BA4A-4767-A69A-6A314AAD1543}" type="datetimeFigureOut">
              <a:rPr lang="en-MY" smtClean="0"/>
              <a:pPr/>
              <a:t>7/4/2011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791429F-BABE-4740-BDB1-A7C7A0B6F3D2}"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40788-BA4A-4767-A69A-6A314AAD1543}" type="datetimeFigureOut">
              <a:rPr lang="en-MY" smtClean="0"/>
              <a:pPr/>
              <a:t>7/4/2011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791429F-BABE-4740-BDB1-A7C7A0B6F3D2}"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40788-BA4A-4767-A69A-6A314AAD1543}" type="datetimeFigureOut">
              <a:rPr lang="en-MY" smtClean="0"/>
              <a:pPr/>
              <a:t>7/4/2011</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1429F-BABE-4740-BDB1-A7C7A0B6F3D2}"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267200"/>
            <a:ext cx="9144000" cy="1862048"/>
          </a:xfrm>
          <a:prstGeom prst="rect">
            <a:avLst/>
          </a:prstGeom>
          <a:noFill/>
        </p:spPr>
        <p:txBody>
          <a:bodyPr wrap="square" lIns="91440" tIns="45720" rIns="91440" bIns="45720">
            <a:spAutoFit/>
          </a:bodyPr>
          <a:lstStyle/>
          <a:p>
            <a:pPr algn="ctr"/>
            <a:r>
              <a:rPr lang="en-US" sz="115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rPr>
              <a:t>Game of life</a:t>
            </a:r>
            <a:endParaRPr lang="en-US" sz="115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rPr>
              <a:t>Population trend by the game of life</a:t>
            </a:r>
            <a:endParaRPr lang="en-MY" sz="3200" dirty="0"/>
          </a:p>
        </p:txBody>
      </p:sp>
      <p:pic>
        <p:nvPicPr>
          <p:cNvPr id="4" name="Content Placeholder 3" descr="Population (Game of life).jp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0" y="1619250"/>
            <a:ext cx="9144000" cy="52387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rPr>
              <a:t>Population trend in the real world</a:t>
            </a:r>
            <a:endParaRPr lang="en-MY" sz="3600" dirty="0"/>
          </a:p>
        </p:txBody>
      </p:sp>
      <p:pic>
        <p:nvPicPr>
          <p:cNvPr id="4" name="Content Placeholder 3" descr="Population (Real world).pn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990600" y="1447800"/>
            <a:ext cx="7026526" cy="54102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rPr>
              <a:t>Rules hadn’t considered</a:t>
            </a:r>
            <a:endParaRPr lang="en-MY" sz="4800" dirty="0"/>
          </a:p>
        </p:txBody>
      </p:sp>
      <p:sp>
        <p:nvSpPr>
          <p:cNvPr id="3" name="Content Placeholder 2"/>
          <p:cNvSpPr>
            <a:spLocks noGrp="1"/>
          </p:cNvSpPr>
          <p:nvPr>
            <p:ph idx="1"/>
          </p:nvPr>
        </p:nvSpPr>
        <p:spPr/>
        <p:txBody>
          <a:bodyPr/>
          <a:lstStyle/>
          <a:p>
            <a:r>
              <a:rPr lang="en-US" dirty="0" smtClean="0"/>
              <a:t>Civilization</a:t>
            </a:r>
          </a:p>
          <a:p>
            <a:r>
              <a:rPr lang="en-US" dirty="0" smtClean="0"/>
              <a:t>War</a:t>
            </a:r>
          </a:p>
          <a:p>
            <a:r>
              <a:rPr lang="en-US" dirty="0" smtClean="0"/>
              <a:t>Natural disasters</a:t>
            </a:r>
          </a:p>
          <a:p>
            <a:r>
              <a:rPr lang="en-US" dirty="0" smtClean="0"/>
              <a:t>Weather pattern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t>Chaos Game and Genetics</a:t>
            </a:r>
            <a:endParaRPr lang="en-US" b="1" u="sng" dirty="0"/>
          </a:p>
        </p:txBody>
      </p:sp>
      <p:pic>
        <p:nvPicPr>
          <p:cNvPr id="1026" name="Picture 2" descr="C:\Users\Kool\Desktop\Genetics.jpg"/>
          <p:cNvPicPr>
            <a:picLocks noChangeAspect="1" noChangeArrowheads="1"/>
          </p:cNvPicPr>
          <p:nvPr/>
        </p:nvPicPr>
        <p:blipFill>
          <a:blip r:embed="rId2" cstate="print"/>
          <a:srcRect/>
          <a:stretch>
            <a:fillRect/>
          </a:stretch>
        </p:blipFill>
        <p:spPr bwMode="auto">
          <a:xfrm>
            <a:off x="6781801" y="4467567"/>
            <a:ext cx="2362200" cy="2390434"/>
          </a:xfrm>
          <a:prstGeom prst="rect">
            <a:avLst/>
          </a:prstGeom>
          <a:noFill/>
        </p:spPr>
      </p:pic>
      <p:sp>
        <p:nvSpPr>
          <p:cNvPr id="3" name="Subtitle 2"/>
          <p:cNvSpPr>
            <a:spLocks noGrp="1"/>
          </p:cNvSpPr>
          <p:nvPr>
            <p:ph type="subTitle" idx="1"/>
          </p:nvPr>
        </p:nvSpPr>
        <p:spPr>
          <a:xfrm>
            <a:off x="685800" y="1828800"/>
            <a:ext cx="7696200" cy="4343400"/>
          </a:xfrm>
        </p:spPr>
        <p:txBody>
          <a:bodyPr>
            <a:normAutofit/>
          </a:bodyPr>
          <a:lstStyle/>
          <a:p>
            <a:pPr algn="l"/>
            <a:r>
              <a:rPr lang="en-MY" sz="3600" dirty="0" smtClean="0">
                <a:solidFill>
                  <a:srgbClr val="002060"/>
                </a:solidFill>
              </a:rPr>
              <a:t>In this project, chaos game is applied to</a:t>
            </a:r>
          </a:p>
          <a:p>
            <a:pPr algn="l"/>
            <a:r>
              <a:rPr lang="en-MY" sz="3600" dirty="0" smtClean="0">
                <a:solidFill>
                  <a:srgbClr val="002060"/>
                </a:solidFill>
              </a:rPr>
              <a:t>genetics so as to offer a visual </a:t>
            </a:r>
          </a:p>
          <a:p>
            <a:pPr algn="l"/>
            <a:r>
              <a:rPr lang="en-MY" sz="3600" dirty="0" smtClean="0">
                <a:solidFill>
                  <a:srgbClr val="002060"/>
                </a:solidFill>
              </a:rPr>
              <a:t>representation of the genetics code </a:t>
            </a:r>
          </a:p>
          <a:p>
            <a:pPr algn="l"/>
            <a:r>
              <a:rPr lang="en-MY" sz="3600" dirty="0" smtClean="0">
                <a:solidFill>
                  <a:srgbClr val="002060"/>
                </a:solidFill>
              </a:rPr>
              <a:t>rather than a series of confusing letters.</a:t>
            </a:r>
            <a:endParaRPr lang="en-US" sz="3600"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t>Chaos Game and Genetics</a:t>
            </a:r>
            <a:endParaRPr lang="en-US" b="1" u="sng" dirty="0"/>
          </a:p>
        </p:txBody>
      </p:sp>
      <p:pic>
        <p:nvPicPr>
          <p:cNvPr id="2050" name="Picture 2" descr="C:\Users\Kool\Desktop\DNA model 1.jpg"/>
          <p:cNvPicPr>
            <a:picLocks noChangeAspect="1" noChangeArrowheads="1"/>
          </p:cNvPicPr>
          <p:nvPr/>
        </p:nvPicPr>
        <p:blipFill>
          <a:blip r:embed="rId2" cstate="print"/>
          <a:srcRect/>
          <a:stretch>
            <a:fillRect/>
          </a:stretch>
        </p:blipFill>
        <p:spPr bwMode="auto">
          <a:xfrm>
            <a:off x="533400" y="2006600"/>
            <a:ext cx="8077200" cy="3175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t>Chaos Game and Genetics</a:t>
            </a:r>
            <a:endParaRPr lang="en-US" b="1" u="sng" dirty="0"/>
          </a:p>
        </p:txBody>
      </p:sp>
      <p:pic>
        <p:nvPicPr>
          <p:cNvPr id="1026" name="Picture 2" descr="C:\Users\Kool\Desktop\Genetics.jpg"/>
          <p:cNvPicPr>
            <a:picLocks noChangeAspect="1" noChangeArrowheads="1"/>
          </p:cNvPicPr>
          <p:nvPr/>
        </p:nvPicPr>
        <p:blipFill>
          <a:blip r:embed="rId2" cstate="print"/>
          <a:srcRect/>
          <a:stretch>
            <a:fillRect/>
          </a:stretch>
        </p:blipFill>
        <p:spPr bwMode="auto">
          <a:xfrm>
            <a:off x="6781801" y="4467567"/>
            <a:ext cx="2362200" cy="2390434"/>
          </a:xfrm>
          <a:prstGeom prst="rect">
            <a:avLst/>
          </a:prstGeom>
          <a:noFill/>
        </p:spPr>
      </p:pic>
      <p:sp>
        <p:nvSpPr>
          <p:cNvPr id="3" name="Subtitle 2"/>
          <p:cNvSpPr>
            <a:spLocks noGrp="1"/>
          </p:cNvSpPr>
          <p:nvPr>
            <p:ph type="subTitle" idx="1"/>
          </p:nvPr>
        </p:nvSpPr>
        <p:spPr>
          <a:xfrm>
            <a:off x="685800" y="1828800"/>
            <a:ext cx="7696200" cy="4343400"/>
          </a:xfrm>
        </p:spPr>
        <p:txBody>
          <a:bodyPr>
            <a:normAutofit/>
          </a:bodyPr>
          <a:lstStyle/>
          <a:p>
            <a:pPr algn="l"/>
            <a:r>
              <a:rPr lang="en-US" sz="3600" dirty="0" smtClean="0">
                <a:solidFill>
                  <a:srgbClr val="002060"/>
                </a:solidFill>
              </a:rPr>
              <a:t>To put it simply, genetics when listed in the A, C, G, T codes looks like this:</a:t>
            </a:r>
            <a:endParaRPr lang="en-US" sz="3600"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28600"/>
            <a:ext cx="8991600" cy="6400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t>Chaos Game and Genetics</a:t>
            </a:r>
            <a:endParaRPr lang="en-US" b="1" u="sng" dirty="0"/>
          </a:p>
        </p:txBody>
      </p:sp>
      <p:pic>
        <p:nvPicPr>
          <p:cNvPr id="1026" name="Picture 2" descr="C:\Users\Kool\Desktop\Genetics.jpg"/>
          <p:cNvPicPr>
            <a:picLocks noChangeAspect="1" noChangeArrowheads="1"/>
          </p:cNvPicPr>
          <p:nvPr/>
        </p:nvPicPr>
        <p:blipFill>
          <a:blip r:embed="rId2" cstate="print"/>
          <a:srcRect/>
          <a:stretch>
            <a:fillRect/>
          </a:stretch>
        </p:blipFill>
        <p:spPr bwMode="auto">
          <a:xfrm>
            <a:off x="6781801" y="4467567"/>
            <a:ext cx="2362200" cy="2390434"/>
          </a:xfrm>
          <a:prstGeom prst="rect">
            <a:avLst/>
          </a:prstGeom>
          <a:noFill/>
        </p:spPr>
      </p:pic>
      <p:sp>
        <p:nvSpPr>
          <p:cNvPr id="3" name="Subtitle 2"/>
          <p:cNvSpPr>
            <a:spLocks noGrp="1"/>
          </p:cNvSpPr>
          <p:nvPr>
            <p:ph type="subTitle" idx="1"/>
          </p:nvPr>
        </p:nvSpPr>
        <p:spPr>
          <a:xfrm>
            <a:off x="685800" y="1828800"/>
            <a:ext cx="7696200" cy="4343400"/>
          </a:xfrm>
        </p:spPr>
        <p:txBody>
          <a:bodyPr>
            <a:normAutofit/>
          </a:bodyPr>
          <a:lstStyle/>
          <a:p>
            <a:pPr algn="l"/>
            <a:r>
              <a:rPr lang="en-US" sz="3600" dirty="0" smtClean="0">
                <a:solidFill>
                  <a:srgbClr val="002060"/>
                </a:solidFill>
              </a:rPr>
              <a:t>But that was just ONE-THIRD of it!</a:t>
            </a:r>
          </a:p>
          <a:p>
            <a:pPr algn="l"/>
            <a:endParaRPr lang="en-US" sz="3600" dirty="0">
              <a:solidFill>
                <a:srgbClr val="002060"/>
              </a:solidFill>
            </a:endParaRPr>
          </a:p>
          <a:p>
            <a:pPr algn="l"/>
            <a:r>
              <a:rPr lang="en-US" sz="3600" dirty="0" smtClean="0">
                <a:solidFill>
                  <a:srgbClr val="002060"/>
                </a:solidFill>
              </a:rPr>
              <a:t>So, Chaos Game is an alternative representation of genetics.</a:t>
            </a:r>
            <a:endParaRPr lang="en-US" sz="3600"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t>Chaos Game and Genetics</a:t>
            </a:r>
            <a:endParaRPr lang="en-US" b="1" u="sng" dirty="0"/>
          </a:p>
        </p:txBody>
      </p:sp>
      <p:pic>
        <p:nvPicPr>
          <p:cNvPr id="1026" name="Picture 2" descr="C:\Users\Kool\Desktop\Genetics.jpg"/>
          <p:cNvPicPr>
            <a:picLocks noChangeAspect="1" noChangeArrowheads="1"/>
          </p:cNvPicPr>
          <p:nvPr/>
        </p:nvPicPr>
        <p:blipFill>
          <a:blip r:embed="rId2" cstate="print"/>
          <a:srcRect/>
          <a:stretch>
            <a:fillRect/>
          </a:stretch>
        </p:blipFill>
        <p:spPr bwMode="auto">
          <a:xfrm>
            <a:off x="6781801" y="4467567"/>
            <a:ext cx="2362200" cy="2390434"/>
          </a:xfrm>
          <a:prstGeom prst="rect">
            <a:avLst/>
          </a:prstGeom>
          <a:noFill/>
        </p:spPr>
      </p:pic>
      <p:sp>
        <p:nvSpPr>
          <p:cNvPr id="3" name="Subtitle 2"/>
          <p:cNvSpPr>
            <a:spLocks noGrp="1"/>
          </p:cNvSpPr>
          <p:nvPr>
            <p:ph type="subTitle" idx="1"/>
          </p:nvPr>
        </p:nvSpPr>
        <p:spPr>
          <a:xfrm>
            <a:off x="685800" y="1828800"/>
            <a:ext cx="7696200" cy="4343400"/>
          </a:xfrm>
        </p:spPr>
        <p:txBody>
          <a:bodyPr>
            <a:normAutofit fontScale="92500"/>
          </a:bodyPr>
          <a:lstStyle/>
          <a:p>
            <a:pPr algn="l"/>
            <a:r>
              <a:rPr lang="en-MY" sz="3600" dirty="0" smtClean="0">
                <a:solidFill>
                  <a:srgbClr val="002060"/>
                </a:solidFill>
              </a:rPr>
              <a:t>Chaos Game Representation (CGR) is an</a:t>
            </a:r>
          </a:p>
          <a:p>
            <a:pPr algn="l"/>
            <a:r>
              <a:rPr lang="en-MY" sz="3600" dirty="0" smtClean="0">
                <a:solidFill>
                  <a:srgbClr val="002060"/>
                </a:solidFill>
              </a:rPr>
              <a:t>iterative mapping technique that processes </a:t>
            </a:r>
          </a:p>
          <a:p>
            <a:pPr algn="l"/>
            <a:r>
              <a:rPr lang="en-MY" sz="3600" dirty="0" smtClean="0">
                <a:solidFill>
                  <a:srgbClr val="002060"/>
                </a:solidFill>
              </a:rPr>
              <a:t>sequences of units, such as nucleotides in a </a:t>
            </a:r>
          </a:p>
          <a:p>
            <a:pPr algn="l"/>
            <a:r>
              <a:rPr lang="en-MY" sz="3600" dirty="0" smtClean="0">
                <a:solidFill>
                  <a:srgbClr val="002060"/>
                </a:solidFill>
              </a:rPr>
              <a:t>DNA sequence or amino acids in a protein, </a:t>
            </a:r>
          </a:p>
          <a:p>
            <a:pPr algn="l"/>
            <a:r>
              <a:rPr lang="en-MY" sz="3600" dirty="0" smtClean="0">
                <a:solidFill>
                  <a:srgbClr val="002060"/>
                </a:solidFill>
              </a:rPr>
              <a:t>in order to find the coordinates for their </a:t>
            </a:r>
          </a:p>
          <a:p>
            <a:pPr algn="l"/>
            <a:r>
              <a:rPr lang="en-MY" sz="3600" dirty="0" smtClean="0">
                <a:solidFill>
                  <a:srgbClr val="002060"/>
                </a:solidFill>
              </a:rPr>
              <a:t>position in a continuous space.</a:t>
            </a:r>
            <a:endParaRPr lang="en-US" sz="3600"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t>Chaos Game and Genetics</a:t>
            </a:r>
            <a:endParaRPr lang="en-US" b="1" u="sng" dirty="0"/>
          </a:p>
        </p:txBody>
      </p:sp>
      <p:pic>
        <p:nvPicPr>
          <p:cNvPr id="1026" name="Picture 2" descr="C:\Users\Kool\Desktop\Genetics.jpg"/>
          <p:cNvPicPr>
            <a:picLocks noChangeAspect="1" noChangeArrowheads="1"/>
          </p:cNvPicPr>
          <p:nvPr/>
        </p:nvPicPr>
        <p:blipFill>
          <a:blip r:embed="rId2" cstate="print"/>
          <a:srcRect/>
          <a:stretch>
            <a:fillRect/>
          </a:stretch>
        </p:blipFill>
        <p:spPr bwMode="auto">
          <a:xfrm>
            <a:off x="6781801" y="4467567"/>
            <a:ext cx="2362200" cy="2390434"/>
          </a:xfrm>
          <a:prstGeom prst="rect">
            <a:avLst/>
          </a:prstGeom>
          <a:noFill/>
        </p:spPr>
      </p:pic>
      <p:sp>
        <p:nvSpPr>
          <p:cNvPr id="3" name="Subtitle 2"/>
          <p:cNvSpPr>
            <a:spLocks noGrp="1"/>
          </p:cNvSpPr>
          <p:nvPr>
            <p:ph type="subTitle" idx="1"/>
          </p:nvPr>
        </p:nvSpPr>
        <p:spPr>
          <a:xfrm>
            <a:off x="685800" y="1828800"/>
            <a:ext cx="7696200" cy="4343400"/>
          </a:xfrm>
        </p:spPr>
        <p:txBody>
          <a:bodyPr>
            <a:normAutofit/>
          </a:bodyPr>
          <a:lstStyle/>
          <a:p>
            <a:pPr algn="l"/>
            <a:r>
              <a:rPr lang="en-MY" sz="3600" dirty="0" smtClean="0">
                <a:solidFill>
                  <a:srgbClr val="002060"/>
                </a:solidFill>
              </a:rPr>
              <a:t>Genetics, which is made up of 4 acid amino </a:t>
            </a:r>
            <a:r>
              <a:rPr lang="en-MY" sz="3600" smtClean="0">
                <a:solidFill>
                  <a:srgbClr val="002060"/>
                </a:solidFill>
              </a:rPr>
              <a:t>strands named </a:t>
            </a:r>
            <a:r>
              <a:rPr lang="en-MY" sz="3600" dirty="0" smtClean="0">
                <a:solidFill>
                  <a:srgbClr val="002060"/>
                </a:solidFill>
              </a:rPr>
              <a:t>A, C, G and T.</a:t>
            </a:r>
          </a:p>
          <a:p>
            <a:pPr algn="l"/>
            <a:r>
              <a:rPr lang="en-MY" sz="3600" dirty="0" smtClean="0">
                <a:solidFill>
                  <a:srgbClr val="002060"/>
                </a:solidFill>
              </a:rPr>
              <a:t>In Chaos Game, it is visualised as a</a:t>
            </a:r>
          </a:p>
          <a:p>
            <a:pPr algn="l"/>
            <a:r>
              <a:rPr lang="en-MY" sz="3600" dirty="0" smtClean="0">
                <a:solidFill>
                  <a:srgbClr val="002060"/>
                </a:solidFill>
              </a:rPr>
              <a:t>4-sided square.</a:t>
            </a:r>
            <a:endParaRPr lang="en-US" sz="36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569660"/>
          </a:xfrm>
          <a:prstGeom prst="rect">
            <a:avLst/>
          </a:prstGeom>
        </p:spPr>
        <p:txBody>
          <a:bodyPr wrap="square">
            <a:spAutoFit/>
          </a:bodyPr>
          <a:lstStyle/>
          <a:p>
            <a:pPr algn="ctr"/>
            <a:r>
              <a:rPr lang="en-US" sz="9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rPr>
              <a:t>Introduction</a:t>
            </a:r>
            <a:endParaRPr lang="en-US" sz="9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endParaRPr>
          </a:p>
        </p:txBody>
      </p:sp>
      <p:sp>
        <p:nvSpPr>
          <p:cNvPr id="7" name="Content Placeholder 2"/>
          <p:cNvSpPr>
            <a:spLocks noGrp="1"/>
          </p:cNvSpPr>
          <p:nvPr>
            <p:ph idx="1"/>
          </p:nvPr>
        </p:nvSpPr>
        <p:spPr>
          <a:xfrm>
            <a:off x="457200" y="1600200"/>
            <a:ext cx="8229600" cy="4525963"/>
          </a:xfrm>
        </p:spPr>
        <p:txBody>
          <a:bodyPr/>
          <a:lstStyle/>
          <a:p>
            <a:pPr algn="just"/>
            <a:r>
              <a:rPr lang="en-US" dirty="0" smtClean="0"/>
              <a:t>A cellular automata</a:t>
            </a:r>
          </a:p>
          <a:p>
            <a:pPr algn="just"/>
            <a:r>
              <a:rPr lang="en-MY" dirty="0" smtClean="0"/>
              <a:t>Developed by John Conway in 1970</a:t>
            </a:r>
          </a:p>
          <a:p>
            <a:pPr algn="just"/>
            <a:r>
              <a:rPr lang="en-MY" dirty="0" smtClean="0"/>
              <a:t>Its evolution is determined by its initial state</a:t>
            </a:r>
            <a:endParaRPr lang="en-MY"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t>Chaos Game and Genetics</a:t>
            </a:r>
            <a:endParaRPr lang="en-US" b="1" u="sng" dirty="0"/>
          </a:p>
        </p:txBody>
      </p:sp>
      <p:pic>
        <p:nvPicPr>
          <p:cNvPr id="1026" name="Picture 2" descr="C:\Users\Kool\Desktop\Genetics.jpg"/>
          <p:cNvPicPr>
            <a:picLocks noChangeAspect="1" noChangeArrowheads="1"/>
          </p:cNvPicPr>
          <p:nvPr/>
        </p:nvPicPr>
        <p:blipFill>
          <a:blip r:embed="rId2" cstate="print"/>
          <a:srcRect/>
          <a:stretch>
            <a:fillRect/>
          </a:stretch>
        </p:blipFill>
        <p:spPr bwMode="auto">
          <a:xfrm>
            <a:off x="6781801" y="4467567"/>
            <a:ext cx="2362200" cy="2390434"/>
          </a:xfrm>
          <a:prstGeom prst="rect">
            <a:avLst/>
          </a:prstGeom>
          <a:noFill/>
        </p:spPr>
      </p:pic>
      <p:pic>
        <p:nvPicPr>
          <p:cNvPr id="4098" name="Picture 2" descr="C:\Users\Kool\Desktop\chaos-game-representation_files\game8.PNG"/>
          <p:cNvPicPr>
            <a:picLocks noChangeAspect="1" noChangeArrowheads="1"/>
          </p:cNvPicPr>
          <p:nvPr/>
        </p:nvPicPr>
        <p:blipFill>
          <a:blip r:embed="rId3" cstate="print"/>
          <a:srcRect/>
          <a:stretch>
            <a:fillRect/>
          </a:stretch>
        </p:blipFill>
        <p:spPr bwMode="auto">
          <a:xfrm>
            <a:off x="990600" y="1524000"/>
            <a:ext cx="5410200" cy="480906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t>Chaos Game and Genetics</a:t>
            </a:r>
            <a:endParaRPr lang="en-US" b="1" u="sng" dirty="0"/>
          </a:p>
        </p:txBody>
      </p:sp>
      <p:pic>
        <p:nvPicPr>
          <p:cNvPr id="1026" name="Picture 2" descr="C:\Users\Kool\Desktop\Genetics.jpg"/>
          <p:cNvPicPr>
            <a:picLocks noChangeAspect="1" noChangeArrowheads="1"/>
          </p:cNvPicPr>
          <p:nvPr/>
        </p:nvPicPr>
        <p:blipFill>
          <a:blip r:embed="rId2" cstate="print"/>
          <a:srcRect/>
          <a:stretch>
            <a:fillRect/>
          </a:stretch>
        </p:blipFill>
        <p:spPr bwMode="auto">
          <a:xfrm>
            <a:off x="6781801" y="4467567"/>
            <a:ext cx="2362200" cy="2390434"/>
          </a:xfrm>
          <a:prstGeom prst="rect">
            <a:avLst/>
          </a:prstGeom>
          <a:noFill/>
        </p:spPr>
      </p:pic>
      <p:sp>
        <p:nvSpPr>
          <p:cNvPr id="3" name="Subtitle 2"/>
          <p:cNvSpPr>
            <a:spLocks noGrp="1"/>
          </p:cNvSpPr>
          <p:nvPr>
            <p:ph type="subTitle" idx="1"/>
          </p:nvPr>
        </p:nvSpPr>
        <p:spPr>
          <a:xfrm>
            <a:off x="685800" y="1828800"/>
            <a:ext cx="7696200" cy="4343400"/>
          </a:xfrm>
        </p:spPr>
        <p:txBody>
          <a:bodyPr>
            <a:normAutofit/>
          </a:bodyPr>
          <a:lstStyle/>
          <a:p>
            <a:pPr algn="l"/>
            <a:r>
              <a:rPr lang="en-MY" sz="3600" dirty="0" smtClean="0">
                <a:solidFill>
                  <a:srgbClr val="002060"/>
                </a:solidFill>
              </a:rPr>
              <a:t>This is how the Chaos Game is applied:</a:t>
            </a:r>
          </a:p>
          <a:p>
            <a:pPr marL="742950" indent="-742950" algn="l">
              <a:buAutoNum type="arabicPeriod"/>
            </a:pPr>
            <a:r>
              <a:rPr lang="en-MY" sz="3600" dirty="0" smtClean="0">
                <a:solidFill>
                  <a:srgbClr val="002060"/>
                </a:solidFill>
              </a:rPr>
              <a:t>DNA sequence is introduced.</a:t>
            </a:r>
          </a:p>
          <a:p>
            <a:pPr marL="742950" indent="-742950" algn="l">
              <a:buAutoNum type="arabicPeriod"/>
            </a:pPr>
            <a:r>
              <a:rPr lang="en-MY" sz="3600" dirty="0" smtClean="0">
                <a:solidFill>
                  <a:srgbClr val="002060"/>
                </a:solidFill>
              </a:rPr>
              <a:t>Starting from the middle of the square, the next point is the midpoint of the previous point and the next point.</a:t>
            </a:r>
            <a:endParaRPr lang="en-US" sz="3600"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t>Chaos Game and Genetics</a:t>
            </a:r>
            <a:endParaRPr lang="en-US" b="1" u="sng" dirty="0"/>
          </a:p>
        </p:txBody>
      </p:sp>
      <p:pic>
        <p:nvPicPr>
          <p:cNvPr id="1026" name="Picture 2" descr="C:\Users\Kool\Desktop\Genetics.jpg"/>
          <p:cNvPicPr>
            <a:picLocks noChangeAspect="1" noChangeArrowheads="1"/>
          </p:cNvPicPr>
          <p:nvPr/>
        </p:nvPicPr>
        <p:blipFill>
          <a:blip r:embed="rId2" cstate="print"/>
          <a:srcRect/>
          <a:stretch>
            <a:fillRect/>
          </a:stretch>
        </p:blipFill>
        <p:spPr bwMode="auto">
          <a:xfrm>
            <a:off x="6781801" y="4467567"/>
            <a:ext cx="2362200" cy="2390434"/>
          </a:xfrm>
          <a:prstGeom prst="rect">
            <a:avLst/>
          </a:prstGeom>
          <a:noFill/>
        </p:spPr>
      </p:pic>
      <p:pic>
        <p:nvPicPr>
          <p:cNvPr id="5122" name="Picture 2" descr="C:\Users\Kool\Desktop\chaos-game-representation_files\game18.PNG"/>
          <p:cNvPicPr>
            <a:picLocks noChangeAspect="1" noChangeArrowheads="1"/>
          </p:cNvPicPr>
          <p:nvPr/>
        </p:nvPicPr>
        <p:blipFill>
          <a:blip r:embed="rId3" cstate="print"/>
          <a:srcRect/>
          <a:stretch>
            <a:fillRect/>
          </a:stretch>
        </p:blipFill>
        <p:spPr bwMode="auto">
          <a:xfrm>
            <a:off x="914400" y="1371600"/>
            <a:ext cx="6019800" cy="508468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t>Chaos Game and Genetics</a:t>
            </a:r>
            <a:endParaRPr lang="en-US" b="1" u="sng" dirty="0"/>
          </a:p>
        </p:txBody>
      </p:sp>
      <p:pic>
        <p:nvPicPr>
          <p:cNvPr id="1026" name="Picture 2" descr="C:\Users\Kool\Desktop\Genetics.jpg"/>
          <p:cNvPicPr>
            <a:picLocks noChangeAspect="1" noChangeArrowheads="1"/>
          </p:cNvPicPr>
          <p:nvPr/>
        </p:nvPicPr>
        <p:blipFill>
          <a:blip r:embed="rId2" cstate="print"/>
          <a:srcRect/>
          <a:stretch>
            <a:fillRect/>
          </a:stretch>
        </p:blipFill>
        <p:spPr bwMode="auto">
          <a:xfrm>
            <a:off x="6781801" y="4467567"/>
            <a:ext cx="2362200" cy="2390434"/>
          </a:xfrm>
          <a:prstGeom prst="rect">
            <a:avLst/>
          </a:prstGeom>
          <a:noFill/>
        </p:spPr>
      </p:pic>
      <p:pic>
        <p:nvPicPr>
          <p:cNvPr id="6146" name="Picture 2" descr="C:\Users\Kool\Desktop\chaos-game-representation_files\game16.PNG"/>
          <p:cNvPicPr>
            <a:picLocks noChangeAspect="1" noChangeArrowheads="1"/>
          </p:cNvPicPr>
          <p:nvPr/>
        </p:nvPicPr>
        <p:blipFill>
          <a:blip r:embed="rId3" cstate="print"/>
          <a:srcRect/>
          <a:stretch>
            <a:fillRect/>
          </a:stretch>
        </p:blipFill>
        <p:spPr bwMode="auto">
          <a:xfrm>
            <a:off x="1524000" y="2362200"/>
            <a:ext cx="4343400" cy="4286747"/>
          </a:xfrm>
          <a:prstGeom prst="rect">
            <a:avLst/>
          </a:prstGeom>
          <a:noFill/>
        </p:spPr>
      </p:pic>
      <p:sp>
        <p:nvSpPr>
          <p:cNvPr id="6" name="Subtitle 2"/>
          <p:cNvSpPr>
            <a:spLocks noGrp="1"/>
          </p:cNvSpPr>
          <p:nvPr>
            <p:ph type="subTitle" idx="1"/>
          </p:nvPr>
        </p:nvSpPr>
        <p:spPr>
          <a:xfrm>
            <a:off x="685800" y="1828800"/>
            <a:ext cx="8229600" cy="4343400"/>
          </a:xfrm>
        </p:spPr>
        <p:txBody>
          <a:bodyPr>
            <a:normAutofit/>
          </a:bodyPr>
          <a:lstStyle/>
          <a:p>
            <a:pPr algn="l"/>
            <a:r>
              <a:rPr lang="en-MY" sz="3600" dirty="0" smtClean="0">
                <a:solidFill>
                  <a:srgbClr val="002060"/>
                </a:solidFill>
              </a:rPr>
              <a:t>Upon close examination, it looks like this:</a:t>
            </a:r>
            <a:endParaRPr lang="en-US" sz="3600" dirty="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t>Chaos Game and Genetics</a:t>
            </a:r>
            <a:endParaRPr lang="en-US" b="1" u="sng" dirty="0"/>
          </a:p>
        </p:txBody>
      </p:sp>
      <p:pic>
        <p:nvPicPr>
          <p:cNvPr id="1026" name="Picture 2" descr="C:\Users\Kool\Desktop\Genetics.jpg"/>
          <p:cNvPicPr>
            <a:picLocks noChangeAspect="1" noChangeArrowheads="1"/>
          </p:cNvPicPr>
          <p:nvPr/>
        </p:nvPicPr>
        <p:blipFill>
          <a:blip r:embed="rId2" cstate="print"/>
          <a:srcRect/>
          <a:stretch>
            <a:fillRect/>
          </a:stretch>
        </p:blipFill>
        <p:spPr bwMode="auto">
          <a:xfrm>
            <a:off x="6781801" y="4467567"/>
            <a:ext cx="2362200" cy="2390434"/>
          </a:xfrm>
          <a:prstGeom prst="rect">
            <a:avLst/>
          </a:prstGeom>
          <a:noFill/>
        </p:spPr>
      </p:pic>
      <p:pic>
        <p:nvPicPr>
          <p:cNvPr id="6146" name="Picture 2" descr="C:\Users\Kool\Desktop\chaos-game-representation_files\game16.PNG"/>
          <p:cNvPicPr>
            <a:picLocks noChangeAspect="1" noChangeArrowheads="1"/>
          </p:cNvPicPr>
          <p:nvPr/>
        </p:nvPicPr>
        <p:blipFill>
          <a:blip r:embed="rId3" cstate="print"/>
          <a:srcRect/>
          <a:stretch>
            <a:fillRect/>
          </a:stretch>
        </p:blipFill>
        <p:spPr bwMode="auto">
          <a:xfrm>
            <a:off x="0" y="1447801"/>
            <a:ext cx="3429000" cy="3352799"/>
          </a:xfrm>
          <a:prstGeom prst="rect">
            <a:avLst/>
          </a:prstGeom>
          <a:noFill/>
        </p:spPr>
      </p:pic>
      <p:sp>
        <p:nvSpPr>
          <p:cNvPr id="6" name="Subtitle 2"/>
          <p:cNvSpPr>
            <a:spLocks noGrp="1"/>
          </p:cNvSpPr>
          <p:nvPr>
            <p:ph type="subTitle" idx="1"/>
          </p:nvPr>
        </p:nvSpPr>
        <p:spPr>
          <a:xfrm>
            <a:off x="3505200" y="1828800"/>
            <a:ext cx="5410200" cy="4343400"/>
          </a:xfrm>
        </p:spPr>
        <p:txBody>
          <a:bodyPr>
            <a:normAutofit/>
          </a:bodyPr>
          <a:lstStyle/>
          <a:p>
            <a:pPr algn="l"/>
            <a:r>
              <a:rPr lang="en-US" sz="3600" dirty="0" smtClean="0">
                <a:solidFill>
                  <a:srgbClr val="002060"/>
                </a:solidFill>
              </a:rPr>
              <a:t>Hence it can be seen how each unique sequence will have a certain pattern, decided by the occupied and unoccupied space.</a:t>
            </a:r>
            <a:endParaRPr lang="en-US" sz="3600"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t>Chaos Game and Genetics</a:t>
            </a:r>
            <a:endParaRPr lang="en-US" b="1" u="sng" dirty="0"/>
          </a:p>
        </p:txBody>
      </p:sp>
      <p:pic>
        <p:nvPicPr>
          <p:cNvPr id="1026" name="Picture 2" descr="C:\Users\Kool\Desktop\Genetics.jpg"/>
          <p:cNvPicPr>
            <a:picLocks noChangeAspect="1" noChangeArrowheads="1"/>
          </p:cNvPicPr>
          <p:nvPr/>
        </p:nvPicPr>
        <p:blipFill>
          <a:blip r:embed="rId2" cstate="print"/>
          <a:srcRect/>
          <a:stretch>
            <a:fillRect/>
          </a:stretch>
        </p:blipFill>
        <p:spPr bwMode="auto">
          <a:xfrm>
            <a:off x="6781801" y="4467567"/>
            <a:ext cx="2362200" cy="2390434"/>
          </a:xfrm>
          <a:prstGeom prst="rect">
            <a:avLst/>
          </a:prstGeom>
          <a:noFill/>
        </p:spPr>
      </p:pic>
      <p:sp>
        <p:nvSpPr>
          <p:cNvPr id="6" name="Subtitle 2"/>
          <p:cNvSpPr>
            <a:spLocks noGrp="1"/>
          </p:cNvSpPr>
          <p:nvPr>
            <p:ph type="subTitle" idx="1"/>
          </p:nvPr>
        </p:nvSpPr>
        <p:spPr>
          <a:xfrm>
            <a:off x="228600" y="1600200"/>
            <a:ext cx="8686800" cy="990600"/>
          </a:xfrm>
        </p:spPr>
        <p:txBody>
          <a:bodyPr>
            <a:normAutofit fontScale="85000" lnSpcReduction="20000"/>
          </a:bodyPr>
          <a:lstStyle/>
          <a:p>
            <a:pPr algn="l"/>
            <a:r>
              <a:rPr lang="en-US" sz="3600" b="1" dirty="0">
                <a:solidFill>
                  <a:schemeClr val="accent6">
                    <a:lumMod val="50000"/>
                  </a:schemeClr>
                </a:solidFill>
              </a:rPr>
              <a:t>Human immunodeficiency virus </a:t>
            </a:r>
            <a:r>
              <a:rPr lang="en-US" sz="3600" b="1" dirty="0" smtClean="0">
                <a:solidFill>
                  <a:schemeClr val="accent6">
                    <a:lumMod val="50000"/>
                  </a:schemeClr>
                </a:solidFill>
              </a:rPr>
              <a:t>(HIV)</a:t>
            </a:r>
          </a:p>
          <a:p>
            <a:pPr algn="l"/>
            <a:r>
              <a:rPr lang="en-US" sz="3600" b="1" dirty="0">
                <a:solidFill>
                  <a:schemeClr val="accent6">
                    <a:lumMod val="50000"/>
                  </a:schemeClr>
                </a:solidFill>
              </a:rPr>
              <a:t>T</a:t>
            </a:r>
            <a:r>
              <a:rPr lang="en-US" sz="3600" b="1" dirty="0" smtClean="0">
                <a:solidFill>
                  <a:schemeClr val="accent6">
                    <a:lumMod val="50000"/>
                  </a:schemeClr>
                </a:solidFill>
              </a:rPr>
              <a:t>ype </a:t>
            </a:r>
            <a:r>
              <a:rPr lang="en-US" sz="3600" b="1" dirty="0">
                <a:solidFill>
                  <a:schemeClr val="accent6">
                    <a:lumMod val="50000"/>
                  </a:schemeClr>
                </a:solidFill>
              </a:rPr>
              <a:t>1 (</a:t>
            </a:r>
            <a:r>
              <a:rPr lang="en-US" sz="3600" b="1" dirty="0" smtClean="0">
                <a:solidFill>
                  <a:schemeClr val="accent6">
                    <a:lumMod val="50000"/>
                  </a:schemeClr>
                </a:solidFill>
              </a:rPr>
              <a:t>HXB2) complete </a:t>
            </a:r>
            <a:r>
              <a:rPr lang="en-US" sz="3600" b="1" dirty="0">
                <a:solidFill>
                  <a:schemeClr val="accent6">
                    <a:lumMod val="50000"/>
                  </a:schemeClr>
                </a:solidFill>
              </a:rPr>
              <a:t>genome</a:t>
            </a:r>
            <a:endParaRPr lang="en-US" sz="3600" dirty="0">
              <a:solidFill>
                <a:schemeClr val="accent6">
                  <a:lumMod val="50000"/>
                </a:schemeClr>
              </a:solidFill>
            </a:endParaRPr>
          </a:p>
          <a:p>
            <a:pPr algn="l"/>
            <a:endParaRPr lang="en-US" sz="3600" dirty="0">
              <a:solidFill>
                <a:schemeClr val="accent6">
                  <a:lumMod val="50000"/>
                </a:schemeClr>
              </a:solidFill>
            </a:endParaRPr>
          </a:p>
        </p:txBody>
      </p:sp>
      <p:sp>
        <p:nvSpPr>
          <p:cNvPr id="7" name="Rectangle 6"/>
          <p:cNvSpPr/>
          <p:nvPr/>
        </p:nvSpPr>
        <p:spPr>
          <a:xfrm>
            <a:off x="4453217" y="3244334"/>
            <a:ext cx="237566" cy="369332"/>
          </a:xfrm>
          <a:prstGeom prst="rect">
            <a:avLst/>
          </a:prstGeom>
        </p:spPr>
        <p:txBody>
          <a:bodyPr wrap="none">
            <a:spAutoFit/>
          </a:bodyPr>
          <a:lstStyle/>
          <a:p>
            <a:r>
              <a:rPr lang="en-US" dirty="0"/>
              <a:t> </a:t>
            </a:r>
          </a:p>
        </p:txBody>
      </p:sp>
      <p:pic>
        <p:nvPicPr>
          <p:cNvPr id="7170" name="Picture 2" descr="C:\Users\Kool\Desktop\Chaos Game.jpg"/>
          <p:cNvPicPr>
            <a:picLocks noChangeAspect="1" noChangeArrowheads="1"/>
          </p:cNvPicPr>
          <p:nvPr/>
        </p:nvPicPr>
        <p:blipFill>
          <a:blip r:embed="rId3" cstate="print"/>
          <a:srcRect/>
          <a:stretch>
            <a:fillRect/>
          </a:stretch>
        </p:blipFill>
        <p:spPr bwMode="auto">
          <a:xfrm>
            <a:off x="228600" y="2667000"/>
            <a:ext cx="6477000" cy="401214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t>Perfect feedback machine</a:t>
            </a:r>
          </a:p>
          <a:p>
            <a:pPr algn="just"/>
            <a:r>
              <a:rPr lang="en-US" dirty="0" smtClean="0"/>
              <a:t>Each cell has its own state</a:t>
            </a:r>
          </a:p>
          <a:p>
            <a:pPr algn="just"/>
            <a:r>
              <a:rPr lang="en-US" dirty="0" smtClean="0"/>
              <a:t>A set of rules are defined</a:t>
            </a:r>
          </a:p>
          <a:p>
            <a:pPr algn="just"/>
            <a:r>
              <a:rPr lang="en-MY" dirty="0" smtClean="0"/>
              <a:t>Rules are independent on the position of the group within the layer</a:t>
            </a:r>
            <a:endParaRPr lang="en-US" dirty="0" smtClean="0"/>
          </a:p>
          <a:p>
            <a:pPr algn="just"/>
            <a:r>
              <a:rPr lang="en-US" dirty="0" smtClean="0"/>
              <a:t>Change state according to rules</a:t>
            </a:r>
            <a:endParaRPr lang="en-MY" dirty="0"/>
          </a:p>
        </p:txBody>
      </p:sp>
      <p:sp>
        <p:nvSpPr>
          <p:cNvPr id="6" name="Rectangle 5"/>
          <p:cNvSpPr/>
          <p:nvPr/>
        </p:nvSpPr>
        <p:spPr>
          <a:xfrm>
            <a:off x="0" y="0"/>
            <a:ext cx="9144000" cy="1200329"/>
          </a:xfrm>
          <a:prstGeom prst="rect">
            <a:avLst/>
          </a:prstGeom>
        </p:spPr>
        <p:txBody>
          <a:bodyPr wrap="square">
            <a:spAutoFit/>
          </a:bodyPr>
          <a:lstStyle/>
          <a:p>
            <a:pPr algn="ctr"/>
            <a:r>
              <a:rPr lang="en-US" sz="7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rPr>
              <a:t>Cellular automata</a:t>
            </a:r>
            <a:endParaRPr lang="en-US" sz="7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pPr algn="ctr"/>
            <a:r>
              <a:rPr lang="en-US" sz="7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rPr>
              <a:t>Rules (1)</a:t>
            </a:r>
            <a:endParaRPr lang="en-US" sz="7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endParaRPr>
          </a:p>
        </p:txBody>
      </p:sp>
      <p:pic>
        <p:nvPicPr>
          <p:cNvPr id="7" name="Content Placeholder 6" descr="1.gif"/>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0" y="1600200"/>
            <a:ext cx="9144000" cy="455371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rPr>
              <a:t>Rules (2)</a:t>
            </a:r>
            <a:endParaRPr lang="en-MY" dirty="0"/>
          </a:p>
        </p:txBody>
      </p:sp>
      <p:pic>
        <p:nvPicPr>
          <p:cNvPr id="4" name="Content Placeholder 3" descr="2.gif"/>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0" y="1577181"/>
            <a:ext cx="9144000" cy="4572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rPr>
              <a:t>Majority rule</a:t>
            </a:r>
            <a:endParaRPr lang="en-MY" sz="7200" dirty="0"/>
          </a:p>
        </p:txBody>
      </p:sp>
      <p:pic>
        <p:nvPicPr>
          <p:cNvPr id="4" name="Content Placeholder 3" descr="Majority rule.jpg"/>
          <p:cNvPicPr>
            <a:picLocks noGrp="1" noChangeAspect="1"/>
          </p:cNvPicPr>
          <p:nvPr>
            <p:ph idx="1"/>
          </p:nvPr>
        </p:nvPicPr>
        <p:blipFill>
          <a:blip r:embed="rId2" cstate="print"/>
          <a:stretch>
            <a:fillRect/>
          </a:stretch>
        </p:blipFill>
        <p:spPr>
          <a:xfrm>
            <a:off x="0" y="2057400"/>
            <a:ext cx="4114800" cy="4103370"/>
          </a:xfrm>
        </p:spPr>
      </p:pic>
      <p:pic>
        <p:nvPicPr>
          <p:cNvPr id="5" name="Picture 4" descr="DSC00177.JPG"/>
          <p:cNvPicPr>
            <a:picLocks noChangeAspect="1"/>
          </p:cNvPicPr>
          <p:nvPr/>
        </p:nvPicPr>
        <p:blipFill>
          <a:blip r:embed="rId3" cstate="print"/>
          <a:stretch>
            <a:fillRect/>
          </a:stretch>
        </p:blipFill>
        <p:spPr>
          <a:xfrm>
            <a:off x="4165600" y="2286000"/>
            <a:ext cx="4978400" cy="3733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rPr>
              <a:t>Micro-worlds</a:t>
            </a:r>
            <a:endParaRPr lang="en-MY" sz="6600" dirty="0"/>
          </a:p>
        </p:txBody>
      </p:sp>
      <p:sp>
        <p:nvSpPr>
          <p:cNvPr id="3" name="Content Placeholder 2"/>
          <p:cNvSpPr>
            <a:spLocks noGrp="1"/>
          </p:cNvSpPr>
          <p:nvPr>
            <p:ph idx="1"/>
          </p:nvPr>
        </p:nvSpPr>
        <p:spPr/>
        <p:txBody>
          <a:bodyPr>
            <a:normAutofit lnSpcReduction="10000"/>
          </a:bodyPr>
          <a:lstStyle/>
          <a:p>
            <a:pPr algn="just"/>
            <a:r>
              <a:rPr lang="en-MY" dirty="0" smtClean="0"/>
              <a:t>Coined at the MIT Media Lab Learning and Common Sense Group</a:t>
            </a:r>
          </a:p>
          <a:p>
            <a:pPr algn="just"/>
            <a:r>
              <a:rPr lang="en-MY" dirty="0" smtClean="0"/>
              <a:t>A tiny world inside which a student can explore alternatives, test hypotheses, and discover facts that are true about that world</a:t>
            </a:r>
          </a:p>
          <a:p>
            <a:pPr algn="just"/>
            <a:r>
              <a:rPr lang="en-MY" dirty="0" smtClean="0"/>
              <a:t>Differs from a simulation in that the student is encouraged to think about it as a "real" world, and not simply as a simulation of another world</a:t>
            </a:r>
            <a:endParaRPr lang="en-MY"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rPr>
              <a:t>Project 2</a:t>
            </a:r>
            <a:endParaRPr lang="en-MY" sz="7200" dirty="0"/>
          </a:p>
        </p:txBody>
      </p:sp>
      <p:sp>
        <p:nvSpPr>
          <p:cNvPr id="3" name="Content Placeholder 2"/>
          <p:cNvSpPr>
            <a:spLocks noGrp="1"/>
          </p:cNvSpPr>
          <p:nvPr>
            <p:ph idx="1"/>
          </p:nvPr>
        </p:nvSpPr>
        <p:spPr>
          <a:xfrm>
            <a:off x="457200" y="1600200"/>
            <a:ext cx="8229600" cy="4648200"/>
          </a:xfrm>
        </p:spPr>
        <p:txBody>
          <a:bodyPr>
            <a:normAutofit fontScale="62500" lnSpcReduction="20000"/>
          </a:bodyPr>
          <a:lstStyle/>
          <a:p>
            <a:pPr algn="just">
              <a:buNone/>
            </a:pPr>
            <a:r>
              <a:rPr lang="en-US" dirty="0" smtClean="0"/>
              <a:t>Rules:-</a:t>
            </a:r>
          </a:p>
          <a:p>
            <a:pPr>
              <a:buNone/>
            </a:pPr>
            <a:r>
              <a:rPr lang="en-MY" dirty="0" smtClean="0"/>
              <a:t>(1) The "Life" lives in harmony with nature. "Life", while obtaining resources from the mountain, forest or water sources, must not change the landscape of the Micro-world.</a:t>
            </a:r>
          </a:p>
          <a:p>
            <a:pPr>
              <a:buNone/>
            </a:pPr>
            <a:r>
              <a:rPr lang="en-MY" dirty="0" smtClean="0"/>
              <a:t>(2) In plain field, "Life" grows according to the "Game of Life".</a:t>
            </a:r>
          </a:p>
          <a:p>
            <a:pPr>
              <a:buNone/>
            </a:pPr>
            <a:r>
              <a:rPr lang="en-MY" dirty="0" smtClean="0"/>
              <a:t>(3) In plain field, "Life" gains resources (food, water) from mountain, forest, or water resources. Without resources, "Life" will die within one time step. With resources, "Life" may live as long as it is allowed by the "Game of Life" rule. A walk radius of 5 is given for the "Life" to gain resources from the surrounding.</a:t>
            </a:r>
          </a:p>
          <a:p>
            <a:pPr>
              <a:buNone/>
            </a:pPr>
            <a:r>
              <a:rPr lang="en-MY" dirty="0" smtClean="0"/>
              <a:t>(4) "Life" cannot live in water. If it falls into water, it will die at the next time step.</a:t>
            </a:r>
          </a:p>
          <a:p>
            <a:pPr>
              <a:buNone/>
            </a:pPr>
            <a:r>
              <a:rPr lang="en-MY" dirty="0" smtClean="0"/>
              <a:t>(5) Water is nourishing. If "Life" finds water within the walk radius, it will live and give birth to one of its random neighbours.</a:t>
            </a:r>
          </a:p>
          <a:p>
            <a:pPr>
              <a:buNone/>
            </a:pPr>
            <a:r>
              <a:rPr lang="en-MY" dirty="0" smtClean="0"/>
              <a:t>(6) Mountain can only support a minority group of "Life". This condition is set due to rule (1), as the number of "Life" increases in the mountain, certain destruction to the nature may occur.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Jokerman" pitchFamily="82" charset="0"/>
              </a:rPr>
              <a:t>Landscape generator</a:t>
            </a:r>
            <a:endParaRPr lang="en-MY" sz="6000" dirty="0"/>
          </a:p>
        </p:txBody>
      </p:sp>
      <p:sp>
        <p:nvSpPr>
          <p:cNvPr id="3" name="Content Placeholder 2"/>
          <p:cNvSpPr>
            <a:spLocks noGrp="1"/>
          </p:cNvSpPr>
          <p:nvPr>
            <p:ph idx="1"/>
          </p:nvPr>
        </p:nvSpPr>
        <p:spPr/>
        <p:txBody>
          <a:bodyPr/>
          <a:lstStyle/>
          <a:p>
            <a:pPr>
              <a:buNone/>
            </a:pPr>
            <a:r>
              <a:rPr lang="en-US" dirty="0" smtClean="0"/>
              <a:t>Use majority rule:-</a:t>
            </a:r>
          </a:p>
          <a:p>
            <a:pPr marL="514350" indent="-514350">
              <a:buAutoNum type="arabicParenBoth"/>
            </a:pPr>
            <a:r>
              <a:rPr lang="en-US" dirty="0" smtClean="0"/>
              <a:t>If more than 5 cells alive, the evaluating cell will live (Mountain generator)</a:t>
            </a:r>
          </a:p>
          <a:p>
            <a:pPr marL="514350" indent="-514350">
              <a:buAutoNum type="arabicParenBoth"/>
            </a:pPr>
            <a:r>
              <a:rPr lang="en-US" dirty="0" smtClean="0"/>
              <a:t>Sea surrounds the island</a:t>
            </a:r>
            <a:endParaRPr lang="en-MY"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698</Words>
  <Application>Microsoft Office PowerPoint</Application>
  <PresentationFormat>On-screen Show (4:3)</PresentationFormat>
  <Paragraphs>74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Rules (2)</vt:lpstr>
      <vt:lpstr>Majority rule</vt:lpstr>
      <vt:lpstr>Micro-worlds</vt:lpstr>
      <vt:lpstr>Project 2</vt:lpstr>
      <vt:lpstr>Landscape generator</vt:lpstr>
      <vt:lpstr>Population trend by the game of life</vt:lpstr>
      <vt:lpstr>Population trend in the real world</vt:lpstr>
      <vt:lpstr>Rules hadn’t considered</vt:lpstr>
      <vt:lpstr>Chaos Game and Genetics</vt:lpstr>
      <vt:lpstr>Chaos Game and Genetics</vt:lpstr>
      <vt:lpstr>Chaos Game and Genetics</vt:lpstr>
      <vt:lpstr>Slide 16</vt:lpstr>
      <vt:lpstr>Chaos Game and Genetics</vt:lpstr>
      <vt:lpstr>Chaos Game and Genetics</vt:lpstr>
      <vt:lpstr>Chaos Game and Genetics</vt:lpstr>
      <vt:lpstr>Chaos Game and Genetics</vt:lpstr>
      <vt:lpstr>Chaos Game and Genetics</vt:lpstr>
      <vt:lpstr>Chaos Game and Genetics</vt:lpstr>
      <vt:lpstr>Chaos Game and Genetics</vt:lpstr>
      <vt:lpstr>Chaos Game and Genetics</vt:lpstr>
      <vt:lpstr>Chaos Game and Genetics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cp:revision>
  <dcterms:created xsi:type="dcterms:W3CDTF">2011-04-06T01:27:41Z</dcterms:created>
  <dcterms:modified xsi:type="dcterms:W3CDTF">2011-04-07T16:11:04Z</dcterms:modified>
</cp:coreProperties>
</file>