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00"/>
    <a:srgbClr val="00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7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CF1B-B7C3-43EC-85EF-A28DB20C69CD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ADA-8B0F-48A2-BDC4-382285F62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CF1B-B7C3-43EC-85EF-A28DB20C69CD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ADA-8B0F-48A2-BDC4-382285F62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CF1B-B7C3-43EC-85EF-A28DB20C69CD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ADA-8B0F-48A2-BDC4-382285F62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CF1B-B7C3-43EC-85EF-A28DB20C69CD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ADA-8B0F-48A2-BDC4-382285F62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CF1B-B7C3-43EC-85EF-A28DB20C69CD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ADA-8B0F-48A2-BDC4-382285F62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CF1B-B7C3-43EC-85EF-A28DB20C69CD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ADA-8B0F-48A2-BDC4-382285F62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CF1B-B7C3-43EC-85EF-A28DB20C69CD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ADA-8B0F-48A2-BDC4-382285F62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CF1B-B7C3-43EC-85EF-A28DB20C69CD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ADA-8B0F-48A2-BDC4-382285F62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CF1B-B7C3-43EC-85EF-A28DB20C69CD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ADA-8B0F-48A2-BDC4-382285F62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CF1B-B7C3-43EC-85EF-A28DB20C69CD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ADA-8B0F-48A2-BDC4-382285F62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CF1B-B7C3-43EC-85EF-A28DB20C69CD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ADA-8B0F-48A2-BDC4-382285F62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1CF1B-B7C3-43EC-85EF-A28DB20C69CD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F7ADA-8B0F-48A2-BDC4-382285F62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96" y="2643182"/>
            <a:ext cx="914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Molecular Dynamics Simulation</a:t>
            </a:r>
          </a:p>
          <a:p>
            <a:pPr algn="ctr"/>
            <a:r>
              <a:rPr lang="en-US" sz="4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Solid-Liquid Phase Diagram of Argon</a:t>
            </a:r>
            <a:endParaRPr lang="en-US" sz="4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96" y="142852"/>
            <a:ext cx="91440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ZCE 111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Computational Physics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Semester Project</a:t>
            </a:r>
            <a:endParaRPr lang="en-US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00570"/>
            <a:ext cx="914409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algn="ctr"/>
            <a:r>
              <a:rPr lang="en-US" sz="3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Sik</a:t>
            </a:r>
            <a:r>
              <a:rPr lang="en-US" sz="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Hong (105513)</a:t>
            </a:r>
          </a:p>
          <a:p>
            <a:pPr algn="ctr"/>
            <a:r>
              <a:rPr lang="en-US" sz="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Hwang </a:t>
            </a:r>
            <a:r>
              <a:rPr lang="en-US" sz="3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Hsien</a:t>
            </a:r>
            <a:r>
              <a:rPr lang="en-US" sz="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Shiung</a:t>
            </a:r>
            <a:r>
              <a:rPr lang="en-US" sz="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(105762)</a:t>
            </a:r>
            <a:endParaRPr lang="en-US" sz="3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69659"/>
            <a:ext cx="2136393" cy="211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500438"/>
            <a:ext cx="4857784" cy="302869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1" y="571480"/>
            <a:ext cx="4192379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2428868"/>
            <a:ext cx="3287628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4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Cutting off potential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571480"/>
            <a:ext cx="850112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each time step it is necessary to compute the acceleration of every particle, which involves calculation of many pair forces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500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j,i</a:t>
            </a:r>
            <a:endParaRPr lang="en-US" sz="2500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can save time by assuming that for r &gt; 3.2,                      </a:t>
            </a:r>
            <a:r>
              <a:rPr lang="en-US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interaction potential is zero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After calculating acceleration components,</a:t>
            </a:r>
          </a:p>
          <a:p>
            <a:pPr>
              <a:buFont typeface="Wingdings" pitchFamily="2" charset="2"/>
              <a:buChar char="ü"/>
            </a:pP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Find new position of particle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using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Verlet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>
              <a:buFont typeface="Wingdings" pitchFamily="2" charset="2"/>
              <a:buChar char="ü"/>
            </a:pPr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 the same time calculate the new velocities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* calculate position at n+1, then calculate velocity at n</a:t>
            </a:r>
          </a:p>
          <a:p>
            <a:pPr>
              <a:buFont typeface="Wingdings" pitchFamily="2" charset="2"/>
              <a:buChar char="ü"/>
            </a:pPr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Check if any particles have left the box.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If so, use PCB rules to teleport it.</a:t>
            </a:r>
          </a:p>
          <a:p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* teleport also previous value of the position since this will be   </a:t>
            </a:r>
          </a:p>
          <a:p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needed in velocity calculation at next time step.</a:t>
            </a:r>
          </a:p>
          <a:p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* velocity does not need any adjustment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endParaRPr lang="en-US" sz="2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4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Temperature and Pressure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714356"/>
            <a:ext cx="2786082" cy="118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28596" y="1023120"/>
            <a:ext cx="321471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Equipartition</a:t>
            </a:r>
            <a:r>
              <a:rPr lang="en-US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theorem: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/>
          <a:srcRect b="12109"/>
          <a:stretch>
            <a:fillRect/>
          </a:stretch>
        </p:blipFill>
        <p:spPr bwMode="auto">
          <a:xfrm>
            <a:off x="3786182" y="2285992"/>
            <a:ext cx="228601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571604" y="2643182"/>
            <a:ext cx="20002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Temperature:</a:t>
            </a:r>
            <a:endParaRPr lang="en-US" sz="2500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9579" y="3786190"/>
            <a:ext cx="4854387" cy="1162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214414" y="4071942"/>
            <a:ext cx="22860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Virial</a:t>
            </a:r>
            <a:r>
              <a:rPr lang="en-US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equation: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09501" y="5429264"/>
            <a:ext cx="5005903" cy="90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2143108" y="5572140"/>
            <a:ext cx="20002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Pressure:</a:t>
            </a:r>
            <a:endParaRPr lang="en-US" sz="2500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4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Finding Melting Transition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571480"/>
            <a:ext cx="85011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Melting is a first-order phase transitions, 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expect abrupt change in the system when it melts.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428736"/>
            <a:ext cx="81439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Setup solid phase: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Argon have </a:t>
            </a:r>
            <a:r>
              <a:rPr lang="en-US" sz="2500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fcc</a:t>
            </a:r>
            <a:r>
              <a:rPr lang="en-US" sz="25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structure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solid phase.</a:t>
            </a:r>
          </a:p>
          <a:p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fcc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structure have the minimum energy (stable)</a:t>
            </a:r>
            <a:endParaRPr lang="en-US" sz="2500" dirty="0" smtClean="0">
              <a:solidFill>
                <a:srgbClr val="00CC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786058"/>
            <a:ext cx="3857652" cy="326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572000" y="2714620"/>
            <a:ext cx="4214842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four red atoms provide a basis for the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fcc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structure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(0.0 , 0.0 , 0.0)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(0.5 , 0.5 , 0.0)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(0.5 , 0.0 , 0.5)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(0.0 , 0.5 , 0.5)</a:t>
            </a:r>
            <a:endParaRPr lang="en-US" sz="2500" dirty="0" smtClean="0">
              <a:solidFill>
                <a:srgbClr val="00CC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0562" y="5143512"/>
            <a:ext cx="421484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fully occupied all lattice site, we need n = 4M</a:t>
            </a:r>
            <a:r>
              <a:rPr lang="en-US" sz="25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particles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 = 1, 2, 3…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-24"/>
            <a:ext cx="85011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choose n = 32,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shift the basis so the all atoms are inside the volume and none  are on the boundaries</a:t>
            </a:r>
          </a:p>
          <a:p>
            <a:endParaRPr lang="en-US" sz="2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(0.25 , 0.25 , 0.25)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(0.75 , 0.75 , 0.25)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(0.75 , 0.25 , 0.75)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(0.25 , 0.75 , 0.75)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06" y="5214950"/>
            <a:ext cx="85011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Shift the original configuration randomly but with very small magnitude,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kick start the system.</a:t>
            </a:r>
          </a:p>
          <a:p>
            <a:r>
              <a:rPr lang="en-US" sz="25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To make T as low as possible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start with all particles at rest.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85794"/>
            <a:ext cx="4161937" cy="4246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785794"/>
            <a:ext cx="4214842" cy="4325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150519"/>
            <a:ext cx="8143932" cy="611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Heating the system: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Increase the kinetic energy “by hand”, 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 increasing the velocities of all the particles by a factor.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KE↑, T↑</a:t>
            </a:r>
          </a:p>
          <a:p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After increasing the velocities we must then give the system a chance to come into equilibrium</a:t>
            </a:r>
          </a:p>
          <a:p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convenient way to rescale KE is to adjust the location at previous time step in the following way:</a:t>
            </a:r>
          </a:p>
          <a:p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we want to increase the velocity by a factor of 2, we adjust</a:t>
            </a:r>
          </a:p>
          <a:p>
            <a:r>
              <a:rPr lang="en-US" sz="2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500" b="1" baseline="-25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so as to make it twice as far from </a:t>
            </a:r>
            <a:r>
              <a:rPr lang="en-US" sz="2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500" b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500" b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500" b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Generally, to rescale the velocity by an amount R:</a:t>
            </a:r>
          </a:p>
          <a:p>
            <a:r>
              <a:rPr lang="en-US" sz="2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500" b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 = </a:t>
            </a:r>
            <a:r>
              <a:rPr lang="en-US" sz="2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500" b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R(</a:t>
            </a:r>
            <a:r>
              <a:rPr lang="en-US" sz="2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500" b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500" b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50519"/>
            <a:ext cx="81439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Measurement of solidness and liquidness:</a:t>
            </a:r>
          </a:p>
          <a:p>
            <a:r>
              <a:rPr lang="en-US" sz="2500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Mean square displacement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given by:</a:t>
            </a:r>
            <a:endParaRPr lang="en-US" sz="2500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073530"/>
            <a:ext cx="3927147" cy="807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28596" y="1928802"/>
            <a:ext cx="81439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MSD contains information on the atomic diffusivity.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system is solid, MSD saturates to a finite value,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system is liquid, MSD grows linearly with time.</a:t>
            </a:r>
            <a:endParaRPr lang="en-US" sz="2500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071942"/>
            <a:ext cx="3929090" cy="244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42918"/>
            <a:ext cx="5429256" cy="327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86275" y="3786190"/>
            <a:ext cx="46577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4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Finding Melting Transition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143932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Overview:</a:t>
            </a:r>
          </a:p>
          <a:p>
            <a:pPr>
              <a:buFont typeface="Wingdings" pitchFamily="2" charset="2"/>
              <a:buChar char="ü"/>
            </a:pP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choose density of box ( manipulating pressure )</a:t>
            </a:r>
          </a:p>
          <a:p>
            <a:pPr>
              <a:buFont typeface="Wingdings" pitchFamily="2" charset="2"/>
              <a:buChar char="ü"/>
            </a:pP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setup solid phase initial configuration</a:t>
            </a:r>
          </a:p>
          <a:p>
            <a:pPr>
              <a:buFont typeface="Wingdings" pitchFamily="2" charset="2"/>
              <a:buChar char="ü"/>
            </a:pPr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Verlet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method to calculate position for next time step.</a:t>
            </a:r>
          </a:p>
          <a:p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*calculate other essential information too</a:t>
            </a:r>
          </a:p>
          <a:p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(velocity, energies, MSD, temperature, pressure)</a:t>
            </a:r>
          </a:p>
          <a:p>
            <a:pPr>
              <a:buFont typeface="Wingdings" pitchFamily="2" charset="2"/>
              <a:buChar char="ü"/>
            </a:pP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Heat the system and give it some time to reach equilibrium</a:t>
            </a:r>
          </a:p>
          <a:p>
            <a:pPr>
              <a:buFont typeface="Wingdings" pitchFamily="2" charset="2"/>
              <a:buChar char="ü"/>
            </a:pPr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Heat the system again.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*repeat for sufficient number of times to heat the system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into liquid phase. </a:t>
            </a:r>
          </a:p>
          <a:p>
            <a:pPr>
              <a:buFont typeface="Wingdings" pitchFamily="2" charset="2"/>
              <a:buChar char="ü"/>
            </a:pPr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Mark down the stage where transition occurred</a:t>
            </a:r>
          </a:p>
          <a:p>
            <a:pPr>
              <a:buFont typeface="Wingdings" pitchFamily="2" charset="2"/>
              <a:buChar char="ü"/>
            </a:pP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Calculate pressure and temperature, average over whole  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time step of that particular stage.</a:t>
            </a:r>
          </a:p>
          <a:p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*calculate standard error</a:t>
            </a:r>
          </a:p>
          <a:p>
            <a:pPr>
              <a:buFont typeface="Wingdings" pitchFamily="2" charset="2"/>
              <a:buChar char="ü"/>
            </a:pP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choose another density and repeat to produce another point 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for phase diagram</a:t>
            </a:r>
          </a:p>
          <a:p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4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Result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WestWind\Desktop\111\Phase_diagram_of_argon_(1975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214422"/>
            <a:ext cx="3000384" cy="259875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-32" y="4155380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4869618"/>
            <a:ext cx="81439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Solid-liquid phase diagram for Argon is obtained, 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although quite rough.</a:t>
            </a:r>
          </a:p>
          <a:p>
            <a:endParaRPr lang="en-US" sz="2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Refinement of parameters is required to obtain better result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785794"/>
            <a:ext cx="5929322" cy="3342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2" y="2071678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Thank you very much!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0042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What is MD?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96" y="1643050"/>
            <a:ext cx="914409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Simulation technique where time evolution of       a set of interacting particles is followed by integrating their equations of motion</a:t>
            </a:r>
            <a:endParaRPr lang="en-US" sz="3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96" y="3869628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Simulate the dynamics using equations of motion</a:t>
            </a:r>
            <a:endParaRPr lang="en-US" sz="3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2852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Newton’s Second Law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000108"/>
            <a:ext cx="2285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Positions</a:t>
            </a:r>
            <a:endParaRPr lang="en-US" sz="3000" dirty="0">
              <a:solidFill>
                <a:srgbClr val="00CC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80" y="1857364"/>
            <a:ext cx="2285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Velocities</a:t>
            </a:r>
            <a:endParaRPr lang="en-US" sz="3000" dirty="0">
              <a:solidFill>
                <a:srgbClr val="00CC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0364" y="1440736"/>
            <a:ext cx="60721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particles as functions of time</a:t>
            </a:r>
            <a:endParaRPr lang="en-US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643174" y="1285860"/>
            <a:ext cx="928694" cy="35719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714612" y="1857364"/>
            <a:ext cx="785818" cy="285752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-96" y="2786058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Why Classical?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8662" y="3571876"/>
            <a:ext cx="771530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Argon is noble gas, excitation energy ~ 10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</a:t>
            </a:r>
            <a:endParaRPr lang="en-US" sz="2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Typical kinetic energy at room temperature ~ 0.1eV</a:t>
            </a:r>
          </a:p>
          <a:p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Collisions between Argon atoms will not affect                      </a:t>
            </a:r>
          </a:p>
          <a:p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electron configuration of the atoms</a:t>
            </a:r>
          </a:p>
          <a:p>
            <a:pPr>
              <a:buFont typeface="Wingdings" pitchFamily="2" charset="2"/>
              <a:buChar char="ü"/>
            </a:pP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DeBroglie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wavelength of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~ 10</a:t>
            </a:r>
            <a:r>
              <a:rPr lang="en-US" sz="25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-7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Å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Average spacing between atoms ~ 1Å</a:t>
            </a:r>
          </a:p>
          <a:p>
            <a:r>
              <a:rPr lang="en-US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Atomic wavelength &lt;&lt; particle separation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4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Verlet</a:t>
            </a:r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Algorithm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714356"/>
            <a:ext cx="81439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Smaller numerical errors than Euler type methods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1214422"/>
            <a:ext cx="81439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Consider 2</a:t>
            </a:r>
            <a:r>
              <a:rPr lang="en-US" sz="25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order ordinary differential equation</a:t>
            </a:r>
          </a:p>
          <a:p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643050"/>
            <a:ext cx="1857388" cy="55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000068" y="2285992"/>
            <a:ext cx="46435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Taylor expansion of function y(t):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786058"/>
            <a:ext cx="6361112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357694"/>
            <a:ext cx="63150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6072206"/>
            <a:ext cx="3352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29124" y="6143644"/>
            <a:ext cx="4143375" cy="3810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85728"/>
            <a:ext cx="5697152" cy="523876"/>
          </a:xfrm>
          <a:prstGeom prst="rect">
            <a:avLst/>
          </a:prstGeom>
          <a:noFill/>
          <a:ln w="57150">
            <a:solidFill>
              <a:srgbClr val="00FF00"/>
            </a:solidFill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000100" y="1000108"/>
            <a:ext cx="81439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each particle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located at (x</a:t>
            </a:r>
            <a:r>
              <a:rPr lang="en-US" sz="25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500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500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7200" y="1643050"/>
            <a:ext cx="192747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73072" y="1643050"/>
            <a:ext cx="189906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15061" y="1643050"/>
            <a:ext cx="195740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2643182"/>
            <a:ext cx="5686425" cy="155257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642910" y="5138994"/>
            <a:ext cx="321471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central differencing: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(same as Euler)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8992" y="4455150"/>
            <a:ext cx="3571900" cy="225999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4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Potential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643622"/>
            <a:ext cx="828680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MD simulation consist of solving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Verlet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equations for every particle in system.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Each particle experiences a force from all the other particles.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estimate force between any two particles, we need to know the interaction potential.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7916" y="2982582"/>
            <a:ext cx="34289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Large separations,</a:t>
            </a:r>
          </a:p>
          <a:p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attractive interactions due      to Van </a:t>
            </a:r>
            <a:r>
              <a:rPr lang="en-US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Waals,</a:t>
            </a:r>
          </a:p>
          <a:p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1736" y="3035384"/>
            <a:ext cx="30718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Close together,</a:t>
            </a:r>
          </a:p>
          <a:p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repulsion due to overlap</a:t>
            </a:r>
          </a:p>
          <a:p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electron clouds</a:t>
            </a: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710211"/>
            <a:ext cx="6643734" cy="1076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Arrow Connector 10"/>
          <p:cNvCxnSpPr/>
          <p:nvPr/>
        </p:nvCxnSpPr>
        <p:spPr>
          <a:xfrm>
            <a:off x="4643438" y="4214818"/>
            <a:ext cx="785818" cy="71438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6643702" y="4143380"/>
            <a:ext cx="785818" cy="78581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357422" y="5786454"/>
            <a:ext cx="42862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Lennard</a:t>
            </a:r>
            <a:r>
              <a:rPr lang="en-US" sz="30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-Jones potential</a:t>
            </a:r>
            <a:endParaRPr lang="en-US" sz="3000" dirty="0">
              <a:solidFill>
                <a:srgbClr val="00CC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5" descr="http://employees.csbsju.edu/hjakubowski/classes/ch331/protstructure/ilennardjones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601783"/>
            <a:ext cx="2357454" cy="20159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4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Reduced unit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500042"/>
            <a:ext cx="79296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l-GR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= 1,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measure all energies in terms of</a:t>
            </a:r>
            <a:r>
              <a:rPr lang="el-GR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ε</a:t>
            </a:r>
            <a:endParaRPr lang="en-US" sz="2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l-GR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= 1,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measure all lengths in units of </a:t>
            </a:r>
            <a:r>
              <a:rPr lang="el-GR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endParaRPr lang="en-US" sz="2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set m = 1,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measure all mass in terms of mass of one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atom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14480" y="3071810"/>
          <a:ext cx="6096000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ε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k</a:t>
                      </a:r>
                      <a:r>
                        <a:rPr lang="en-US" baseline="-25000" dirty="0" err="1" smtClean="0"/>
                        <a:t>B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Pressure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ε</a:t>
                      </a:r>
                      <a:r>
                        <a:rPr lang="en-US" dirty="0" smtClean="0"/>
                        <a:t>/</a:t>
                      </a:r>
                      <a:r>
                        <a:rPr lang="el-GR" dirty="0" smtClean="0"/>
                        <a:t>σ</a:t>
                      </a:r>
                      <a:r>
                        <a:rPr lang="en-US" baseline="30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5581669"/>
            <a:ext cx="1789412" cy="776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5715016"/>
            <a:ext cx="2853935" cy="44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4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Periodic Boundary Condition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571480"/>
            <a:ext cx="82868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small systems, collisions with walls can be significant.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Moreover, the shape of small container can greatly affect particle arrangement.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These will cause problems.</a:t>
            </a:r>
          </a:p>
          <a:p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Eliminate the wall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using PBC:</a:t>
            </a:r>
          </a:p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whenever an atom encounters a wall, it is transported instantly to the opposite side of the system.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643314"/>
            <a:ext cx="2928958" cy="2821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1428736"/>
            <a:ext cx="4929222" cy="5093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4"/>
            <a:ext cx="914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Force calculation</a:t>
            </a:r>
            <a:endParaRPr lang="en-US" sz="35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571480"/>
            <a:ext cx="850112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Components of accelerations for particle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are obtained by summing the individual forces from all other particles in the system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628" y="3309136"/>
            <a:ext cx="650082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500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the force of particle j acting on particle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2100" y="1500174"/>
            <a:ext cx="2670494" cy="1971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500174"/>
            <a:ext cx="328612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3991385"/>
            <a:ext cx="3143240" cy="50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71472" y="4643446"/>
            <a:ext cx="650082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500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the separation between particles j and </a:t>
            </a:r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500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5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the angle must be measured with minimum separation rule of PBC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3786190"/>
            <a:ext cx="4455615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1046</Words>
  <Application>Microsoft Office PowerPoint</Application>
  <PresentationFormat>On-screen Show (4:3)</PresentationFormat>
  <Paragraphs>158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WestWind</dc:creator>
  <cp:lastModifiedBy>WestWind</cp:lastModifiedBy>
  <cp:revision>78</cp:revision>
  <dcterms:created xsi:type="dcterms:W3CDTF">2012-07-03T12:03:23Z</dcterms:created>
  <dcterms:modified xsi:type="dcterms:W3CDTF">2012-07-04T09:13:56Z</dcterms:modified>
</cp:coreProperties>
</file>