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8" r:id="rId3"/>
    <p:sldId id="257" r:id="rId4"/>
    <p:sldId id="262" r:id="rId5"/>
    <p:sldId id="279" r:id="rId6"/>
    <p:sldId id="260" r:id="rId7"/>
    <p:sldId id="261" r:id="rId8"/>
    <p:sldId id="263" r:id="rId9"/>
    <p:sldId id="264" r:id="rId10"/>
    <p:sldId id="265" r:id="rId11"/>
    <p:sldId id="280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1" r:id="rId22"/>
    <p:sldId id="276" r:id="rId23"/>
    <p:sldId id="277" r:id="rId24"/>
    <p:sldId id="278" r:id="rId25"/>
    <p:sldId id="282" r:id="rId26"/>
    <p:sldId id="26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554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image" Target="../media/image113.wmf"/><Relationship Id="rId3" Type="http://schemas.openxmlformats.org/officeDocument/2006/relationships/image" Target="../media/image103.wmf"/><Relationship Id="rId7" Type="http://schemas.openxmlformats.org/officeDocument/2006/relationships/image" Target="../media/image107.wmf"/><Relationship Id="rId12" Type="http://schemas.openxmlformats.org/officeDocument/2006/relationships/image" Target="../media/image112.wmf"/><Relationship Id="rId2" Type="http://schemas.openxmlformats.org/officeDocument/2006/relationships/image" Target="../media/image102.wmf"/><Relationship Id="rId16" Type="http://schemas.openxmlformats.org/officeDocument/2006/relationships/image" Target="../media/image116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11" Type="http://schemas.openxmlformats.org/officeDocument/2006/relationships/image" Target="../media/image111.wmf"/><Relationship Id="rId5" Type="http://schemas.openxmlformats.org/officeDocument/2006/relationships/image" Target="../media/image105.wmf"/><Relationship Id="rId15" Type="http://schemas.openxmlformats.org/officeDocument/2006/relationships/image" Target="../media/image115.wmf"/><Relationship Id="rId10" Type="http://schemas.openxmlformats.org/officeDocument/2006/relationships/image" Target="../media/image110.wmf"/><Relationship Id="rId4" Type="http://schemas.openxmlformats.org/officeDocument/2006/relationships/image" Target="../media/image104.wmf"/><Relationship Id="rId9" Type="http://schemas.openxmlformats.org/officeDocument/2006/relationships/image" Target="../media/image109.wmf"/><Relationship Id="rId14" Type="http://schemas.openxmlformats.org/officeDocument/2006/relationships/image" Target="../media/image114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13" Type="http://schemas.openxmlformats.org/officeDocument/2006/relationships/image" Target="../media/image129.wmf"/><Relationship Id="rId3" Type="http://schemas.openxmlformats.org/officeDocument/2006/relationships/image" Target="../media/image119.wmf"/><Relationship Id="rId7" Type="http://schemas.openxmlformats.org/officeDocument/2006/relationships/image" Target="../media/image123.wmf"/><Relationship Id="rId12" Type="http://schemas.openxmlformats.org/officeDocument/2006/relationships/image" Target="../media/image128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Relationship Id="rId6" Type="http://schemas.openxmlformats.org/officeDocument/2006/relationships/image" Target="../media/image122.wmf"/><Relationship Id="rId11" Type="http://schemas.openxmlformats.org/officeDocument/2006/relationships/image" Target="../media/image127.wmf"/><Relationship Id="rId5" Type="http://schemas.openxmlformats.org/officeDocument/2006/relationships/image" Target="../media/image121.wmf"/><Relationship Id="rId10" Type="http://schemas.openxmlformats.org/officeDocument/2006/relationships/image" Target="../media/image126.wmf"/><Relationship Id="rId4" Type="http://schemas.openxmlformats.org/officeDocument/2006/relationships/image" Target="../media/image120.wmf"/><Relationship Id="rId9" Type="http://schemas.openxmlformats.org/officeDocument/2006/relationships/image" Target="../media/image125.wmf"/><Relationship Id="rId14" Type="http://schemas.openxmlformats.org/officeDocument/2006/relationships/image" Target="../media/image13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wmf"/><Relationship Id="rId3" Type="http://schemas.openxmlformats.org/officeDocument/2006/relationships/image" Target="../media/image133.wmf"/><Relationship Id="rId7" Type="http://schemas.openxmlformats.org/officeDocument/2006/relationships/image" Target="../media/image137.wmf"/><Relationship Id="rId2" Type="http://schemas.openxmlformats.org/officeDocument/2006/relationships/image" Target="../media/image132.wmf"/><Relationship Id="rId1" Type="http://schemas.openxmlformats.org/officeDocument/2006/relationships/image" Target="../media/image131.wmf"/><Relationship Id="rId6" Type="http://schemas.openxmlformats.org/officeDocument/2006/relationships/image" Target="../media/image136.wmf"/><Relationship Id="rId5" Type="http://schemas.openxmlformats.org/officeDocument/2006/relationships/image" Target="../media/image135.wmf"/><Relationship Id="rId10" Type="http://schemas.openxmlformats.org/officeDocument/2006/relationships/image" Target="../media/image140.wmf"/><Relationship Id="rId4" Type="http://schemas.openxmlformats.org/officeDocument/2006/relationships/image" Target="../media/image134.wmf"/><Relationship Id="rId9" Type="http://schemas.openxmlformats.org/officeDocument/2006/relationships/image" Target="../media/image13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8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5" Type="http://schemas.openxmlformats.org/officeDocument/2006/relationships/image" Target="../media/image4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Relationship Id="rId14" Type="http://schemas.openxmlformats.org/officeDocument/2006/relationships/image" Target="../media/image3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37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67.wmf"/><Relationship Id="rId18" Type="http://schemas.openxmlformats.org/officeDocument/2006/relationships/image" Target="../media/image7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12" Type="http://schemas.openxmlformats.org/officeDocument/2006/relationships/image" Target="../media/image66.wmf"/><Relationship Id="rId17" Type="http://schemas.openxmlformats.org/officeDocument/2006/relationships/image" Target="../media/image71.wmf"/><Relationship Id="rId2" Type="http://schemas.openxmlformats.org/officeDocument/2006/relationships/image" Target="../media/image56.wmf"/><Relationship Id="rId16" Type="http://schemas.openxmlformats.org/officeDocument/2006/relationships/image" Target="../media/image70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5" Type="http://schemas.openxmlformats.org/officeDocument/2006/relationships/image" Target="../media/image59.wmf"/><Relationship Id="rId15" Type="http://schemas.openxmlformats.org/officeDocument/2006/relationships/image" Target="../media/image69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Relationship Id="rId14" Type="http://schemas.openxmlformats.org/officeDocument/2006/relationships/image" Target="../media/image6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image" Target="../media/image83.wmf"/><Relationship Id="rId18" Type="http://schemas.openxmlformats.org/officeDocument/2006/relationships/image" Target="../media/image88.wmf"/><Relationship Id="rId3" Type="http://schemas.openxmlformats.org/officeDocument/2006/relationships/image" Target="../media/image75.wmf"/><Relationship Id="rId7" Type="http://schemas.openxmlformats.org/officeDocument/2006/relationships/image" Target="../media/image59.wmf"/><Relationship Id="rId12" Type="http://schemas.openxmlformats.org/officeDocument/2006/relationships/image" Target="../media/image82.wmf"/><Relationship Id="rId17" Type="http://schemas.openxmlformats.org/officeDocument/2006/relationships/image" Target="../media/image87.wmf"/><Relationship Id="rId2" Type="http://schemas.openxmlformats.org/officeDocument/2006/relationships/image" Target="../media/image74.wmf"/><Relationship Id="rId16" Type="http://schemas.openxmlformats.org/officeDocument/2006/relationships/image" Target="../media/image86.wmf"/><Relationship Id="rId1" Type="http://schemas.openxmlformats.org/officeDocument/2006/relationships/image" Target="../media/image73.wmf"/><Relationship Id="rId6" Type="http://schemas.openxmlformats.org/officeDocument/2006/relationships/image" Target="../media/image58.wmf"/><Relationship Id="rId11" Type="http://schemas.openxmlformats.org/officeDocument/2006/relationships/image" Target="../media/image81.wmf"/><Relationship Id="rId5" Type="http://schemas.openxmlformats.org/officeDocument/2006/relationships/image" Target="../media/image77.wmf"/><Relationship Id="rId15" Type="http://schemas.openxmlformats.org/officeDocument/2006/relationships/image" Target="../media/image85.wmf"/><Relationship Id="rId10" Type="http://schemas.openxmlformats.org/officeDocument/2006/relationships/image" Target="../media/image80.wmf"/><Relationship Id="rId4" Type="http://schemas.openxmlformats.org/officeDocument/2006/relationships/image" Target="../media/image76.wmf"/><Relationship Id="rId9" Type="http://schemas.openxmlformats.org/officeDocument/2006/relationships/image" Target="../media/image79.wmf"/><Relationship Id="rId14" Type="http://schemas.openxmlformats.org/officeDocument/2006/relationships/image" Target="../media/image8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12" Type="http://schemas.openxmlformats.org/officeDocument/2006/relationships/image" Target="../media/image97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76.wmf"/><Relationship Id="rId5" Type="http://schemas.openxmlformats.org/officeDocument/2006/relationships/image" Target="../media/image93.wmf"/><Relationship Id="rId10" Type="http://schemas.openxmlformats.org/officeDocument/2006/relationships/image" Target="../media/image59.wmf"/><Relationship Id="rId4" Type="http://schemas.openxmlformats.org/officeDocument/2006/relationships/image" Target="../media/image92.wmf"/><Relationship Id="rId9" Type="http://schemas.openxmlformats.org/officeDocument/2006/relationships/image" Target="../media/image7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47163-DBFE-4B1F-A72E-2ACEC37ADA76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DF7AD-5CF5-4219-B16C-90D70A3E8E63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C788E9-B0AD-4B8D-8482-45646C972540}" type="datetimeFigureOut">
              <a:rPr lang="en-US" smtClean="0"/>
              <a:pPr/>
              <a:t>7/7/2012</a:t>
            </a:fld>
            <a:endParaRPr lang="en-MY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D61212-5BFD-4ADF-8C00-7036A8D422C7}" type="slidenum">
              <a:rPr lang="en-MY" smtClean="0"/>
              <a:pPr/>
              <a:t>‹#›</a:t>
            </a:fld>
            <a:endParaRPr lang="en-MY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18" Type="http://schemas.openxmlformats.org/officeDocument/2006/relationships/oleObject" Target="../embeddings/oleObject3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3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oleObject" Target="../embeddings/oleObject62.bin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75.bin"/><Relationship Id="rId3" Type="http://schemas.openxmlformats.org/officeDocument/2006/relationships/oleObject" Target="../embeddings/oleObject52.bin"/><Relationship Id="rId21" Type="http://schemas.openxmlformats.org/officeDocument/2006/relationships/oleObject" Target="../embeddings/oleObject70.bin"/><Relationship Id="rId7" Type="http://schemas.openxmlformats.org/officeDocument/2006/relationships/oleObject" Target="../embeddings/oleObject56.bin"/><Relationship Id="rId12" Type="http://schemas.openxmlformats.org/officeDocument/2006/relationships/oleObject" Target="../embeddings/oleObject61.bin"/><Relationship Id="rId17" Type="http://schemas.openxmlformats.org/officeDocument/2006/relationships/oleObject" Target="../embeddings/oleObject66.bin"/><Relationship Id="rId25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5.bin"/><Relationship Id="rId20" Type="http://schemas.openxmlformats.org/officeDocument/2006/relationships/oleObject" Target="../embeddings/oleObject6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5.bin"/><Relationship Id="rId11" Type="http://schemas.openxmlformats.org/officeDocument/2006/relationships/oleObject" Target="../embeddings/oleObject60.bin"/><Relationship Id="rId24" Type="http://schemas.openxmlformats.org/officeDocument/2006/relationships/oleObject" Target="../embeddings/oleObject73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64.bin"/><Relationship Id="rId23" Type="http://schemas.openxmlformats.org/officeDocument/2006/relationships/oleObject" Target="../embeddings/oleObject72.bin"/><Relationship Id="rId10" Type="http://schemas.openxmlformats.org/officeDocument/2006/relationships/oleObject" Target="../embeddings/oleObject59.bin"/><Relationship Id="rId19" Type="http://schemas.openxmlformats.org/officeDocument/2006/relationships/oleObject" Target="../embeddings/oleObject68.bin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8.bin"/><Relationship Id="rId14" Type="http://schemas.openxmlformats.org/officeDocument/2006/relationships/oleObject" Target="../embeddings/oleObject63.bin"/><Relationship Id="rId22" Type="http://schemas.openxmlformats.org/officeDocument/2006/relationships/oleObject" Target="../embeddings/oleObject7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13" Type="http://schemas.openxmlformats.org/officeDocument/2006/relationships/oleObject" Target="../embeddings/oleObject86.bin"/><Relationship Id="rId18" Type="http://schemas.openxmlformats.org/officeDocument/2006/relationships/oleObject" Target="../embeddings/oleObject91.bin"/><Relationship Id="rId3" Type="http://schemas.openxmlformats.org/officeDocument/2006/relationships/oleObject" Target="../embeddings/oleObject76.bin"/><Relationship Id="rId21" Type="http://schemas.openxmlformats.org/officeDocument/2006/relationships/oleObject" Target="../embeddings/oleObject94.bin"/><Relationship Id="rId7" Type="http://schemas.openxmlformats.org/officeDocument/2006/relationships/oleObject" Target="../embeddings/oleObject80.bin"/><Relationship Id="rId12" Type="http://schemas.openxmlformats.org/officeDocument/2006/relationships/oleObject" Target="../embeddings/oleObject85.bin"/><Relationship Id="rId17" Type="http://schemas.openxmlformats.org/officeDocument/2006/relationships/oleObject" Target="../embeddings/oleObject9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9.bin"/><Relationship Id="rId20" Type="http://schemas.openxmlformats.org/officeDocument/2006/relationships/oleObject" Target="../embeddings/oleObject9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9.bin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78.bin"/><Relationship Id="rId15" Type="http://schemas.openxmlformats.org/officeDocument/2006/relationships/oleObject" Target="../embeddings/oleObject88.bin"/><Relationship Id="rId10" Type="http://schemas.openxmlformats.org/officeDocument/2006/relationships/oleObject" Target="../embeddings/oleObject83.bin"/><Relationship Id="rId19" Type="http://schemas.openxmlformats.org/officeDocument/2006/relationships/oleObject" Target="../embeddings/oleObject92.bin"/><Relationship Id="rId4" Type="http://schemas.openxmlformats.org/officeDocument/2006/relationships/oleObject" Target="../embeddings/oleObject77.bin"/><Relationship Id="rId9" Type="http://schemas.openxmlformats.org/officeDocument/2006/relationships/oleObject" Target="../embeddings/oleObject82.bin"/><Relationship Id="rId14" Type="http://schemas.openxmlformats.org/officeDocument/2006/relationships/oleObject" Target="../embeddings/oleObject87.bin"/><Relationship Id="rId22" Type="http://schemas.openxmlformats.org/officeDocument/2006/relationships/oleObject" Target="../embeddings/oleObject9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oleObject" Target="../embeddings/oleObject106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100.bin"/><Relationship Id="rId12" Type="http://schemas.openxmlformats.org/officeDocument/2006/relationships/oleObject" Target="../embeddings/oleObject105.bin"/><Relationship Id="rId17" Type="http://schemas.openxmlformats.org/officeDocument/2006/relationships/oleObject" Target="../embeddings/oleObject11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9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9.bin"/><Relationship Id="rId11" Type="http://schemas.openxmlformats.org/officeDocument/2006/relationships/oleObject" Target="../embeddings/oleObject104.bin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8.bin"/><Relationship Id="rId10" Type="http://schemas.openxmlformats.org/officeDocument/2006/relationships/oleObject" Target="../embeddings/oleObject103.bin"/><Relationship Id="rId4" Type="http://schemas.openxmlformats.org/officeDocument/2006/relationships/oleObject" Target="../embeddings/oleObject97.bin"/><Relationship Id="rId9" Type="http://schemas.openxmlformats.org/officeDocument/2006/relationships/oleObject" Target="../embeddings/oleObject102.bin"/><Relationship Id="rId14" Type="http://schemas.openxmlformats.org/officeDocument/2006/relationships/oleObject" Target="../embeddings/oleObject10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13.bin"/><Relationship Id="rId4" Type="http://schemas.openxmlformats.org/officeDocument/2006/relationships/oleObject" Target="../embeddings/oleObject11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13" Type="http://schemas.openxmlformats.org/officeDocument/2006/relationships/oleObject" Target="../embeddings/oleObject124.bin"/><Relationship Id="rId18" Type="http://schemas.openxmlformats.org/officeDocument/2006/relationships/oleObject" Target="../embeddings/oleObject129.bin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8.bin"/><Relationship Id="rId12" Type="http://schemas.openxmlformats.org/officeDocument/2006/relationships/oleObject" Target="../embeddings/oleObject123.bin"/><Relationship Id="rId17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7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17.bin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6.bin"/><Relationship Id="rId10" Type="http://schemas.openxmlformats.org/officeDocument/2006/relationships/oleObject" Target="../embeddings/oleObject121.bin"/><Relationship Id="rId19" Type="http://schemas.openxmlformats.org/officeDocument/2006/relationships/oleObject" Target="../embeddings/oleObject130.bin"/><Relationship Id="rId4" Type="http://schemas.openxmlformats.org/officeDocument/2006/relationships/oleObject" Target="../embeddings/oleObject115.bin"/><Relationship Id="rId9" Type="http://schemas.openxmlformats.org/officeDocument/2006/relationships/oleObject" Target="../embeddings/oleObject120.bin"/><Relationship Id="rId14" Type="http://schemas.openxmlformats.org/officeDocument/2006/relationships/oleObject" Target="../embeddings/oleObject125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13" Type="http://schemas.openxmlformats.org/officeDocument/2006/relationships/oleObject" Target="../embeddings/oleObject141.bin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12" Type="http://schemas.openxmlformats.org/officeDocument/2006/relationships/oleObject" Target="../embeddings/oleObject14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4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34.bin"/><Relationship Id="rId11" Type="http://schemas.openxmlformats.org/officeDocument/2006/relationships/oleObject" Target="../embeddings/oleObject139.bin"/><Relationship Id="rId5" Type="http://schemas.openxmlformats.org/officeDocument/2006/relationships/oleObject" Target="../embeddings/oleObject133.bin"/><Relationship Id="rId15" Type="http://schemas.openxmlformats.org/officeDocument/2006/relationships/oleObject" Target="../embeddings/oleObject143.bin"/><Relationship Id="rId10" Type="http://schemas.openxmlformats.org/officeDocument/2006/relationships/oleObject" Target="../embeddings/oleObject138.bin"/><Relationship Id="rId4" Type="http://schemas.openxmlformats.org/officeDocument/2006/relationships/oleObject" Target="../embeddings/oleObject132.bin"/><Relationship Id="rId9" Type="http://schemas.openxmlformats.org/officeDocument/2006/relationships/oleObject" Target="../embeddings/oleObject137.bin"/><Relationship Id="rId14" Type="http://schemas.openxmlformats.org/officeDocument/2006/relationships/oleObject" Target="../embeddings/oleObject142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0.bin"/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9.bin"/><Relationship Id="rId12" Type="http://schemas.openxmlformats.org/officeDocument/2006/relationships/oleObject" Target="../embeddings/oleObject1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48.bin"/><Relationship Id="rId11" Type="http://schemas.openxmlformats.org/officeDocument/2006/relationships/oleObject" Target="../embeddings/oleObject153.bin"/><Relationship Id="rId5" Type="http://schemas.openxmlformats.org/officeDocument/2006/relationships/oleObject" Target="../embeddings/oleObject147.bin"/><Relationship Id="rId10" Type="http://schemas.openxmlformats.org/officeDocument/2006/relationships/oleObject" Target="../embeddings/oleObject152.bin"/><Relationship Id="rId4" Type="http://schemas.openxmlformats.org/officeDocument/2006/relationships/oleObject" Target="../embeddings/oleObject146.bin"/><Relationship Id="rId9" Type="http://schemas.openxmlformats.org/officeDocument/2006/relationships/oleObject" Target="../embeddings/oleObject151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700474"/>
          </a:xfrm>
        </p:spPr>
        <p:txBody>
          <a:bodyPr>
            <a:normAutofit fontScale="90000"/>
          </a:bodyPr>
          <a:lstStyle/>
          <a:p>
            <a:pPr algn="ctr"/>
            <a:r>
              <a:rPr lang="en-MY" b="0" dirty="0" smtClean="0"/>
              <a:t> </a:t>
            </a:r>
            <a:r>
              <a:rPr lang="en-MY" b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Solving and visualising </a:t>
            </a:r>
            <a:br>
              <a:rPr lang="en-MY" b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</a:br>
            <a:r>
              <a:rPr lang="en-MY" b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the </a:t>
            </a:r>
            <a:r>
              <a:rPr lang="en-MY" b="0" dirty="0" err="1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Schroedinger</a:t>
            </a:r>
            <a:r>
              <a:rPr lang="en-MY" b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 equation for </a:t>
            </a:r>
            <a:br>
              <a:rPr lang="en-MY" b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</a:br>
            <a:r>
              <a:rPr lang="en-MY" b="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 Hydrogen atom</a:t>
            </a:r>
            <a:endParaRPr lang="en-MY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U[0] versus n, when l=1</a:t>
            </a:r>
            <a:endParaRPr lang="en-MY" dirty="0"/>
          </a:p>
        </p:txBody>
      </p:sp>
      <p:pic>
        <p:nvPicPr>
          <p:cNvPr id="4" name="Content Placeholder 3" descr="l=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95425" y="2315369"/>
            <a:ext cx="6153150" cy="3629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0430" y="1942919"/>
            <a:ext cx="2667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/>
              <a:t>Part 2</a:t>
            </a:r>
            <a:endParaRPr lang="en-MY" sz="7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42976" y="3714752"/>
            <a:ext cx="70617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Solving the angular and radial function</a:t>
            </a:r>
            <a:endParaRPr lang="en-MY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399" y="1066800"/>
          <a:ext cx="6936377" cy="685800"/>
        </p:xfrm>
        <a:graphic>
          <a:graphicData uri="http://schemas.openxmlformats.org/presentationml/2006/ole">
            <p:oleObj spid="_x0000_s1026" name="Equation" r:id="rId3" imgW="4495680" imgH="4442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02491" y="1992868"/>
            <a:ext cx="450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Hydrogen atom, the potential is given as: 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648340" y="1828799"/>
          <a:ext cx="1066800" cy="724618"/>
        </p:xfrm>
        <a:graphic>
          <a:graphicData uri="http://schemas.openxmlformats.org/presentationml/2006/ole">
            <p:oleObj spid="_x0000_s1027" name="Equation" r:id="rId4" imgW="672840" imgH="4572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2743200"/>
            <a:ext cx="6824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therefore, the Schrödinger equation for Hydrogen atom is given by,</a:t>
            </a:r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939800" y="3257550"/>
          <a:ext cx="7366000" cy="704850"/>
        </p:xfrm>
        <a:graphic>
          <a:graphicData uri="http://schemas.openxmlformats.org/presentationml/2006/ole">
            <p:oleObj spid="_x0000_s1028" name="Equation" r:id="rId5" imgW="4775040" imgH="457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4401" y="441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wavefunction</a:t>
            </a:r>
            <a:r>
              <a:rPr lang="en-US" dirty="0" smtClean="0"/>
              <a:t>                   can be dissolved into three components by assuming all of these three functions are independent of each another.</a:t>
            </a:r>
            <a:endParaRPr lang="en-US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844794" y="4429132"/>
          <a:ext cx="869950" cy="290512"/>
        </p:xfrm>
        <a:graphic>
          <a:graphicData uri="http://schemas.openxmlformats.org/presentationml/2006/ole">
            <p:oleObj spid="_x0000_s1029" name="Equation" r:id="rId6" imgW="609480" imgH="2030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14400" y="5334000"/>
            <a:ext cx="3198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 using separation of variables,</a:t>
            </a:r>
            <a:endParaRPr lang="en-US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197350" y="5424487"/>
          <a:ext cx="2355850" cy="290513"/>
        </p:xfrm>
        <a:graphic>
          <a:graphicData uri="http://schemas.openxmlformats.org/presentationml/2006/ole">
            <p:oleObj spid="_x0000_s1030" name="Equation" r:id="rId7" imgW="16509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718044"/>
            <a:ext cx="259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Finally, we will have for : -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50628" y="3204374"/>
            <a:ext cx="233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00050" indent="-400050"/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	Equation for         :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00246" y="3268905"/>
          <a:ext cx="304800" cy="281353"/>
        </p:xfrm>
        <a:graphic>
          <a:graphicData uri="http://schemas.openxmlformats.org/presentationml/2006/ole">
            <p:oleObj spid="_x0000_s2050" name="Equation" r:id="rId3" imgW="164880" imgH="15228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536632" y="3966374"/>
            <a:ext cx="233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00050" indent="-400050"/>
            <a:r>
              <a:rPr lang="en-US" dirty="0" smtClean="0"/>
              <a:t>(ii) 	Equation for         : 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00246" y="4007094"/>
          <a:ext cx="304800" cy="328612"/>
        </p:xfrm>
        <a:graphic>
          <a:graphicData uri="http://schemas.openxmlformats.org/presentationml/2006/ole">
            <p:oleObj spid="_x0000_s2051" name="Equation" r:id="rId4" imgW="164880" imgH="17748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536632" y="4728374"/>
            <a:ext cx="233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00050" indent="-400050"/>
            <a:r>
              <a:rPr lang="en-US" dirty="0" smtClean="0"/>
              <a:t>(ii) 	Equation for         :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324058" y="4716706"/>
          <a:ext cx="280988" cy="306388"/>
        </p:xfrm>
        <a:graphic>
          <a:graphicData uri="http://schemas.openxmlformats.org/presentationml/2006/ole">
            <p:oleObj spid="_x0000_s2052" name="Equation" r:id="rId5" imgW="152280" imgH="1648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913033" y="3040306"/>
          <a:ext cx="1482725" cy="649288"/>
        </p:xfrm>
        <a:graphic>
          <a:graphicData uri="http://schemas.openxmlformats.org/presentationml/2006/ole">
            <p:oleObj spid="_x0000_s2053" name="Equation" r:id="rId6" imgW="1015920" imgH="44424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952721" y="3846757"/>
          <a:ext cx="3911600" cy="631825"/>
        </p:xfrm>
        <a:graphic>
          <a:graphicData uri="http://schemas.openxmlformats.org/presentationml/2006/ole">
            <p:oleObj spid="_x0000_s2054" name="Equation" r:id="rId7" imgW="2679480" imgH="43164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825743" y="4564307"/>
          <a:ext cx="4637087" cy="668337"/>
        </p:xfrm>
        <a:graphic>
          <a:graphicData uri="http://schemas.openxmlformats.org/presentationml/2006/ole">
            <p:oleObj spid="_x0000_s2055" name="Equation" r:id="rId8" imgW="2984400" imgH="4572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33358" y="1041644"/>
            <a:ext cx="3043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convenience, we just write</a:t>
            </a:r>
            <a:endParaRPr lang="en-US" dirty="0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547783" y="1575044"/>
          <a:ext cx="889000" cy="290513"/>
        </p:xfrm>
        <a:graphic>
          <a:graphicData uri="http://schemas.openxmlformats.org/presentationml/2006/ole">
            <p:oleObj spid="_x0000_s2056" name="Equation" r:id="rId9" imgW="622080" imgH="203040" progId="Equation.3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1523971" y="1894132"/>
          <a:ext cx="890587" cy="290512"/>
        </p:xfrm>
        <a:graphic>
          <a:graphicData uri="http://schemas.openxmlformats.org/presentationml/2006/ole">
            <p:oleObj spid="_x0000_s2057" name="Equation" r:id="rId10" imgW="622080" imgH="20304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1560483" y="2198932"/>
          <a:ext cx="835025" cy="290512"/>
        </p:xfrm>
        <a:graphic>
          <a:graphicData uri="http://schemas.openxmlformats.org/presentationml/2006/ole">
            <p:oleObj spid="_x0000_s2058" name="Equation" r:id="rId11" imgW="583920" imgH="20304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19158" y="5385044"/>
            <a:ext cx="413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 universal scaling, let                      and     </a:t>
            </a:r>
            <a:endParaRPr lang="en-US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803650" y="5308600"/>
          <a:ext cx="758825" cy="620713"/>
        </p:xfrm>
        <a:graphic>
          <a:graphicData uri="http://schemas.openxmlformats.org/presentationml/2006/ole">
            <p:oleObj spid="_x0000_s2059" name="Equation" r:id="rId12" imgW="558720" imgH="45720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262408" y="3753094"/>
          <a:ext cx="114300" cy="215900"/>
        </p:xfrm>
        <a:graphic>
          <a:graphicData uri="http://schemas.openxmlformats.org/presentationml/2006/ole">
            <p:oleObj spid="_x0000_s2060" name="Equation" r:id="rId13" imgW="114120" imgH="215640" progId="Equation.3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5221269" y="5308844"/>
          <a:ext cx="669925" cy="574675"/>
        </p:xfrm>
        <a:graphic>
          <a:graphicData uri="http://schemas.openxmlformats.org/presentationml/2006/ole">
            <p:oleObj spid="_x0000_s2061" name="Equation" r:id="rId14" imgW="431640" imgH="393480" progId="Equation.3">
              <p:embed/>
            </p:oleObj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7291358" y="4013444"/>
          <a:ext cx="1362075" cy="330200"/>
        </p:xfrm>
        <a:graphic>
          <a:graphicData uri="http://schemas.openxmlformats.org/presentationml/2006/ole">
            <p:oleObj spid="_x0000_s2062" name="Equation" r:id="rId15" imgW="838080" imgH="203040" progId="Equation.3">
              <p:embed/>
            </p:oleObj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4776758" y="3175244"/>
          <a:ext cx="1011238" cy="371475"/>
        </p:xfrm>
        <a:graphic>
          <a:graphicData uri="http://schemas.openxmlformats.org/presentationml/2006/ole">
            <p:oleObj spid="_x0000_s2063" name="Equation" r:id="rId16" imgW="622080" imgH="228600" progId="Equation.3">
              <p:embed/>
            </p:oleObj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7710519" y="4714884"/>
          <a:ext cx="1362075" cy="330200"/>
        </p:xfrm>
        <a:graphic>
          <a:graphicData uri="http://schemas.openxmlformats.org/presentationml/2006/ole">
            <p:oleObj spid="_x0000_s2064" name="Equation" r:id="rId17" imgW="8380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40" y="857232"/>
            <a:ext cx="239123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Orthogonality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1" y="1863523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Functions             ,           ,……. defined on some interval                      are called </a:t>
            </a:r>
            <a:r>
              <a:rPr lang="en-US" b="1" u="sng" dirty="0" smtClean="0"/>
              <a:t>orthogonal</a:t>
            </a:r>
            <a:r>
              <a:rPr lang="en-US" dirty="0" smtClean="0"/>
              <a:t> on this interval </a:t>
            </a:r>
            <a:r>
              <a:rPr lang="en-US" b="1" u="sng" dirty="0" smtClean="0"/>
              <a:t>with respect to the weight function</a:t>
            </a:r>
            <a:r>
              <a:rPr lang="en-US" dirty="0" smtClean="0"/>
              <a:t>                  if for all       and all       different from       .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11885" y="1863523"/>
          <a:ext cx="574115" cy="336550"/>
        </p:xfrm>
        <a:graphic>
          <a:graphicData uri="http://schemas.openxmlformats.org/presentationml/2006/ole">
            <p:oleObj spid="_x0000_s3074" name="Equation" r:id="rId3" imgW="368280" imgH="2156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300287" y="1863523"/>
          <a:ext cx="595313" cy="336550"/>
        </p:xfrm>
        <a:graphic>
          <a:graphicData uri="http://schemas.openxmlformats.org/presentationml/2006/ole">
            <p:oleObj spid="_x0000_s3075" name="Equation" r:id="rId4" imgW="38088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215074" y="1863523"/>
          <a:ext cx="1043214" cy="317500"/>
        </p:xfrm>
        <a:graphic>
          <a:graphicData uri="http://schemas.openxmlformats.org/presentationml/2006/ole">
            <p:oleObj spid="_x0000_s3076" name="Equation" r:id="rId5" imgW="583920" imgH="177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286644" y="2168323"/>
          <a:ext cx="866775" cy="330200"/>
        </p:xfrm>
        <a:graphic>
          <a:graphicData uri="http://schemas.openxmlformats.org/presentationml/2006/ole">
            <p:oleObj spid="_x0000_s3077" name="Equation" r:id="rId6" imgW="533160" imgH="20304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371600" y="2473123"/>
          <a:ext cx="239713" cy="263525"/>
        </p:xfrm>
        <a:graphic>
          <a:graphicData uri="http://schemas.openxmlformats.org/presentationml/2006/ole">
            <p:oleObj spid="_x0000_s3079" name="Equation" r:id="rId7" imgW="126720" imgH="13968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357422" y="2473123"/>
          <a:ext cx="311150" cy="263525"/>
        </p:xfrm>
        <a:graphic>
          <a:graphicData uri="http://schemas.openxmlformats.org/presentationml/2006/ole">
            <p:oleObj spid="_x0000_s3080" name="Equation" r:id="rId8" imgW="164880" imgH="1396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600200" y="3006523"/>
          <a:ext cx="2499458" cy="546100"/>
        </p:xfrm>
        <a:graphic>
          <a:graphicData uri="http://schemas.openxmlformats.org/presentationml/2006/ole">
            <p:oleObj spid="_x0000_s3081" name="Equation" r:id="rId9" imgW="1511280" imgH="33012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622800" y="3158923"/>
          <a:ext cx="787400" cy="304800"/>
        </p:xfrm>
        <a:graphic>
          <a:graphicData uri="http://schemas.openxmlformats.org/presentationml/2006/ole">
            <p:oleObj spid="_x0000_s3082" name="Equation" r:id="rId10" imgW="393480" imgH="1522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62000" y="3768523"/>
            <a:ext cx="3959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norm            of         is defined by       </a:t>
            </a:r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828800" y="3768523"/>
          <a:ext cx="496570" cy="381000"/>
        </p:xfrm>
        <a:graphic>
          <a:graphicData uri="http://schemas.openxmlformats.org/presentationml/2006/ole">
            <p:oleObj spid="_x0000_s3083" name="Equation" r:id="rId11" imgW="291960" imgH="253800" progId="Equation.3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2797165" y="3787573"/>
          <a:ext cx="346075" cy="342900"/>
        </p:xfrm>
        <a:graphic>
          <a:graphicData uri="http://schemas.openxmlformats.org/presentationml/2006/ole">
            <p:oleObj spid="_x0000_s3084" name="Equation" r:id="rId12" imgW="203040" imgH="228600" progId="Equation.3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1524000" y="4301923"/>
          <a:ext cx="2573338" cy="552450"/>
        </p:xfrm>
        <a:graphic>
          <a:graphicData uri="http://schemas.openxmlformats.org/presentationml/2006/ole">
            <p:oleObj spid="_x0000_s3085" name="Equation" r:id="rId13" imgW="1511280" imgH="368280" progId="Equation.3">
              <p:embed/>
            </p:oleObj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4622800" y="4314623"/>
          <a:ext cx="787400" cy="279400"/>
        </p:xfrm>
        <a:graphic>
          <a:graphicData uri="http://schemas.openxmlformats.org/presentationml/2006/ole">
            <p:oleObj spid="_x0000_s3086" name="Equation" r:id="rId14" imgW="393480" imgH="13968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62001" y="5140123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functions       ,     , …… are called </a:t>
            </a:r>
            <a:r>
              <a:rPr lang="en-US" b="1" u="sng" dirty="0" err="1" smtClean="0"/>
              <a:t>orthonormal</a:t>
            </a:r>
            <a:r>
              <a:rPr lang="en-US" dirty="0" smtClean="0"/>
              <a:t> on                       if they are orthogonal on this  interval and all have </a:t>
            </a:r>
            <a:r>
              <a:rPr lang="en-US" b="1" u="sng" dirty="0" smtClean="0"/>
              <a:t>norm 1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2241536" y="5140123"/>
          <a:ext cx="258762" cy="336550"/>
        </p:xfrm>
        <a:graphic>
          <a:graphicData uri="http://schemas.openxmlformats.org/presentationml/2006/ole">
            <p:oleObj spid="_x0000_s3087" name="Equation" r:id="rId15" imgW="164880" imgH="215640" progId="Equation.3">
              <p:embed/>
            </p:oleObj>
          </a:graphicData>
        </a:graphic>
      </p:graphicFrame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2643174" y="5140123"/>
          <a:ext cx="277813" cy="336550"/>
        </p:xfrm>
        <a:graphic>
          <a:graphicData uri="http://schemas.openxmlformats.org/presentationml/2006/ole">
            <p:oleObj spid="_x0000_s3088" name="Equation" r:id="rId16" imgW="177480" imgH="215640" progId="Equation.3">
              <p:embed/>
            </p:oleObj>
          </a:graphicData>
        </a:graphic>
      </p:graphicFrame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6243657" y="5140123"/>
          <a:ext cx="1042987" cy="317500"/>
        </p:xfrm>
        <a:graphic>
          <a:graphicData uri="http://schemas.openxmlformats.org/presentationml/2006/ole">
            <p:oleObj spid="_x0000_s3089" name="Equation" r:id="rId17" imgW="583920" imgH="177480" progId="Equation.3">
              <p:embed/>
            </p:oleObj>
          </a:graphicData>
        </a:graphic>
      </p:graphicFrame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4189411" y="2466762"/>
          <a:ext cx="239713" cy="263525"/>
        </p:xfrm>
        <a:graphic>
          <a:graphicData uri="http://schemas.openxmlformats.org/presentationml/2006/ole">
            <p:oleObj spid="_x0000_s3090" name="Equation" r:id="rId18" imgW="126720" imgH="13968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532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Why is the </a:t>
            </a:r>
            <a:r>
              <a:rPr lang="en-US" sz="2000" b="1" i="1" dirty="0" err="1" smtClean="0"/>
              <a:t>orthogonality</a:t>
            </a:r>
            <a:r>
              <a:rPr lang="en-US" sz="2000" b="1" i="1" dirty="0" smtClean="0"/>
              <a:t> property so important?</a:t>
            </a:r>
            <a:endParaRPr lang="en-US" sz="20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143000"/>
            <a:ext cx="349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 is to </a:t>
            </a:r>
            <a:r>
              <a:rPr lang="en-US" dirty="0" err="1" smtClean="0"/>
              <a:t>normalise</a:t>
            </a:r>
            <a:r>
              <a:rPr lang="en-US" dirty="0" smtClean="0"/>
              <a:t> the </a:t>
            </a:r>
            <a:r>
              <a:rPr lang="en-US" dirty="0" err="1" smtClean="0"/>
              <a:t>wavefunction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657290"/>
            <a:ext cx="5370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Why do we need to </a:t>
            </a:r>
            <a:r>
              <a:rPr lang="en-US" sz="2000" b="1" i="1" dirty="0" err="1" smtClean="0"/>
              <a:t>normalise</a:t>
            </a:r>
            <a:r>
              <a:rPr lang="en-US" sz="2000" b="1" i="1" dirty="0" smtClean="0"/>
              <a:t> the </a:t>
            </a:r>
            <a:r>
              <a:rPr lang="en-US" sz="2000" b="1" i="1" dirty="0" err="1" smtClean="0"/>
              <a:t>wavefunction</a:t>
            </a:r>
            <a:r>
              <a:rPr lang="en-US" sz="2000" b="1" i="1" dirty="0" smtClean="0"/>
              <a:t>?</a:t>
            </a:r>
            <a:endParaRPr lang="en-US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069068"/>
            <a:ext cx="6663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 is because we need the total area under the curve to be equal to 1.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93934" y="2743200"/>
            <a:ext cx="5900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do </a:t>
            </a:r>
            <a:r>
              <a:rPr lang="en-US" dirty="0" err="1" smtClean="0"/>
              <a:t>normalisation</a:t>
            </a:r>
            <a:r>
              <a:rPr lang="en-US" dirty="0" smtClean="0"/>
              <a:t>, for                 , say      is independent of  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355972" y="2819400"/>
          <a:ext cx="787400" cy="279400"/>
        </p:xfrm>
        <a:graphic>
          <a:graphicData uri="http://schemas.openxmlformats.org/presentationml/2006/ole">
            <p:oleObj spid="_x0000_s4098" name="Equation" r:id="rId3" imgW="393480" imgH="13968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828800" y="3886200"/>
          <a:ext cx="2119312" cy="552450"/>
        </p:xfrm>
        <a:graphic>
          <a:graphicData uri="http://schemas.openxmlformats.org/presentationml/2006/ole">
            <p:oleObj spid="_x0000_s4099" name="Equation" r:id="rId4" imgW="1244520" imgH="3682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638677" y="2819400"/>
          <a:ext cx="361951" cy="273474"/>
        </p:xfrm>
        <a:graphic>
          <a:graphicData uri="http://schemas.openxmlformats.org/presentationml/2006/ole">
            <p:oleObj spid="_x0000_s4100" name="Equation" r:id="rId5" imgW="114120" imgH="12672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784992" y="2819400"/>
          <a:ext cx="215900" cy="237490"/>
        </p:xfrm>
        <a:graphic>
          <a:graphicData uri="http://schemas.openxmlformats.org/presentationml/2006/ole">
            <p:oleObj spid="_x0000_s4101" name="Equation" r:id="rId6" imgW="126720" imgH="13968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838325" y="3276600"/>
          <a:ext cx="2097088" cy="552450"/>
        </p:xfrm>
        <a:graphic>
          <a:graphicData uri="http://schemas.openxmlformats.org/presentationml/2006/ole">
            <p:oleObj spid="_x0000_s4102" name="Equation" r:id="rId7" imgW="1231560" imgH="36828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14800" y="39624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 Math"/>
                <a:ea typeface="Cambria Math"/>
              </a:rPr>
              <a:t>⇒</a:t>
            </a:r>
            <a:endParaRPr lang="en-US" dirty="0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4648200" y="3867150"/>
          <a:ext cx="1687512" cy="781050"/>
        </p:xfrm>
        <a:graphic>
          <a:graphicData uri="http://schemas.openxmlformats.org/presentationml/2006/ole">
            <p:oleObj spid="_x0000_s4103" name="Equation" r:id="rId8" imgW="990360" imgH="52056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90600" y="4800600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But,</a:t>
            </a:r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725930" y="4800600"/>
          <a:ext cx="712470" cy="323850"/>
        </p:xfrm>
        <a:graphic>
          <a:graphicData uri="http://schemas.openxmlformats.org/presentationml/2006/ole">
            <p:oleObj spid="_x0000_s4104" name="Equation" r:id="rId9" imgW="419040" imgH="190440" progId="Equation.3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1676400" y="5049838"/>
          <a:ext cx="2505075" cy="969962"/>
        </p:xfrm>
        <a:graphic>
          <a:graphicData uri="http://schemas.openxmlformats.org/presentationml/2006/ole">
            <p:oleObj spid="_x0000_s4105" name="Equation" r:id="rId10" imgW="1473120" imgH="57132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1219" y="857232"/>
            <a:ext cx="3138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Solving for            :-</a:t>
            </a:r>
            <a:endParaRPr lang="en-US" sz="28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677155" y="933432"/>
          <a:ext cx="832754" cy="476232"/>
        </p:xfrm>
        <a:graphic>
          <a:graphicData uri="http://schemas.openxmlformats.org/presentationml/2006/ole">
            <p:oleObj spid="_x0000_s5122" name="Equation" r:id="rId3" imgW="355320" imgH="20304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2357430"/>
            <a:ext cx="1702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Periodic BCs 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6968" y="2738430"/>
            <a:ext cx="1747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(ii) Periodic BCs :</a:t>
            </a:r>
            <a:endParaRPr lang="en-US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784472" y="2433630"/>
          <a:ext cx="1287462" cy="290513"/>
        </p:xfrm>
        <a:graphic>
          <a:graphicData uri="http://schemas.openxmlformats.org/presentationml/2006/ole">
            <p:oleObj spid="_x0000_s5123" name="Equation" r:id="rId4" imgW="901440" imgH="20304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819397" y="2814630"/>
          <a:ext cx="1395413" cy="290513"/>
        </p:xfrm>
        <a:graphic>
          <a:graphicData uri="http://schemas.openxmlformats.org/presentationml/2006/ole">
            <p:oleObj spid="_x0000_s5124" name="Equation" r:id="rId5" imgW="977760" imgH="203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327183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However, MATHEMATICA </a:t>
            </a:r>
            <a:r>
              <a:rPr lang="en-US" dirty="0" err="1" smtClean="0"/>
              <a:t>NDSolve</a:t>
            </a:r>
            <a:r>
              <a:rPr lang="en-US" dirty="0" smtClean="0"/>
              <a:t> function can only sustained a maximum number of 2 constraints for the 2</a:t>
            </a:r>
            <a:r>
              <a:rPr lang="en-US" baseline="30000" dirty="0" smtClean="0"/>
              <a:t>nd</a:t>
            </a:r>
            <a:r>
              <a:rPr lang="en-US" dirty="0" smtClean="0"/>
              <a:t> order ODE.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110030"/>
            <a:ext cx="526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 </a:t>
            </a:r>
            <a:endParaRPr lang="en-US" dirty="0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143000" y="4186230"/>
          <a:ext cx="1724025" cy="290513"/>
        </p:xfrm>
        <a:graphic>
          <a:graphicData uri="http://schemas.openxmlformats.org/presentationml/2006/ole">
            <p:oleObj spid="_x0000_s5125" name="Equation" r:id="rId6" imgW="1206360" imgH="203040" progId="Equation.3">
              <p:embed/>
            </p:oleObj>
          </a:graphicData>
        </a:graphic>
      </p:graphicFrame>
      <p:sp>
        <p:nvSpPr>
          <p:cNvPr id="11" name="Oval 10"/>
          <p:cNvSpPr/>
          <p:nvPr/>
        </p:nvSpPr>
        <p:spPr>
          <a:xfrm>
            <a:off x="2714612" y="4186230"/>
            <a:ext cx="228600" cy="304800"/>
          </a:xfrm>
          <a:prstGeom prst="ellipse">
            <a:avLst/>
          </a:prstGeom>
          <a:noFill/>
          <a:ln w="349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67030" y="4338630"/>
            <a:ext cx="533400" cy="1588"/>
          </a:xfrm>
          <a:prstGeom prst="straightConnector1">
            <a:avLst/>
          </a:prstGeom>
          <a:ln w="349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4033830"/>
            <a:ext cx="5714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Indeed, it should be       , we set it to be 1 because </a:t>
            </a:r>
            <a:r>
              <a:rPr lang="en-US" dirty="0" err="1" smtClean="0"/>
              <a:t>NDSolve</a:t>
            </a:r>
            <a:r>
              <a:rPr lang="en-US" dirty="0" smtClean="0"/>
              <a:t> can take </a:t>
            </a:r>
            <a:r>
              <a:rPr lang="en-US" dirty="0" err="1" smtClean="0"/>
              <a:t>numerics</a:t>
            </a:r>
            <a:r>
              <a:rPr lang="en-US" dirty="0" smtClean="0"/>
              <a:t> only.   </a:t>
            </a:r>
            <a:endParaRPr lang="en-US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570669" y="4033830"/>
          <a:ext cx="287215" cy="311150"/>
        </p:xfrm>
        <a:graphic>
          <a:graphicData uri="http://schemas.openxmlformats.org/presentationml/2006/ole">
            <p:oleObj spid="_x0000_s5126" name="Equation" r:id="rId7" imgW="152280" imgH="16488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343150" y="5557830"/>
          <a:ext cx="1317625" cy="558800"/>
        </p:xfrm>
        <a:graphic>
          <a:graphicData uri="http://schemas.openxmlformats.org/presentationml/2006/ole">
            <p:oleObj spid="_x0000_s5127" name="Equation" r:id="rId8" imgW="838080" imgH="355320" progId="Equation.3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>
          <a:xfrm>
            <a:off x="2786050" y="2357430"/>
            <a:ext cx="12954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0" y="5557830"/>
            <a:ext cx="1371600" cy="6096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081450" y="2586030"/>
            <a:ext cx="5334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14850" y="2433630"/>
            <a:ext cx="2220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BOUNDARY CONDITION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800" y="5024430"/>
            <a:ext cx="3981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Then, we have to </a:t>
            </a:r>
            <a:r>
              <a:rPr lang="en-US" dirty="0" err="1" smtClean="0"/>
              <a:t>normalise</a:t>
            </a:r>
            <a:r>
              <a:rPr lang="en-US" dirty="0" smtClean="0"/>
              <a:t> the function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5710230"/>
            <a:ext cx="24802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</a:rPr>
              <a:t>NORMALISING CONDITION</a:t>
            </a:r>
            <a:endParaRPr lang="en-US" sz="1600" b="1" dirty="0">
              <a:solidFill>
                <a:srgbClr val="00B0F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57600" y="5862630"/>
            <a:ext cx="533400" cy="1588"/>
          </a:xfrm>
          <a:prstGeom prst="straightConnector1">
            <a:avLst/>
          </a:prstGeom>
          <a:ln w="349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3714744" y="1500174"/>
          <a:ext cx="1482725" cy="649287"/>
        </p:xfrm>
        <a:graphic>
          <a:graphicData uri="http://schemas.openxmlformats.org/presentationml/2006/ole">
            <p:oleObj spid="_x0000_s5128" name="Equation" r:id="rId9" imgW="101592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40" y="304800"/>
            <a:ext cx="3138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Solving for            :-</a:t>
            </a:r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053678" y="381000"/>
          <a:ext cx="832754" cy="476232"/>
        </p:xfrm>
        <a:graphic>
          <a:graphicData uri="http://schemas.openxmlformats.org/presentationml/2006/ole">
            <p:oleObj spid="_x0000_s6146" name="Equation" r:id="rId3" imgW="355320" imgH="20304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2209800"/>
            <a:ext cx="3011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boundary conditions are:-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1" y="2667000"/>
          <a:ext cx="4419599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799"/>
                <a:gridCol w="1447800"/>
                <a:gridCol w="1905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      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is even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is odd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845090"/>
            <a:ext cx="6512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First, we have to make use of substitution to change the function to</a:t>
            </a:r>
            <a:endParaRPr lang="en-US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7512074" y="909622"/>
          <a:ext cx="488950" cy="290513"/>
        </p:xfrm>
        <a:graphic>
          <a:graphicData uri="http://schemas.openxmlformats.org/presentationml/2006/ole">
            <p:oleObj spid="_x0000_s6147" name="Equation" r:id="rId4" imgW="342720" imgH="203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276600" y="1254112"/>
          <a:ext cx="1043214" cy="317500"/>
        </p:xfrm>
        <a:graphic>
          <a:graphicData uri="http://schemas.openxmlformats.org/presentationml/2006/ole">
            <p:oleObj spid="_x0000_s6148" name="Equation" r:id="rId5" imgW="583920" imgH="177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90600" y="2667000"/>
          <a:ext cx="566964" cy="317500"/>
        </p:xfrm>
        <a:graphic>
          <a:graphicData uri="http://schemas.openxmlformats.org/presentationml/2006/ole">
            <p:oleObj spid="_x0000_s6149" name="Equation" r:id="rId6" imgW="317160" imgH="177480" progId="Equation.3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990600" y="3263900"/>
          <a:ext cx="566738" cy="317500"/>
        </p:xfrm>
        <a:graphic>
          <a:graphicData uri="http://schemas.openxmlformats.org/presentationml/2006/ole">
            <p:oleObj spid="_x0000_s6150" name="Equation" r:id="rId7" imgW="317160" imgH="17748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209800" y="2667000"/>
          <a:ext cx="339725" cy="407988"/>
        </p:xfrm>
        <a:graphic>
          <a:graphicData uri="http://schemas.openxmlformats.org/presentationml/2006/ole">
            <p:oleObj spid="_x0000_s6151" name="Equation" r:id="rId8" imgW="190440" imgH="228600" progId="Equation.3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870075" y="3021012"/>
          <a:ext cx="339725" cy="407988"/>
        </p:xfrm>
        <a:graphic>
          <a:graphicData uri="http://schemas.openxmlformats.org/presentationml/2006/ole">
            <p:oleObj spid="_x0000_s6152" name="Equation" r:id="rId9" imgW="190440" imgH="228600" progId="Equation.3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1870075" y="3402013"/>
          <a:ext cx="339725" cy="407987"/>
        </p:xfrm>
        <a:graphic>
          <a:graphicData uri="http://schemas.openxmlformats.org/presentationml/2006/ole">
            <p:oleObj spid="_x0000_s6153" name="Equation" r:id="rId10" imgW="190440" imgH="228600" progId="Equation.3">
              <p:embed/>
            </p:oleObj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3371850" y="2743200"/>
          <a:ext cx="1504950" cy="290513"/>
        </p:xfrm>
        <a:graphic>
          <a:graphicData uri="http://schemas.openxmlformats.org/presentationml/2006/ole">
            <p:oleObj spid="_x0000_s6154" name="Equation" r:id="rId11" imgW="1054080" imgH="203040" progId="Equation.3">
              <p:embed/>
            </p:oleObj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3389313" y="3124200"/>
          <a:ext cx="1468437" cy="290513"/>
        </p:xfrm>
        <a:graphic>
          <a:graphicData uri="http://schemas.openxmlformats.org/presentationml/2006/ole">
            <p:oleObj spid="_x0000_s6155" name="Equation" r:id="rId12" imgW="1028520" imgH="203040" progId="Equation.3">
              <p:embed/>
            </p:oleObj>
          </a:graphicData>
        </a:graphic>
      </p:graphicFrame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3371850" y="3505200"/>
          <a:ext cx="1541463" cy="290513"/>
        </p:xfrm>
        <a:graphic>
          <a:graphicData uri="http://schemas.openxmlformats.org/presentationml/2006/ole">
            <p:oleObj spid="_x0000_s6156" name="Equation" r:id="rId13" imgW="1079280" imgH="203040" progId="Equation.3">
              <p:embed/>
            </p:oleObj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1898650" y="1593820"/>
          <a:ext cx="4425950" cy="692172"/>
        </p:xfrm>
        <a:graphic>
          <a:graphicData uri="http://schemas.openxmlformats.org/presentationml/2006/ole">
            <p:oleObj spid="_x0000_s6157" name="Equation" r:id="rId14" imgW="2857320" imgH="457200" progId="Equation.3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3352800" y="2709446"/>
            <a:ext cx="1524000" cy="338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876800" y="2895600"/>
            <a:ext cx="5334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99969" y="2743200"/>
            <a:ext cx="2220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BOUNDARY CONDITION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52800" y="3124200"/>
            <a:ext cx="1524000" cy="2623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876800" y="3276600"/>
            <a:ext cx="5334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99969" y="3124200"/>
            <a:ext cx="2220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BOUNDARY CONDITION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876800" y="3623846"/>
            <a:ext cx="5334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399969" y="3471446"/>
            <a:ext cx="2220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BOUNDARY CONDITION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352800" y="3471446"/>
            <a:ext cx="1524000" cy="2623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hape 28"/>
          <p:cNvCxnSpPr/>
          <p:nvPr/>
        </p:nvCxnSpPr>
        <p:spPr>
          <a:xfrm rot="16200000" flipH="1">
            <a:off x="4152900" y="3771900"/>
            <a:ext cx="457200" cy="38100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4114800" y="4191000"/>
          <a:ext cx="1447800" cy="304800"/>
        </p:xfrm>
        <a:graphic>
          <a:graphicData uri="http://schemas.openxmlformats.org/presentationml/2006/ole">
            <p:oleObj spid="_x0000_s6158" name="Equation" r:id="rId15" imgW="965160" imgH="203040" progId="Equation.3">
              <p:embed/>
            </p:oleObj>
          </a:graphicData>
        </a:graphic>
      </p:graphicFrame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2424113" y="4419600"/>
          <a:ext cx="4760912" cy="692150"/>
        </p:xfrm>
        <a:graphic>
          <a:graphicData uri="http://schemas.openxmlformats.org/presentationml/2006/ole">
            <p:oleObj spid="_x0000_s6159" name="Equation" r:id="rId16" imgW="3073320" imgH="457200" progId="Equation.3">
              <p:embed/>
            </p:oleObj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228600" y="5181600"/>
            <a:ext cx="3425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because theoretically, when</a:t>
            </a:r>
            <a:endParaRPr lang="en-US" dirty="0"/>
          </a:p>
        </p:txBody>
      </p:sp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304800" y="5562600"/>
          <a:ext cx="566738" cy="317500"/>
        </p:xfrm>
        <a:graphic>
          <a:graphicData uri="http://schemas.openxmlformats.org/presentationml/2006/ole">
            <p:oleObj spid="_x0000_s6160" name="Equation" r:id="rId17" imgW="317160" imgH="177480" progId="Equation.3">
              <p:embed/>
            </p:oleObj>
          </a:graphicData>
        </a:graphic>
      </p:graphicFrame>
      <p:sp>
        <p:nvSpPr>
          <p:cNvPr id="41" name="Rectangle 40"/>
          <p:cNvSpPr/>
          <p:nvPr/>
        </p:nvSpPr>
        <p:spPr>
          <a:xfrm>
            <a:off x="766110" y="5547281"/>
            <a:ext cx="3767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,        is even :                                     ;    </a:t>
            </a:r>
            <a:endParaRPr lang="en-US" dirty="0"/>
          </a:p>
        </p:txBody>
      </p:sp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1031875" y="5535613"/>
          <a:ext cx="339725" cy="407987"/>
        </p:xfrm>
        <a:graphic>
          <a:graphicData uri="http://schemas.openxmlformats.org/presentationml/2006/ole">
            <p:oleObj spid="_x0000_s6161" name="Equation" r:id="rId18" imgW="190440" imgH="228600" progId="Equation.3">
              <p:embed/>
            </p:oleObj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2286000" y="5638800"/>
          <a:ext cx="1562100" cy="304800"/>
        </p:xfrm>
        <a:graphic>
          <a:graphicData uri="http://schemas.openxmlformats.org/presentationml/2006/ole">
            <p:oleObj spid="_x0000_s6162" name="Equation" r:id="rId19" imgW="1041120" imgH="203040" progId="Equation.3">
              <p:embed/>
            </p:oleObj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4333875" y="5638800"/>
          <a:ext cx="1276350" cy="304800"/>
        </p:xfrm>
        <a:graphic>
          <a:graphicData uri="http://schemas.openxmlformats.org/presentationml/2006/ole">
            <p:oleObj spid="_x0000_s6163" name="Equation" r:id="rId20" imgW="850680" imgH="203040" progId="Equation.3">
              <p:embed/>
            </p:oleObj>
          </a:graphicData>
        </a:graphic>
      </p:graphicFrame>
      <p:graphicFrame>
        <p:nvGraphicFramePr>
          <p:cNvPr id="45" name="Object 17"/>
          <p:cNvGraphicFramePr>
            <a:graphicFrameLocks noChangeAspect="1"/>
          </p:cNvGraphicFramePr>
          <p:nvPr/>
        </p:nvGraphicFramePr>
        <p:xfrm>
          <a:off x="304800" y="6019800"/>
          <a:ext cx="566738" cy="317500"/>
        </p:xfrm>
        <a:graphic>
          <a:graphicData uri="http://schemas.openxmlformats.org/presentationml/2006/ole">
            <p:oleObj spid="_x0000_s6164" name="Equation" r:id="rId21" imgW="317160" imgH="177480" progId="Equation.3">
              <p:embed/>
            </p:oleObj>
          </a:graphicData>
        </a:graphic>
      </p:graphicFrame>
      <p:sp>
        <p:nvSpPr>
          <p:cNvPr id="46" name="Rectangle 45"/>
          <p:cNvSpPr/>
          <p:nvPr/>
        </p:nvSpPr>
        <p:spPr>
          <a:xfrm>
            <a:off x="766110" y="6004481"/>
            <a:ext cx="36792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,        is odd  :                                     ;    </a:t>
            </a:r>
            <a:endParaRPr lang="en-US" dirty="0"/>
          </a:p>
        </p:txBody>
      </p:sp>
      <p:graphicFrame>
        <p:nvGraphicFramePr>
          <p:cNvPr id="47" name="Object 18"/>
          <p:cNvGraphicFramePr>
            <a:graphicFrameLocks noChangeAspect="1"/>
          </p:cNvGraphicFramePr>
          <p:nvPr/>
        </p:nvGraphicFramePr>
        <p:xfrm>
          <a:off x="1031875" y="5992813"/>
          <a:ext cx="339725" cy="407987"/>
        </p:xfrm>
        <a:graphic>
          <a:graphicData uri="http://schemas.openxmlformats.org/presentationml/2006/ole">
            <p:oleObj spid="_x0000_s6165" name="Equation" r:id="rId22" imgW="190440" imgH="228600" progId="Equation.3">
              <p:embed/>
            </p:oleObj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2209800" y="6096000"/>
          <a:ext cx="1714500" cy="304800"/>
        </p:xfrm>
        <a:graphic>
          <a:graphicData uri="http://schemas.openxmlformats.org/presentationml/2006/ole">
            <p:oleObj spid="_x0000_s6166" name="Equation" r:id="rId23" imgW="1143000" imgH="203040" progId="Equation.3">
              <p:embed/>
            </p:oleObj>
          </a:graphicData>
        </a:graphic>
      </p:graphicFrame>
      <p:graphicFrame>
        <p:nvGraphicFramePr>
          <p:cNvPr id="49" name="Object 20"/>
          <p:cNvGraphicFramePr>
            <a:graphicFrameLocks noChangeAspect="1"/>
          </p:cNvGraphicFramePr>
          <p:nvPr/>
        </p:nvGraphicFramePr>
        <p:xfrm>
          <a:off x="4333875" y="6096000"/>
          <a:ext cx="1276350" cy="304800"/>
        </p:xfrm>
        <a:graphic>
          <a:graphicData uri="http://schemas.openxmlformats.org/presentationml/2006/ole">
            <p:oleObj spid="_x0000_s6167" name="Equation" r:id="rId24" imgW="850680" imgH="203040" progId="Equation.3">
              <p:embed/>
            </p:oleObj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638800" y="6031468"/>
            <a:ext cx="2694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BUT</a:t>
            </a:r>
            <a:r>
              <a:rPr lang="en-US" dirty="0" smtClean="0"/>
              <a:t>                                       ;</a:t>
            </a:r>
            <a:endParaRPr lang="en-US" i="1" dirty="0"/>
          </a:p>
        </p:txBody>
      </p:sp>
      <p:graphicFrame>
        <p:nvGraphicFramePr>
          <p:cNvPr id="7193" name="Object 25"/>
          <p:cNvGraphicFramePr>
            <a:graphicFrameLocks noChangeAspect="1"/>
          </p:cNvGraphicFramePr>
          <p:nvPr/>
        </p:nvGraphicFramePr>
        <p:xfrm>
          <a:off x="6172200" y="6096000"/>
          <a:ext cx="1790700" cy="304800"/>
        </p:xfrm>
        <a:graphic>
          <a:graphicData uri="http://schemas.openxmlformats.org/presentationml/2006/ole">
            <p:oleObj spid="_x0000_s6168" name="Equation" r:id="rId25" imgW="1193760" imgH="203040" progId="Equation.3">
              <p:embed/>
            </p:oleObj>
          </a:graphicData>
        </a:graphic>
      </p:graphicFrame>
      <p:graphicFrame>
        <p:nvGraphicFramePr>
          <p:cNvPr id="7194" name="Object 26"/>
          <p:cNvGraphicFramePr>
            <a:graphicFrameLocks noChangeAspect="1"/>
          </p:cNvGraphicFramePr>
          <p:nvPr/>
        </p:nvGraphicFramePr>
        <p:xfrm>
          <a:off x="7562850" y="6400800"/>
          <a:ext cx="1504950" cy="304800"/>
        </p:xfrm>
        <a:graphic>
          <a:graphicData uri="http://schemas.openxmlformats.org/presentationml/2006/ole">
            <p:oleObj spid="_x0000_s6169" name="Equation" r:id="rId26" imgW="10029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762000" y="5830592"/>
          <a:ext cx="75438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1900"/>
                <a:gridCol w="3771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)                  ,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)     </a:t>
                      </a:r>
                      <a:r>
                        <a:rPr lang="en-US" baseline="0" dirty="0" smtClean="0"/>
                        <a:t>              </a:t>
                      </a:r>
                      <a:r>
                        <a:rPr lang="en-US" baseline="0" dirty="0" smtClean="0"/>
                        <a:t>,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(ii)                 ,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(ii)                 ,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05533" y="285728"/>
            <a:ext cx="313810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Solving for            :-</a:t>
            </a:r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947027" y="369308"/>
          <a:ext cx="714380" cy="440175"/>
        </p:xfrm>
        <a:graphic>
          <a:graphicData uri="http://schemas.openxmlformats.org/presentationml/2006/ole">
            <p:oleObj spid="_x0000_s7170" name="Equation" r:id="rId3" imgW="330120" imgH="203040" progId="Equation.3">
              <p:embed/>
            </p:oleObj>
          </a:graphicData>
        </a:graphic>
      </p:graphicFrame>
      <p:cxnSp>
        <p:nvCxnSpPr>
          <p:cNvPr id="5" name="Straight Arrow Connector 4"/>
          <p:cNvCxnSpPr/>
          <p:nvPr/>
        </p:nvCxnSpPr>
        <p:spPr>
          <a:xfrm rot="5400000" flipH="1" flipV="1">
            <a:off x="323850" y="2222498"/>
            <a:ext cx="1676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162050" y="3060698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183821" y="1690686"/>
            <a:ext cx="1600200" cy="1524000"/>
          </a:xfrm>
          <a:custGeom>
            <a:avLst/>
            <a:gdLst>
              <a:gd name="connsiteX0" fmla="*/ 0 w 1600200"/>
              <a:gd name="connsiteY0" fmla="*/ 0 h 1524000"/>
              <a:gd name="connsiteX1" fmla="*/ 206829 w 1600200"/>
              <a:gd name="connsiteY1" fmla="*/ 1088571 h 1524000"/>
              <a:gd name="connsiteX2" fmla="*/ 489858 w 1600200"/>
              <a:gd name="connsiteY2" fmla="*/ 1491343 h 1524000"/>
              <a:gd name="connsiteX3" fmla="*/ 957943 w 1600200"/>
              <a:gd name="connsiteY3" fmla="*/ 1284514 h 1524000"/>
              <a:gd name="connsiteX4" fmla="*/ 1382486 w 1600200"/>
              <a:gd name="connsiteY4" fmla="*/ 1338943 h 1524000"/>
              <a:gd name="connsiteX5" fmla="*/ 1600200 w 1600200"/>
              <a:gd name="connsiteY5" fmla="*/ 1338943 h 1524000"/>
              <a:gd name="connsiteX6" fmla="*/ 1600200 w 1600200"/>
              <a:gd name="connsiteY6" fmla="*/ 1338943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0200" h="1524000">
                <a:moveTo>
                  <a:pt x="0" y="0"/>
                </a:moveTo>
                <a:cubicBezTo>
                  <a:pt x="62593" y="420007"/>
                  <a:pt x="125186" y="840014"/>
                  <a:pt x="206829" y="1088571"/>
                </a:cubicBezTo>
                <a:cubicBezTo>
                  <a:pt x="288472" y="1337128"/>
                  <a:pt x="364672" y="1458686"/>
                  <a:pt x="489858" y="1491343"/>
                </a:cubicBezTo>
                <a:cubicBezTo>
                  <a:pt x="615044" y="1524000"/>
                  <a:pt x="809172" y="1309914"/>
                  <a:pt x="957943" y="1284514"/>
                </a:cubicBezTo>
                <a:cubicBezTo>
                  <a:pt x="1106714" y="1259114"/>
                  <a:pt x="1275443" y="1329872"/>
                  <a:pt x="1382486" y="1338943"/>
                </a:cubicBezTo>
                <a:cubicBezTo>
                  <a:pt x="1489529" y="1348015"/>
                  <a:pt x="1600200" y="1338943"/>
                  <a:pt x="1600200" y="1338943"/>
                </a:cubicBezTo>
                <a:lnTo>
                  <a:pt x="1600200" y="1338943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4286250" y="2283600"/>
            <a:ext cx="1676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124450" y="3121800"/>
            <a:ext cx="2667000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5135336" y="2053980"/>
            <a:ext cx="2503714" cy="1411514"/>
          </a:xfrm>
          <a:custGeom>
            <a:avLst/>
            <a:gdLst>
              <a:gd name="connsiteX0" fmla="*/ 0 w 2503714"/>
              <a:gd name="connsiteY0" fmla="*/ 1057728 h 1411514"/>
              <a:gd name="connsiteX1" fmla="*/ 468085 w 2503714"/>
              <a:gd name="connsiteY1" fmla="*/ 34471 h 1411514"/>
              <a:gd name="connsiteX2" fmla="*/ 1262743 w 2503714"/>
              <a:gd name="connsiteY2" fmla="*/ 1264557 h 1411514"/>
              <a:gd name="connsiteX3" fmla="*/ 1850571 w 2503714"/>
              <a:gd name="connsiteY3" fmla="*/ 916214 h 1411514"/>
              <a:gd name="connsiteX4" fmla="*/ 2166257 w 2503714"/>
              <a:gd name="connsiteY4" fmla="*/ 1035957 h 1411514"/>
              <a:gd name="connsiteX5" fmla="*/ 2503714 w 2503714"/>
              <a:gd name="connsiteY5" fmla="*/ 1035957 h 141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03714" h="1411514">
                <a:moveTo>
                  <a:pt x="0" y="1057728"/>
                </a:moveTo>
                <a:cubicBezTo>
                  <a:pt x="128814" y="528864"/>
                  <a:pt x="257628" y="0"/>
                  <a:pt x="468085" y="34471"/>
                </a:cubicBezTo>
                <a:cubicBezTo>
                  <a:pt x="678542" y="68943"/>
                  <a:pt x="1032329" y="1117600"/>
                  <a:pt x="1262743" y="1264557"/>
                </a:cubicBezTo>
                <a:cubicBezTo>
                  <a:pt x="1493157" y="1411514"/>
                  <a:pt x="1699985" y="954314"/>
                  <a:pt x="1850571" y="916214"/>
                </a:cubicBezTo>
                <a:cubicBezTo>
                  <a:pt x="2001157" y="878114"/>
                  <a:pt x="2057400" y="1016000"/>
                  <a:pt x="2166257" y="1035957"/>
                </a:cubicBezTo>
                <a:cubicBezTo>
                  <a:pt x="2275114" y="1055914"/>
                  <a:pt x="2389414" y="1045935"/>
                  <a:pt x="2503714" y="103595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448050" y="2909886"/>
          <a:ext cx="285750" cy="304800"/>
        </p:xfrm>
        <a:graphic>
          <a:graphicData uri="http://schemas.openxmlformats.org/presentationml/2006/ole">
            <p:oleObj spid="_x0000_s7171" name="Equation" r:id="rId4" imgW="114120" imgH="12672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7791450" y="2970194"/>
          <a:ext cx="285750" cy="304800"/>
        </p:xfrm>
        <a:graphic>
          <a:graphicData uri="http://schemas.openxmlformats.org/presentationml/2006/ole">
            <p:oleObj spid="_x0000_s7172" name="Equation" r:id="rId5" imgW="114120" imgH="126720" progId="Equation.3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4819650" y="1141394"/>
          <a:ext cx="670049" cy="396875"/>
        </p:xfrm>
        <a:graphic>
          <a:graphicData uri="http://schemas.openxmlformats.org/presentationml/2006/ole">
            <p:oleObj spid="_x0000_s7173" name="Equation" r:id="rId6" imgW="330120" imgH="20304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925512" y="3214686"/>
          <a:ext cx="617538" cy="396875"/>
        </p:xfrm>
        <a:graphic>
          <a:graphicData uri="http://schemas.openxmlformats.org/presentationml/2006/ole">
            <p:oleObj spid="_x0000_s7174" name="Equation" r:id="rId7" imgW="304560" imgH="20304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6172200" y="2093894"/>
          <a:ext cx="566738" cy="317500"/>
        </p:xfrm>
        <a:graphic>
          <a:graphicData uri="http://schemas.openxmlformats.org/presentationml/2006/ole">
            <p:oleObj spid="_x0000_s7175" name="Equation" r:id="rId8" imgW="317160" imgH="17748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752600" y="2185986"/>
          <a:ext cx="566738" cy="317500"/>
        </p:xfrm>
        <a:graphic>
          <a:graphicData uri="http://schemas.openxmlformats.org/presentationml/2006/ole">
            <p:oleObj spid="_x0000_s7176" name="Equation" r:id="rId9" imgW="317160" imgH="177480" progId="Equation.3">
              <p:embed/>
            </p:oleObj>
          </a:graphicData>
        </a:graphic>
      </p:graphicFrame>
      <p:cxnSp>
        <p:nvCxnSpPr>
          <p:cNvPr id="36" name="Straight Arrow Connector 35"/>
          <p:cNvCxnSpPr/>
          <p:nvPr/>
        </p:nvCxnSpPr>
        <p:spPr>
          <a:xfrm>
            <a:off x="1524000" y="3421061"/>
            <a:ext cx="533400" cy="1588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2057400" y="3252786"/>
          <a:ext cx="1774825" cy="396875"/>
        </p:xfrm>
        <a:graphic>
          <a:graphicData uri="http://schemas.openxmlformats.org/presentationml/2006/ole">
            <p:oleObj spid="_x0000_s7177" name="Equation" r:id="rId10" imgW="876240" imgH="203040" progId="Equation.3">
              <p:embed/>
            </p:oleObj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778788" y="4357694"/>
            <a:ext cx="3293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Because with this substitution, at</a:t>
            </a:r>
            <a:endParaRPr lang="en-US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1235988" y="4643446"/>
          <a:ext cx="1088839" cy="673100"/>
        </p:xfrm>
        <a:graphic>
          <a:graphicData uri="http://schemas.openxmlformats.org/presentationml/2006/ole">
            <p:oleObj spid="_x0000_s7178" name="Equation" r:id="rId11" imgW="698400" imgH="43164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72932" y="5449592"/>
            <a:ext cx="4374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boundary conditions are then set to be:-</a:t>
            </a:r>
            <a:endParaRPr lang="en-US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314450" y="5887742"/>
          <a:ext cx="647700" cy="282575"/>
        </p:xfrm>
        <a:graphic>
          <a:graphicData uri="http://schemas.openxmlformats.org/presentationml/2006/ole">
            <p:oleObj spid="_x0000_s7179" name="Equation" r:id="rId12" imgW="406080" imgH="177480" progId="Equation.3">
              <p:embed/>
            </p:oleObj>
          </a:graphicData>
        </a:graphic>
      </p:graphicFrame>
      <p:graphicFrame>
        <p:nvGraphicFramePr>
          <p:cNvPr id="8205" name="Object 13"/>
          <p:cNvGraphicFramePr>
            <a:graphicFrameLocks noChangeAspect="1"/>
          </p:cNvGraphicFramePr>
          <p:nvPr/>
        </p:nvGraphicFramePr>
        <p:xfrm>
          <a:off x="2260588" y="5906792"/>
          <a:ext cx="668338" cy="282575"/>
        </p:xfrm>
        <a:graphic>
          <a:graphicData uri="http://schemas.openxmlformats.org/presentationml/2006/ole">
            <p:oleObj spid="_x0000_s7180" name="Equation" r:id="rId13" imgW="419040" imgH="177480" progId="Equation.3">
              <p:embed/>
            </p:oleObj>
          </a:graphicData>
        </a:graphic>
      </p:graphicFrame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1265238" y="6295730"/>
          <a:ext cx="708025" cy="220662"/>
        </p:xfrm>
        <a:graphic>
          <a:graphicData uri="http://schemas.openxmlformats.org/presentationml/2006/ole">
            <p:oleObj spid="_x0000_s7181" name="Equation" r:id="rId14" imgW="444240" imgH="139680" progId="Equation.3">
              <p:embed/>
            </p:oleObj>
          </a:graphicData>
        </a:graphic>
      </p:graphicFrame>
      <p:graphicFrame>
        <p:nvGraphicFramePr>
          <p:cNvPr id="8207" name="Object 15"/>
          <p:cNvGraphicFramePr>
            <a:graphicFrameLocks noChangeAspect="1"/>
          </p:cNvGraphicFramePr>
          <p:nvPr/>
        </p:nvGraphicFramePr>
        <p:xfrm>
          <a:off x="2232015" y="6214767"/>
          <a:ext cx="911225" cy="322263"/>
        </p:xfrm>
        <a:graphic>
          <a:graphicData uri="http://schemas.openxmlformats.org/presentationml/2006/ole">
            <p:oleObj spid="_x0000_s7182" name="Equation" r:id="rId15" imgW="571320" imgH="203040" progId="Equation.3">
              <p:embed/>
            </p:oleObj>
          </a:graphicData>
        </a:graphic>
      </p:graphicFrame>
      <p:graphicFrame>
        <p:nvGraphicFramePr>
          <p:cNvPr id="8208" name="Object 16"/>
          <p:cNvGraphicFramePr>
            <a:graphicFrameLocks noChangeAspect="1"/>
          </p:cNvGraphicFramePr>
          <p:nvPr/>
        </p:nvGraphicFramePr>
        <p:xfrm>
          <a:off x="5067308" y="5907088"/>
          <a:ext cx="647700" cy="282575"/>
        </p:xfrm>
        <a:graphic>
          <a:graphicData uri="http://schemas.openxmlformats.org/presentationml/2006/ole">
            <p:oleObj spid="_x0000_s7183" name="Equation" r:id="rId16" imgW="406080" imgH="177480" progId="Equation.3">
              <p:embed/>
            </p:oleObj>
          </a:graphicData>
        </a:graphic>
      </p:graphicFrame>
      <p:graphicFrame>
        <p:nvGraphicFramePr>
          <p:cNvPr id="8209" name="Object 17"/>
          <p:cNvGraphicFramePr>
            <a:graphicFrameLocks noChangeAspect="1"/>
          </p:cNvGraphicFramePr>
          <p:nvPr/>
        </p:nvGraphicFramePr>
        <p:xfrm>
          <a:off x="6026165" y="5926138"/>
          <a:ext cx="688975" cy="280987"/>
        </p:xfrm>
        <a:graphic>
          <a:graphicData uri="http://schemas.openxmlformats.org/presentationml/2006/ole">
            <p:oleObj spid="_x0000_s7184" name="Equation" r:id="rId17" imgW="431640" imgH="177480" progId="Equation.3">
              <p:embed/>
            </p:oleObj>
          </a:graphicData>
        </a:graphic>
      </p:graphicFrame>
      <p:graphicFrame>
        <p:nvGraphicFramePr>
          <p:cNvPr id="8210" name="Object 18"/>
          <p:cNvGraphicFramePr>
            <a:graphicFrameLocks noChangeAspect="1"/>
          </p:cNvGraphicFramePr>
          <p:nvPr/>
        </p:nvGraphicFramePr>
        <p:xfrm>
          <a:off x="5000628" y="6314780"/>
          <a:ext cx="708025" cy="220662"/>
        </p:xfrm>
        <a:graphic>
          <a:graphicData uri="http://schemas.openxmlformats.org/presentationml/2006/ole">
            <p:oleObj spid="_x0000_s7185" name="Equation" r:id="rId18" imgW="444240" imgH="139680" progId="Equation.3">
              <p:embed/>
            </p:oleObj>
          </a:graphicData>
        </a:graphic>
      </p:graphicFrame>
      <p:graphicFrame>
        <p:nvGraphicFramePr>
          <p:cNvPr id="8211" name="Object 19"/>
          <p:cNvGraphicFramePr>
            <a:graphicFrameLocks noChangeAspect="1"/>
          </p:cNvGraphicFramePr>
          <p:nvPr/>
        </p:nvGraphicFramePr>
        <p:xfrm>
          <a:off x="5976954" y="6233817"/>
          <a:ext cx="952500" cy="322263"/>
        </p:xfrm>
        <a:graphic>
          <a:graphicData uri="http://schemas.openxmlformats.org/presentationml/2006/ole">
            <p:oleObj spid="_x0000_s7186" name="Equation" r:id="rId19" imgW="596880" imgH="203040" progId="Equation.3">
              <p:embed/>
            </p:oleObj>
          </a:graphicData>
        </a:graphic>
      </p:graphicFrame>
      <p:sp>
        <p:nvSpPr>
          <p:cNvPr id="32" name="Rectangle 31"/>
          <p:cNvSpPr/>
          <p:nvPr/>
        </p:nvSpPr>
        <p:spPr>
          <a:xfrm>
            <a:off x="4495800" y="1166794"/>
            <a:ext cx="45719" cy="43339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85800" y="785794"/>
            <a:ext cx="483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are 2 different cases for the radial function:</a:t>
            </a:r>
            <a:endParaRPr lang="en-US" dirty="0"/>
          </a:p>
        </p:txBody>
      </p:sp>
      <p:graphicFrame>
        <p:nvGraphicFramePr>
          <p:cNvPr id="8212" name="Object 20"/>
          <p:cNvGraphicFramePr>
            <a:graphicFrameLocks noChangeAspect="1"/>
          </p:cNvGraphicFramePr>
          <p:nvPr/>
        </p:nvGraphicFramePr>
        <p:xfrm>
          <a:off x="914400" y="1090611"/>
          <a:ext cx="669925" cy="396875"/>
        </p:xfrm>
        <a:graphic>
          <a:graphicData uri="http://schemas.openxmlformats.org/presentationml/2006/ole">
            <p:oleObj spid="_x0000_s7187" name="Equation" r:id="rId20" imgW="330120" imgH="203040" progId="Equation.3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4786314" y="3857628"/>
          <a:ext cx="3682305" cy="642942"/>
        </p:xfrm>
        <a:graphic>
          <a:graphicData uri="http://schemas.openxmlformats.org/presentationml/2006/ole">
            <p:oleObj spid="_x0000_s7189" name="Equation" r:id="rId21" imgW="2400120" imgH="419040" progId="Equation.3">
              <p:embed/>
            </p:oleObj>
          </a:graphicData>
        </a:graphic>
      </p:graphicFrame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928662" y="3643314"/>
          <a:ext cx="2844800" cy="642938"/>
        </p:xfrm>
        <a:graphic>
          <a:graphicData uri="http://schemas.openxmlformats.org/presentationml/2006/ole">
            <p:oleObj spid="_x0000_s7190" name="Equation" r:id="rId22" imgW="1854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59416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             , when we transform the substitution function             back into              , we will have singularity at            .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357954" y="859416"/>
          <a:ext cx="571500" cy="381000"/>
        </p:xfrm>
        <a:graphic>
          <a:graphicData uri="http://schemas.openxmlformats.org/presentationml/2006/ole">
            <p:oleObj spid="_x0000_s8194" name="Equation" r:id="rId3" imgW="304560" imgH="20304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8024841" y="859416"/>
          <a:ext cx="619125" cy="381000"/>
        </p:xfrm>
        <a:graphic>
          <a:graphicData uri="http://schemas.openxmlformats.org/presentationml/2006/ole">
            <p:oleObj spid="_x0000_s8195" name="Equation" r:id="rId4" imgW="330120" imgH="203040" progId="Equation.3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3375021" y="1191245"/>
          <a:ext cx="554037" cy="287279"/>
        </p:xfrm>
        <a:graphic>
          <a:graphicData uri="http://schemas.openxmlformats.org/presentationml/2006/ole">
            <p:oleObj spid="_x0000_s8196" name="Equation" r:id="rId5" imgW="342720" imgH="17748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660885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solve this, we have no other choices but to do some improper ‘shifting’, that is,</a:t>
            </a:r>
          </a:p>
          <a:p>
            <a:endParaRPr lang="en-US" dirty="0" smtClean="0"/>
          </a:p>
          <a:p>
            <a:r>
              <a:rPr lang="en-US" dirty="0" smtClean="0"/>
              <a:t>When              ,   </a:t>
            </a:r>
            <a:endParaRPr lang="en-US" dirty="0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274763" y="2273879"/>
          <a:ext cx="554037" cy="287337"/>
        </p:xfrm>
        <a:graphic>
          <a:graphicData uri="http://schemas.openxmlformats.org/presentationml/2006/ole">
            <p:oleObj spid="_x0000_s8197" name="Equation" r:id="rId6" imgW="342720" imgH="177480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946275" y="2078616"/>
          <a:ext cx="1643063" cy="738188"/>
        </p:xfrm>
        <a:graphic>
          <a:graphicData uri="http://schemas.openxmlformats.org/presentationml/2006/ole">
            <p:oleObj spid="_x0000_s8198" name="Equation" r:id="rId7" imgW="876240" imgH="39348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3069216"/>
            <a:ext cx="5552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 our plot range is            , then we will set         to be   </a:t>
            </a:r>
            <a:endParaRPr lang="en-US" dirty="0"/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2928926" y="3115254"/>
          <a:ext cx="492125" cy="349250"/>
        </p:xfrm>
        <a:graphic>
          <a:graphicData uri="http://schemas.openxmlformats.org/presentationml/2006/ole">
            <p:oleObj spid="_x0000_s8199" name="Equation" r:id="rId8" imgW="304560" imgH="215640" progId="Equation.3">
              <p:embed/>
            </p:oleObj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1066800" y="876878"/>
          <a:ext cx="512762" cy="287338"/>
        </p:xfrm>
        <a:graphic>
          <a:graphicData uri="http://schemas.openxmlformats.org/presentationml/2006/ole">
            <p:oleObj spid="_x0000_s8200" name="Equation" r:id="rId9" imgW="317160" imgH="177480" progId="Equation.3">
              <p:embed/>
            </p:oleObj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5243520" y="3105729"/>
          <a:ext cx="328612" cy="268287"/>
        </p:xfrm>
        <a:graphic>
          <a:graphicData uri="http://schemas.openxmlformats.org/presentationml/2006/ole">
            <p:oleObj spid="_x0000_s8201" name="Equation" r:id="rId10" imgW="203040" imgH="164880" progId="Equation.3">
              <p:embed/>
            </p:oleObj>
          </a:graphicData>
        </a:graphic>
      </p:graphicFrame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6202377" y="3118425"/>
          <a:ext cx="369887" cy="288925"/>
        </p:xfrm>
        <a:graphic>
          <a:graphicData uri="http://schemas.openxmlformats.org/presentationml/2006/ole">
            <p:oleObj spid="_x0000_s8202" name="Equation" r:id="rId11" imgW="228600" imgH="177480" progId="Equation.3">
              <p:embed/>
            </p:oleObj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5400000" flipH="1" flipV="1">
            <a:off x="4819650" y="4896428"/>
            <a:ext cx="1676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657850" y="5734628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5679621" y="4364616"/>
            <a:ext cx="1600200" cy="1524000"/>
          </a:xfrm>
          <a:custGeom>
            <a:avLst/>
            <a:gdLst>
              <a:gd name="connsiteX0" fmla="*/ 0 w 1600200"/>
              <a:gd name="connsiteY0" fmla="*/ 0 h 1524000"/>
              <a:gd name="connsiteX1" fmla="*/ 206829 w 1600200"/>
              <a:gd name="connsiteY1" fmla="*/ 1088571 h 1524000"/>
              <a:gd name="connsiteX2" fmla="*/ 489858 w 1600200"/>
              <a:gd name="connsiteY2" fmla="*/ 1491343 h 1524000"/>
              <a:gd name="connsiteX3" fmla="*/ 957943 w 1600200"/>
              <a:gd name="connsiteY3" fmla="*/ 1284514 h 1524000"/>
              <a:gd name="connsiteX4" fmla="*/ 1382486 w 1600200"/>
              <a:gd name="connsiteY4" fmla="*/ 1338943 h 1524000"/>
              <a:gd name="connsiteX5" fmla="*/ 1600200 w 1600200"/>
              <a:gd name="connsiteY5" fmla="*/ 1338943 h 1524000"/>
              <a:gd name="connsiteX6" fmla="*/ 1600200 w 1600200"/>
              <a:gd name="connsiteY6" fmla="*/ 1338943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0200" h="1524000">
                <a:moveTo>
                  <a:pt x="0" y="0"/>
                </a:moveTo>
                <a:cubicBezTo>
                  <a:pt x="62593" y="420007"/>
                  <a:pt x="125186" y="840014"/>
                  <a:pt x="206829" y="1088571"/>
                </a:cubicBezTo>
                <a:cubicBezTo>
                  <a:pt x="288472" y="1337128"/>
                  <a:pt x="364672" y="1458686"/>
                  <a:pt x="489858" y="1491343"/>
                </a:cubicBezTo>
                <a:cubicBezTo>
                  <a:pt x="615044" y="1524000"/>
                  <a:pt x="809172" y="1309914"/>
                  <a:pt x="957943" y="1284514"/>
                </a:cubicBezTo>
                <a:cubicBezTo>
                  <a:pt x="1106714" y="1259114"/>
                  <a:pt x="1275443" y="1329872"/>
                  <a:pt x="1382486" y="1338943"/>
                </a:cubicBezTo>
                <a:cubicBezTo>
                  <a:pt x="1489529" y="1348015"/>
                  <a:pt x="1600200" y="1338943"/>
                  <a:pt x="1600200" y="1338943"/>
                </a:cubicBezTo>
                <a:lnTo>
                  <a:pt x="1600200" y="1338943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943850" y="5583816"/>
          <a:ext cx="285750" cy="304800"/>
        </p:xfrm>
        <a:graphic>
          <a:graphicData uri="http://schemas.openxmlformats.org/presentationml/2006/ole">
            <p:oleObj spid="_x0000_s8203" name="Equation" r:id="rId12" imgW="114120" imgH="126720" progId="Equation.3">
              <p:embed/>
            </p:oleObj>
          </a:graphicData>
        </a:graphic>
      </p:graphicFrame>
      <p:graphicFrame>
        <p:nvGraphicFramePr>
          <p:cNvPr id="20" name="Object 8"/>
          <p:cNvGraphicFramePr>
            <a:graphicFrameLocks noChangeAspect="1"/>
          </p:cNvGraphicFramePr>
          <p:nvPr/>
        </p:nvGraphicFramePr>
        <p:xfrm>
          <a:off x="6248400" y="4859916"/>
          <a:ext cx="566738" cy="317500"/>
        </p:xfrm>
        <a:graphic>
          <a:graphicData uri="http://schemas.openxmlformats.org/presentationml/2006/ole">
            <p:oleObj spid="_x0000_s8204" name="Equation" r:id="rId13" imgW="317160" imgH="177480" progId="Equation.3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5410200" y="3764541"/>
          <a:ext cx="669925" cy="396875"/>
        </p:xfrm>
        <a:graphic>
          <a:graphicData uri="http://schemas.openxmlformats.org/presentationml/2006/ole">
            <p:oleObj spid="_x0000_s8205" name="Equation" r:id="rId14" imgW="330120" imgH="2030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5400000" flipH="1" flipV="1">
            <a:off x="374650" y="4886903"/>
            <a:ext cx="1676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212850" y="5725103"/>
            <a:ext cx="2876550" cy="111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4089400" y="5574291"/>
          <a:ext cx="285750" cy="304800"/>
        </p:xfrm>
        <a:graphic>
          <a:graphicData uri="http://schemas.openxmlformats.org/presentationml/2006/ole">
            <p:oleObj spid="_x0000_s8206" name="Equation" r:id="rId15" imgW="114120" imgH="126720" progId="Equation.3">
              <p:embed/>
            </p:oleObj>
          </a:graphicData>
        </a:graphic>
      </p:graphicFrame>
      <p:graphicFrame>
        <p:nvGraphicFramePr>
          <p:cNvPr id="26" name="Object 8"/>
          <p:cNvGraphicFramePr>
            <a:graphicFrameLocks noChangeAspect="1"/>
          </p:cNvGraphicFramePr>
          <p:nvPr/>
        </p:nvGraphicFramePr>
        <p:xfrm>
          <a:off x="1846262" y="4593216"/>
          <a:ext cx="566738" cy="317500"/>
        </p:xfrm>
        <a:graphic>
          <a:graphicData uri="http://schemas.openxmlformats.org/presentationml/2006/ole">
            <p:oleObj spid="_x0000_s8207" name="Equation" r:id="rId16" imgW="317160" imgH="177480" progId="Equation.3">
              <p:embed/>
            </p:oleObj>
          </a:graphicData>
        </a:graphic>
      </p:graphicFrame>
      <p:graphicFrame>
        <p:nvGraphicFramePr>
          <p:cNvPr id="27" name="Object 20"/>
          <p:cNvGraphicFramePr>
            <a:graphicFrameLocks noChangeAspect="1"/>
          </p:cNvGraphicFramePr>
          <p:nvPr/>
        </p:nvGraphicFramePr>
        <p:xfrm>
          <a:off x="990600" y="3755016"/>
          <a:ext cx="617538" cy="396875"/>
        </p:xfrm>
        <a:graphic>
          <a:graphicData uri="http://schemas.openxmlformats.org/presentationml/2006/ole">
            <p:oleObj spid="_x0000_s8208" name="Equation" r:id="rId17" imgW="304560" imgH="203040" progId="Equation.3">
              <p:embed/>
            </p:oleObj>
          </a:graphicData>
        </a:graphic>
      </p:graphicFrame>
      <p:sp>
        <p:nvSpPr>
          <p:cNvPr id="28" name="Freeform 27"/>
          <p:cNvSpPr/>
          <p:nvPr/>
        </p:nvSpPr>
        <p:spPr>
          <a:xfrm>
            <a:off x="1193800" y="4669416"/>
            <a:ext cx="2503714" cy="1411514"/>
          </a:xfrm>
          <a:custGeom>
            <a:avLst/>
            <a:gdLst>
              <a:gd name="connsiteX0" fmla="*/ 0 w 2503714"/>
              <a:gd name="connsiteY0" fmla="*/ 1057728 h 1411514"/>
              <a:gd name="connsiteX1" fmla="*/ 468085 w 2503714"/>
              <a:gd name="connsiteY1" fmla="*/ 34471 h 1411514"/>
              <a:gd name="connsiteX2" fmla="*/ 1262743 w 2503714"/>
              <a:gd name="connsiteY2" fmla="*/ 1264557 h 1411514"/>
              <a:gd name="connsiteX3" fmla="*/ 1850571 w 2503714"/>
              <a:gd name="connsiteY3" fmla="*/ 916214 h 1411514"/>
              <a:gd name="connsiteX4" fmla="*/ 2166257 w 2503714"/>
              <a:gd name="connsiteY4" fmla="*/ 1035957 h 1411514"/>
              <a:gd name="connsiteX5" fmla="*/ 2503714 w 2503714"/>
              <a:gd name="connsiteY5" fmla="*/ 1035957 h 141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03714" h="1411514">
                <a:moveTo>
                  <a:pt x="0" y="1057728"/>
                </a:moveTo>
                <a:cubicBezTo>
                  <a:pt x="128814" y="528864"/>
                  <a:pt x="257628" y="0"/>
                  <a:pt x="468085" y="34471"/>
                </a:cubicBezTo>
                <a:cubicBezTo>
                  <a:pt x="678542" y="68943"/>
                  <a:pt x="1032329" y="1117600"/>
                  <a:pt x="1262743" y="1264557"/>
                </a:cubicBezTo>
                <a:cubicBezTo>
                  <a:pt x="1493157" y="1411514"/>
                  <a:pt x="1699985" y="954314"/>
                  <a:pt x="1850571" y="916214"/>
                </a:cubicBezTo>
                <a:cubicBezTo>
                  <a:pt x="2001157" y="878114"/>
                  <a:pt x="2057400" y="1016000"/>
                  <a:pt x="2166257" y="1035957"/>
                </a:cubicBezTo>
                <a:cubicBezTo>
                  <a:pt x="2275114" y="1055914"/>
                  <a:pt x="2389414" y="1045935"/>
                  <a:pt x="2503714" y="103595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triped Right Arrow 29"/>
          <p:cNvSpPr/>
          <p:nvPr/>
        </p:nvSpPr>
        <p:spPr>
          <a:xfrm>
            <a:off x="4114800" y="4669416"/>
            <a:ext cx="1066800" cy="304800"/>
          </a:xfrm>
          <a:prstGeom prst="striped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09600" y="6345816"/>
            <a:ext cx="5821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this modification, the singularity will be “hidden away”.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 independent</a:t>
            </a:r>
            <a:r>
              <a:rPr lang="en-MY" sz="4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Schrödinger equation(TISE)</a:t>
            </a:r>
            <a:r>
              <a:rPr lang="en-US" sz="4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spherical form</a:t>
            </a:r>
            <a:endParaRPr lang="en-MY" sz="4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scroding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83378"/>
            <a:ext cx="8229600" cy="3560266"/>
          </a:xfrm>
        </p:spPr>
      </p:pic>
      <p:sp>
        <p:nvSpPr>
          <p:cNvPr id="5" name="TextBox 4"/>
          <p:cNvSpPr txBox="1"/>
          <p:nvPr/>
        </p:nvSpPr>
        <p:spPr>
          <a:xfrm>
            <a:off x="357158" y="2211165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first thing to do is to rewrite the Schrödinger equation in the spherical coordinate system. 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997115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Finally, we obtain the total </a:t>
            </a:r>
            <a:r>
              <a:rPr lang="en-US" dirty="0" err="1" smtClean="0"/>
              <a:t>wavefunction</a:t>
            </a:r>
            <a:r>
              <a:rPr lang="en-US" dirty="0" smtClean="0"/>
              <a:t>,                   to be the multiplication of all these 3 interpolating functions.</a:t>
            </a:r>
            <a:endParaRPr lang="en-US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4714876" y="4073315"/>
          <a:ext cx="869950" cy="290513"/>
        </p:xfrm>
        <a:graphic>
          <a:graphicData uri="http://schemas.openxmlformats.org/presentationml/2006/ole">
            <p:oleObj spid="_x0000_s9218" name="Equation" r:id="rId3" imgW="609480" imgH="2030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01888" y="2128846"/>
          <a:ext cx="1198562" cy="558800"/>
        </p:xfrm>
        <a:graphic>
          <a:graphicData uri="http://schemas.openxmlformats.org/presentationml/2006/ole">
            <p:oleObj spid="_x0000_s9219" name="Equation" r:id="rId4" imgW="761760" imgH="35532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2128846"/>
            <a:ext cx="1371600" cy="6096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1" y="1443046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same thing again, we have to </a:t>
            </a:r>
            <a:r>
              <a:rPr lang="en-US" dirty="0" err="1" smtClean="0"/>
              <a:t>normalise</a:t>
            </a:r>
            <a:r>
              <a:rPr lang="en-US" dirty="0" smtClean="0"/>
              <a:t> both the theta angular function and radial function as well.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2281246"/>
            <a:ext cx="24802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</a:rPr>
              <a:t>NORMALISING CONDITION</a:t>
            </a:r>
            <a:endParaRPr lang="en-US" sz="1600" b="1" dirty="0">
              <a:solidFill>
                <a:srgbClr val="00B0F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657600" y="2433646"/>
            <a:ext cx="533400" cy="1588"/>
          </a:xfrm>
          <a:prstGeom prst="straightConnector1">
            <a:avLst/>
          </a:prstGeom>
          <a:ln w="349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301875" y="2890846"/>
          <a:ext cx="1398588" cy="558800"/>
        </p:xfrm>
        <a:graphic>
          <a:graphicData uri="http://schemas.openxmlformats.org/presentationml/2006/ole">
            <p:oleObj spid="_x0000_s9220" name="Equation" r:id="rId5" imgW="888840" imgH="35532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2286000" y="2890846"/>
            <a:ext cx="1447800" cy="6096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67200" y="3043246"/>
            <a:ext cx="24802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</a:rPr>
              <a:t>NORMALISING CONDITION</a:t>
            </a:r>
            <a:endParaRPr lang="en-US" sz="1600" b="1" dirty="0">
              <a:solidFill>
                <a:srgbClr val="00B0F0"/>
              </a:solidFill>
            </a:endParaRPr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3733800" y="3195646"/>
            <a:ext cx="457200" cy="1588"/>
          </a:xfrm>
          <a:prstGeom prst="straightConnector1">
            <a:avLst/>
          </a:prstGeom>
          <a:ln w="349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430" y="1942919"/>
            <a:ext cx="27048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/>
              <a:t>Part 3</a:t>
            </a:r>
            <a:endParaRPr lang="en-MY" sz="7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78677" y="3714752"/>
            <a:ext cx="6093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Obtaining the probability density</a:t>
            </a:r>
            <a:endParaRPr lang="en-MY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62000" y="3314704"/>
            <a:ext cx="3405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  depends on        ,       ,  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2933704"/>
            <a:ext cx="2722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  depends on          , 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028704"/>
            <a:ext cx="687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Now, we have to plot the density plot of the </a:t>
            </a:r>
            <a:r>
              <a:rPr lang="en-US" dirty="0" err="1" smtClean="0"/>
              <a:t>wavefunction</a:t>
            </a:r>
            <a:r>
              <a:rPr lang="en-US" dirty="0" smtClean="0"/>
              <a:t>. It is given as </a:t>
            </a:r>
            <a:endParaRPr lang="en-US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7700992" y="1028704"/>
          <a:ext cx="1014412" cy="400050"/>
        </p:xfrm>
        <a:graphic>
          <a:graphicData uri="http://schemas.openxmlformats.org/presentationml/2006/ole">
            <p:oleObj spid="_x0000_s10242" name="Equation" r:id="rId3" imgW="711000" imgH="27936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1638304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Now, the question arises. We are not able to </a:t>
            </a:r>
            <a:r>
              <a:rPr lang="en-US" dirty="0" err="1" smtClean="0"/>
              <a:t>visualise</a:t>
            </a:r>
            <a:r>
              <a:rPr lang="en-US" dirty="0" smtClean="0"/>
              <a:t> a function of       . We have to choose 2 parameters to plot. </a:t>
            </a:r>
            <a:r>
              <a:rPr lang="en-US" b="1" i="1" dirty="0" smtClean="0"/>
              <a:t>Which 2 parameters are to be plotted?</a:t>
            </a:r>
            <a:endParaRPr lang="en-US" b="1" i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242196" y="1638304"/>
          <a:ext cx="330200" cy="309563"/>
        </p:xfrm>
        <a:graphic>
          <a:graphicData uri="http://schemas.openxmlformats.org/presentationml/2006/ole">
            <p:oleObj spid="_x0000_s10243" name="Equation" r:id="rId4" imgW="203040" imgH="190440" progId="Equation.3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890588" y="2552704"/>
          <a:ext cx="508000" cy="290513"/>
        </p:xfrm>
        <a:graphic>
          <a:graphicData uri="http://schemas.openxmlformats.org/presentationml/2006/ole">
            <p:oleObj spid="_x0000_s10244" name="Equation" r:id="rId5" imgW="355320" imgH="203040" progId="Equation.3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866775" y="2947992"/>
          <a:ext cx="509588" cy="290512"/>
        </p:xfrm>
        <a:graphic>
          <a:graphicData uri="http://schemas.openxmlformats.org/presentationml/2006/ole">
            <p:oleObj spid="_x0000_s10245" name="Equation" r:id="rId6" imgW="355320" imgH="203040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892175" y="3328992"/>
          <a:ext cx="474663" cy="290512"/>
        </p:xfrm>
        <a:graphic>
          <a:graphicData uri="http://schemas.openxmlformats.org/presentationml/2006/ole">
            <p:oleObj spid="_x0000_s10246" name="Equation" r:id="rId7" imgW="330120" imgH="2030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0" y="2488172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  depends on  </a:t>
            </a:r>
            <a:endParaRPr lang="en-US" dirty="0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819400" y="2476504"/>
          <a:ext cx="309562" cy="371475"/>
        </p:xfrm>
        <a:graphic>
          <a:graphicData uri="http://schemas.openxmlformats.org/presentationml/2006/ole">
            <p:oleObj spid="_x0000_s10247" name="Equation" r:id="rId8" imgW="190440" imgH="228600" progId="Equation.3">
              <p:embed/>
            </p:oleObj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2819400" y="2933704"/>
          <a:ext cx="309562" cy="371475"/>
        </p:xfrm>
        <a:graphic>
          <a:graphicData uri="http://schemas.openxmlformats.org/presentationml/2006/ole">
            <p:oleObj spid="_x0000_s10248" name="Equation" r:id="rId9" imgW="190440" imgH="228600" progId="Equation.3">
              <p:embed/>
            </p:oleObj>
          </a:graphicData>
        </a:graphic>
      </p:graphicFrame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3429000" y="2974979"/>
          <a:ext cx="144462" cy="288925"/>
        </p:xfrm>
        <a:graphic>
          <a:graphicData uri="http://schemas.openxmlformats.org/presentationml/2006/ole">
            <p:oleObj spid="_x0000_s10249" name="Equation" r:id="rId10" imgW="88560" imgH="177480" progId="Equation.3">
              <p:embed/>
            </p:oleObj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2819400" y="3324229"/>
          <a:ext cx="309563" cy="371475"/>
        </p:xfrm>
        <a:graphic>
          <a:graphicData uri="http://schemas.openxmlformats.org/presentationml/2006/ole">
            <p:oleObj spid="_x0000_s10250" name="Equation" r:id="rId11" imgW="190440" imgH="228600" progId="Equation.3">
              <p:embed/>
            </p:oleObj>
          </a:graphicData>
        </a:graphic>
      </p:graphicFrame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3429000" y="3365504"/>
          <a:ext cx="144463" cy="288925"/>
        </p:xfrm>
        <a:graphic>
          <a:graphicData uri="http://schemas.openxmlformats.org/presentationml/2006/ole">
            <p:oleObj spid="_x0000_s10251" name="Equation" r:id="rId12" imgW="88560" imgH="177480" progId="Equation.3">
              <p:embed/>
            </p:oleObj>
          </a:graphicData>
        </a:graphic>
      </p:graphicFrame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3881438" y="3324225"/>
          <a:ext cx="309562" cy="371475"/>
        </p:xfrm>
        <a:graphic>
          <a:graphicData uri="http://schemas.openxmlformats.org/presentationml/2006/ole">
            <p:oleObj spid="_x0000_s10252" name="Equation" r:id="rId13" imgW="190440" imgH="22860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09600" y="4116173"/>
            <a:ext cx="8153400" cy="955901"/>
          </a:xfrm>
          <a:prstGeom prst="rect">
            <a:avLst/>
          </a:prstGeom>
          <a:noFill/>
          <a:ln w="34925">
            <a:solidFill>
              <a:schemeClr val="accent2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 this situation, the energy level is dependent on different excited state,     , and for different excited  energy state, different orbital,     will have different energy as well.</a:t>
            </a:r>
            <a:endParaRPr lang="en-US" b="1" i="1" dirty="0"/>
          </a:p>
        </p:txBody>
      </p:sp>
      <p:graphicFrame>
        <p:nvGraphicFramePr>
          <p:cNvPr id="21518" name="Object 14"/>
          <p:cNvGraphicFramePr>
            <a:graphicFrameLocks noChangeAspect="1"/>
          </p:cNvGraphicFramePr>
          <p:nvPr/>
        </p:nvGraphicFramePr>
        <p:xfrm>
          <a:off x="7866087" y="4230692"/>
          <a:ext cx="206375" cy="227012"/>
        </p:xfrm>
        <a:graphic>
          <a:graphicData uri="http://schemas.openxmlformats.org/presentationml/2006/ole">
            <p:oleObj spid="_x0000_s10253" name="Equation" r:id="rId14" imgW="126720" imgH="139680" progId="Equation.3">
              <p:embed/>
            </p:oleObj>
          </a:graphicData>
        </a:graphic>
      </p:graphicFrame>
      <p:graphicFrame>
        <p:nvGraphicFramePr>
          <p:cNvPr id="21519" name="Object 15"/>
          <p:cNvGraphicFramePr>
            <a:graphicFrameLocks noChangeAspect="1"/>
          </p:cNvGraphicFramePr>
          <p:nvPr/>
        </p:nvGraphicFramePr>
        <p:xfrm>
          <a:off x="5715008" y="4457704"/>
          <a:ext cx="144463" cy="288925"/>
        </p:xfrm>
        <a:graphic>
          <a:graphicData uri="http://schemas.openxmlformats.org/presentationml/2006/ole">
            <p:oleObj spid="_x0000_s10254" name="Equation" r:id="rId15" imgW="88560" imgH="177480" progId="Equation.3">
              <p:embed/>
            </p:oleObj>
          </a:graphicData>
        </a:graphic>
      </p:graphicFrame>
      <p:sp>
        <p:nvSpPr>
          <p:cNvPr id="24" name="Rectangle 23"/>
          <p:cNvSpPr/>
          <p:nvPr/>
        </p:nvSpPr>
        <p:spPr>
          <a:xfrm>
            <a:off x="3810000" y="3314704"/>
            <a:ext cx="457200" cy="381000"/>
          </a:xfrm>
          <a:prstGeom prst="rect">
            <a:avLst/>
          </a:prstGeom>
          <a:noFill/>
          <a:ln w="3492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4" idx="2"/>
          </p:cNvCxnSpPr>
          <p:nvPr/>
        </p:nvCxnSpPr>
        <p:spPr>
          <a:xfrm rot="5400000">
            <a:off x="3848100" y="3886204"/>
            <a:ext cx="381000" cy="1588"/>
          </a:xfrm>
          <a:prstGeom prst="straightConnector1">
            <a:avLst/>
          </a:prstGeom>
          <a:ln w="34925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53469" y="5619768"/>
            <a:ext cx="8185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Thus, we will plot the                            by varying only      and      at a fixed            .                         </a:t>
            </a:r>
            <a:endParaRPr lang="en-US" dirty="0"/>
          </a:p>
        </p:txBody>
      </p:sp>
      <p:graphicFrame>
        <p:nvGraphicFramePr>
          <p:cNvPr id="21520" name="Object 16"/>
          <p:cNvGraphicFramePr>
            <a:graphicFrameLocks noChangeAspect="1"/>
          </p:cNvGraphicFramePr>
          <p:nvPr/>
        </p:nvGraphicFramePr>
        <p:xfrm>
          <a:off x="2963860" y="5600718"/>
          <a:ext cx="1322388" cy="400050"/>
        </p:xfrm>
        <a:graphic>
          <a:graphicData uri="http://schemas.openxmlformats.org/presentationml/2006/ole">
            <p:oleObj spid="_x0000_s10255" name="Equation" r:id="rId16" imgW="927000" imgH="279360" progId="Equation.3">
              <p:embed/>
            </p:oleObj>
          </a:graphicData>
        </a:graphic>
      </p:graphicFrame>
      <p:graphicFrame>
        <p:nvGraphicFramePr>
          <p:cNvPr id="21521" name="Object 17"/>
          <p:cNvGraphicFramePr>
            <a:graphicFrameLocks noChangeAspect="1"/>
          </p:cNvGraphicFramePr>
          <p:nvPr/>
        </p:nvGraphicFramePr>
        <p:xfrm>
          <a:off x="5961073" y="5695968"/>
          <a:ext cx="182563" cy="254000"/>
        </p:xfrm>
        <a:graphic>
          <a:graphicData uri="http://schemas.openxmlformats.org/presentationml/2006/ole">
            <p:oleObj spid="_x0000_s10256" name="Equation" r:id="rId17" imgW="126720" imgH="177480" progId="Equation.3">
              <p:embed/>
            </p:oleObj>
          </a:graphicData>
        </a:graphic>
      </p:graphicFrame>
      <p:graphicFrame>
        <p:nvGraphicFramePr>
          <p:cNvPr id="21522" name="Object 18"/>
          <p:cNvGraphicFramePr>
            <a:graphicFrameLocks noChangeAspect="1"/>
          </p:cNvGraphicFramePr>
          <p:nvPr/>
        </p:nvGraphicFramePr>
        <p:xfrm>
          <a:off x="6694503" y="5730893"/>
          <a:ext cx="163513" cy="182563"/>
        </p:xfrm>
        <a:graphic>
          <a:graphicData uri="http://schemas.openxmlformats.org/presentationml/2006/ole">
            <p:oleObj spid="_x0000_s10257" name="Equation" r:id="rId18" imgW="114120" imgH="126720" progId="Equation.3">
              <p:embed/>
            </p:oleObj>
          </a:graphicData>
        </a:graphic>
      </p:graphicFrame>
      <p:graphicFrame>
        <p:nvGraphicFramePr>
          <p:cNvPr id="21523" name="Object 19"/>
          <p:cNvGraphicFramePr>
            <a:graphicFrameLocks noChangeAspect="1"/>
          </p:cNvGraphicFramePr>
          <p:nvPr/>
        </p:nvGraphicFramePr>
        <p:xfrm>
          <a:off x="7921652" y="5695968"/>
          <a:ext cx="508000" cy="290513"/>
        </p:xfrm>
        <a:graphic>
          <a:graphicData uri="http://schemas.openxmlformats.org/presentationml/2006/ole">
            <p:oleObj spid="_x0000_s10258" name="Equation" r:id="rId19" imgW="35532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24"/>
            <a:ext cx="8534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First, we need to change the </a:t>
            </a:r>
            <a:r>
              <a:rPr lang="en-US" dirty="0" err="1" smtClean="0"/>
              <a:t>wavefunction</a:t>
            </a:r>
            <a:r>
              <a:rPr lang="en-US" dirty="0" smtClean="0"/>
              <a:t> from spherical coordinate back to the Cartesian coordinate, and plot all the points discretely.</a:t>
            </a:r>
            <a:endParaRPr lang="en-US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752600" y="1447824"/>
          <a:ext cx="2976562" cy="381000"/>
        </p:xfrm>
        <a:graphic>
          <a:graphicData uri="http://schemas.openxmlformats.org/presentationml/2006/ole">
            <p:oleObj spid="_x0000_s11266" name="Equation" r:id="rId3" imgW="1587240" imgH="20304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804987" y="1828824"/>
          <a:ext cx="2881313" cy="381000"/>
        </p:xfrm>
        <a:graphic>
          <a:graphicData uri="http://schemas.openxmlformats.org/presentationml/2006/ole">
            <p:oleObj spid="_x0000_s11267" name="Equation" r:id="rId4" imgW="1536480" imgH="20304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2211387" y="2209824"/>
          <a:ext cx="2000250" cy="381000"/>
        </p:xfrm>
        <a:graphic>
          <a:graphicData uri="http://schemas.openxmlformats.org/presentationml/2006/ole">
            <p:oleObj spid="_x0000_s11268" name="Equation" r:id="rId5" imgW="1066680" imgH="203040" progId="Equation.3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6348413" y="1447824"/>
          <a:ext cx="1500187" cy="381000"/>
        </p:xfrm>
        <a:graphic>
          <a:graphicData uri="http://schemas.openxmlformats.org/presentationml/2006/ole">
            <p:oleObj spid="_x0000_s11269" name="Equation" r:id="rId6" imgW="799920" imgH="203040" progId="Equation.3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6338888" y="1828824"/>
          <a:ext cx="1119187" cy="381000"/>
        </p:xfrm>
        <a:graphic>
          <a:graphicData uri="http://schemas.openxmlformats.org/presentationml/2006/ole">
            <p:oleObj spid="_x0000_s11270" name="Equation" r:id="rId7" imgW="596880" imgH="203040" progId="Equation.3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6324600" y="2209824"/>
          <a:ext cx="1238250" cy="381000"/>
        </p:xfrm>
        <a:graphic>
          <a:graphicData uri="http://schemas.openxmlformats.org/presentationml/2006/ole">
            <p:oleObj spid="_x0000_s11271" name="Equation" r:id="rId8" imgW="660240" imgH="20304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172200" y="1447824"/>
            <a:ext cx="1752600" cy="114300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800" y="3200424"/>
            <a:ext cx="668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But, we have substitution of                    ,  and fixed              , then  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313110" y="3230794"/>
          <a:ext cx="901700" cy="274430"/>
        </p:xfrm>
        <a:graphic>
          <a:graphicData uri="http://schemas.openxmlformats.org/presentationml/2006/ole">
            <p:oleObj spid="_x0000_s11272" name="Equation" r:id="rId9" imgW="583920" imgH="177480" progId="Equation.3">
              <p:embed/>
            </p:oleObj>
          </a:graphicData>
        </a:graphic>
      </p:graphicFrame>
      <p:graphicFrame>
        <p:nvGraphicFramePr>
          <p:cNvPr id="23572" name="Object 20"/>
          <p:cNvGraphicFramePr>
            <a:graphicFrameLocks noChangeAspect="1"/>
          </p:cNvGraphicFramePr>
          <p:nvPr/>
        </p:nvGraphicFramePr>
        <p:xfrm>
          <a:off x="5500694" y="3224237"/>
          <a:ext cx="666750" cy="381000"/>
        </p:xfrm>
        <a:graphic>
          <a:graphicData uri="http://schemas.openxmlformats.org/presentationml/2006/ole">
            <p:oleObj spid="_x0000_s11273" name="Equation" r:id="rId10" imgW="355320" imgH="203040" progId="Equation.3">
              <p:embed/>
            </p:oleObj>
          </a:graphicData>
        </a:graphic>
      </p:graphicFrame>
      <p:graphicFrame>
        <p:nvGraphicFramePr>
          <p:cNvPr id="23573" name="Object 21"/>
          <p:cNvGraphicFramePr>
            <a:graphicFrameLocks noChangeAspect="1"/>
          </p:cNvGraphicFramePr>
          <p:nvPr/>
        </p:nvGraphicFramePr>
        <p:xfrm>
          <a:off x="6810398" y="3200424"/>
          <a:ext cx="1047750" cy="381000"/>
        </p:xfrm>
        <a:graphic>
          <a:graphicData uri="http://schemas.openxmlformats.org/presentationml/2006/ole">
            <p:oleObj spid="_x0000_s11274" name="Equation" r:id="rId11" imgW="558720" imgH="203040" progId="Equation.3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04800" y="3733824"/>
            <a:ext cx="3293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Thus, our plot is independent on </a:t>
            </a:r>
            <a:endParaRPr lang="en-US" dirty="0"/>
          </a:p>
        </p:txBody>
      </p:sp>
      <p:graphicFrame>
        <p:nvGraphicFramePr>
          <p:cNvPr id="23574" name="Object 22"/>
          <p:cNvGraphicFramePr>
            <a:graphicFrameLocks noChangeAspect="1"/>
          </p:cNvGraphicFramePr>
          <p:nvPr/>
        </p:nvGraphicFramePr>
        <p:xfrm>
          <a:off x="3787780" y="3733824"/>
          <a:ext cx="1427162" cy="356791"/>
        </p:xfrm>
        <a:graphic>
          <a:graphicData uri="http://schemas.openxmlformats.org/presentationml/2006/ole">
            <p:oleObj spid="_x0000_s11275" name="Equation" r:id="rId12" imgW="812520" imgH="203040" progId="Equation.3">
              <p:embed/>
            </p:oleObj>
          </a:graphicData>
        </a:graphic>
      </p:graphicFrame>
      <p:sp>
        <p:nvSpPr>
          <p:cNvPr id="33" name="Oval 32"/>
          <p:cNvSpPr/>
          <p:nvPr/>
        </p:nvSpPr>
        <p:spPr>
          <a:xfrm>
            <a:off x="5791200" y="4114824"/>
            <a:ext cx="2514600" cy="2514600"/>
          </a:xfrm>
          <a:prstGeom prst="ellipse">
            <a:avLst/>
          </a:prstGeom>
          <a:solidFill>
            <a:srgbClr val="C32B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urved Left Arrow 33"/>
          <p:cNvSpPr/>
          <p:nvPr/>
        </p:nvSpPr>
        <p:spPr>
          <a:xfrm>
            <a:off x="7086600" y="3962424"/>
            <a:ext cx="1371600" cy="2895600"/>
          </a:xfrm>
          <a:prstGeom prst="curvedLeftArrow">
            <a:avLst>
              <a:gd name="adj1" fmla="val 0"/>
              <a:gd name="adj2" fmla="val 17340"/>
              <a:gd name="adj3" fmla="val 1706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10200" y="3962424"/>
            <a:ext cx="1676400" cy="28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04800" y="4826024"/>
            <a:ext cx="5843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However, the range of       from         to        is not complete.   </a:t>
            </a:r>
            <a:endParaRPr lang="en-US" dirty="0"/>
          </a:p>
        </p:txBody>
      </p:sp>
      <p:graphicFrame>
        <p:nvGraphicFramePr>
          <p:cNvPr id="23575" name="Object 23"/>
          <p:cNvGraphicFramePr>
            <a:graphicFrameLocks noChangeAspect="1"/>
          </p:cNvGraphicFramePr>
          <p:nvPr/>
        </p:nvGraphicFramePr>
        <p:xfrm>
          <a:off x="2571736" y="4826024"/>
          <a:ext cx="238125" cy="381000"/>
        </p:xfrm>
        <a:graphic>
          <a:graphicData uri="http://schemas.openxmlformats.org/presentationml/2006/ole">
            <p:oleObj spid="_x0000_s11276" name="Equation" r:id="rId13" imgW="126720" imgH="203040" progId="Equation.3">
              <p:embed/>
            </p:oleObj>
          </a:graphicData>
        </a:graphic>
      </p:graphicFrame>
      <p:graphicFrame>
        <p:nvGraphicFramePr>
          <p:cNvPr id="23577" name="Object 25"/>
          <p:cNvGraphicFramePr>
            <a:graphicFrameLocks noChangeAspect="1"/>
          </p:cNvGraphicFramePr>
          <p:nvPr/>
        </p:nvGraphicFramePr>
        <p:xfrm>
          <a:off x="3548057" y="4849837"/>
          <a:ext cx="238125" cy="333375"/>
        </p:xfrm>
        <a:graphic>
          <a:graphicData uri="http://schemas.openxmlformats.org/presentationml/2006/ole">
            <p:oleObj spid="_x0000_s11277" name="Equation" r:id="rId14" imgW="126720" imgH="177480" progId="Equation.3">
              <p:embed/>
            </p:oleObj>
          </a:graphicData>
        </a:graphic>
      </p:graphicFrame>
      <p:graphicFrame>
        <p:nvGraphicFramePr>
          <p:cNvPr id="23578" name="Object 26"/>
          <p:cNvGraphicFramePr>
            <a:graphicFrameLocks noChangeAspect="1"/>
          </p:cNvGraphicFramePr>
          <p:nvPr/>
        </p:nvGraphicFramePr>
        <p:xfrm>
          <a:off x="4238625" y="4902224"/>
          <a:ext cx="261937" cy="261937"/>
        </p:xfrm>
        <a:graphic>
          <a:graphicData uri="http://schemas.openxmlformats.org/presentationml/2006/ole">
            <p:oleObj spid="_x0000_s11278" name="Equation" r:id="rId15" imgW="139680" imgH="139680" progId="Equation.3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04800" y="5294892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Therefore, we need to have another mirror image into the range of another                 . </a:t>
            </a:r>
            <a:endParaRPr lang="en-US" dirty="0"/>
          </a:p>
        </p:txBody>
      </p:sp>
      <p:graphicFrame>
        <p:nvGraphicFramePr>
          <p:cNvPr id="23579" name="Object 27"/>
          <p:cNvGraphicFramePr>
            <a:graphicFrameLocks noChangeAspect="1"/>
          </p:cNvGraphicFramePr>
          <p:nvPr/>
        </p:nvGraphicFramePr>
        <p:xfrm>
          <a:off x="2043112" y="5588024"/>
          <a:ext cx="776288" cy="355600"/>
        </p:xfrm>
        <a:graphic>
          <a:graphicData uri="http://schemas.openxmlformats.org/presentationml/2006/ole">
            <p:oleObj spid="_x0000_s11279" name="Equation" r:id="rId16" imgW="4442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5181600" y="4721800"/>
          <a:ext cx="3714750" cy="428625"/>
        </p:xfrm>
        <a:graphic>
          <a:graphicData uri="http://schemas.openxmlformats.org/presentationml/2006/ole">
            <p:oleObj spid="_x0000_s12290" name="Equation" r:id="rId3" imgW="1981080" imgH="228600" progId="Equation.3">
              <p:embed/>
            </p:oleObj>
          </a:graphicData>
        </a:graphic>
      </p:graphicFrame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6224587" y="5102800"/>
          <a:ext cx="1571625" cy="381000"/>
        </p:xfrm>
        <a:graphic>
          <a:graphicData uri="http://schemas.openxmlformats.org/presentationml/2006/ole">
            <p:oleObj spid="_x0000_s12291" name="Equation" r:id="rId4" imgW="838080" imgH="203040" progId="Equation.3">
              <p:embed/>
            </p:oleObj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5399087" y="5905520"/>
          <a:ext cx="1119187" cy="381000"/>
        </p:xfrm>
        <a:graphic>
          <a:graphicData uri="http://schemas.openxmlformats.org/presentationml/2006/ole">
            <p:oleObj spid="_x0000_s12292" name="Equation" r:id="rId5" imgW="596880" imgH="203040" progId="Equation.3">
              <p:embed/>
            </p:oleObj>
          </a:graphicData>
        </a:graphic>
      </p:graphicFrame>
      <p:sp>
        <p:nvSpPr>
          <p:cNvPr id="6" name="Striped Right Arrow 5"/>
          <p:cNvSpPr/>
          <p:nvPr/>
        </p:nvSpPr>
        <p:spPr>
          <a:xfrm>
            <a:off x="6618287" y="6057920"/>
            <a:ext cx="457200" cy="76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7175499" y="5905520"/>
          <a:ext cx="1119188" cy="381000"/>
        </p:xfrm>
        <a:graphic>
          <a:graphicData uri="http://schemas.openxmlformats.org/presentationml/2006/ole">
            <p:oleObj spid="_x0000_s12293" name="Equation" r:id="rId6" imgW="596880" imgH="20304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5399087" y="5905520"/>
            <a:ext cx="2971800" cy="38100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22887" y="5536188"/>
            <a:ext cx="2520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changing of plot interval,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4138" y="4721800"/>
          <a:ext cx="4310062" cy="428625"/>
        </p:xfrm>
        <a:graphic>
          <a:graphicData uri="http://schemas.openxmlformats.org/presentationml/2006/ole">
            <p:oleObj spid="_x0000_s12294" name="Equation" r:id="rId7" imgW="2298600" imgH="2286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84250" y="5102801"/>
          <a:ext cx="2452688" cy="381000"/>
        </p:xfrm>
        <a:graphic>
          <a:graphicData uri="http://schemas.openxmlformats.org/presentationml/2006/ole">
            <p:oleObj spid="_x0000_s12295" name="Equation" r:id="rId8" imgW="1307880" imgH="20304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98487" y="5905520"/>
          <a:ext cx="1119187" cy="381000"/>
        </p:xfrm>
        <a:graphic>
          <a:graphicData uri="http://schemas.openxmlformats.org/presentationml/2006/ole">
            <p:oleObj spid="_x0000_s12296" name="Equation" r:id="rId9" imgW="596880" imgH="203040" progId="Equation.3">
              <p:embed/>
            </p:oleObj>
          </a:graphicData>
        </a:graphic>
      </p:graphicFrame>
      <p:sp>
        <p:nvSpPr>
          <p:cNvPr id="14" name="Striped Right Arrow 13"/>
          <p:cNvSpPr/>
          <p:nvPr/>
        </p:nvSpPr>
        <p:spPr>
          <a:xfrm>
            <a:off x="1817687" y="6057920"/>
            <a:ext cx="457200" cy="76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374899" y="5905520"/>
          <a:ext cx="1119188" cy="381000"/>
        </p:xfrm>
        <a:graphic>
          <a:graphicData uri="http://schemas.openxmlformats.org/presentationml/2006/ole">
            <p:oleObj spid="_x0000_s12297" name="Equation" r:id="rId10" imgW="596880" imgH="203040" progId="Equation.3">
              <p:embed/>
            </p:oleObj>
          </a:graphicData>
        </a:graphic>
      </p:graphicFrame>
      <p:sp>
        <p:nvSpPr>
          <p:cNvPr id="16" name="Rectangle 15"/>
          <p:cNvSpPr/>
          <p:nvPr/>
        </p:nvSpPr>
        <p:spPr>
          <a:xfrm>
            <a:off x="598487" y="5905520"/>
            <a:ext cx="2971800" cy="38100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2287" y="5536188"/>
            <a:ext cx="2520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changing of plot interval,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352800" y="1216600"/>
            <a:ext cx="2514600" cy="2514600"/>
          </a:xfrm>
          <a:prstGeom prst="ellipse">
            <a:avLst/>
          </a:prstGeom>
          <a:solidFill>
            <a:srgbClr val="C32B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rved Left Arrow 18"/>
          <p:cNvSpPr/>
          <p:nvPr/>
        </p:nvSpPr>
        <p:spPr>
          <a:xfrm>
            <a:off x="4648200" y="1064200"/>
            <a:ext cx="1371600" cy="2895600"/>
          </a:xfrm>
          <a:prstGeom prst="curvedLeftArrow">
            <a:avLst>
              <a:gd name="adj1" fmla="val 0"/>
              <a:gd name="adj2" fmla="val 17340"/>
              <a:gd name="adj3" fmla="val 1706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urved Left Arrow 19"/>
          <p:cNvSpPr/>
          <p:nvPr/>
        </p:nvSpPr>
        <p:spPr>
          <a:xfrm flipH="1">
            <a:off x="3200400" y="1064200"/>
            <a:ext cx="1371600" cy="2895600"/>
          </a:xfrm>
          <a:prstGeom prst="curvedLeftArrow">
            <a:avLst>
              <a:gd name="adj1" fmla="val 0"/>
              <a:gd name="adj2" fmla="val 17340"/>
              <a:gd name="adj3" fmla="val 1706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6248400" y="2283400"/>
          <a:ext cx="1119187" cy="381000"/>
        </p:xfrm>
        <a:graphic>
          <a:graphicData uri="http://schemas.openxmlformats.org/presentationml/2006/ole">
            <p:oleObj spid="_x0000_s12298" name="Equation" r:id="rId11" imgW="596880" imgH="203040" progId="Equation.3">
              <p:embed/>
            </p:oleObj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1676400" y="2283400"/>
          <a:ext cx="1309688" cy="381000"/>
        </p:xfrm>
        <a:graphic>
          <a:graphicData uri="http://schemas.openxmlformats.org/presentationml/2006/ole">
            <p:oleObj spid="_x0000_s12299" name="Equation" r:id="rId12" imgW="69840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430" y="1942919"/>
            <a:ext cx="27048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/>
              <a:t>Part 4</a:t>
            </a:r>
            <a:endParaRPr lang="en-MY" sz="7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2976" y="3714752"/>
            <a:ext cx="6946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visualising</a:t>
            </a:r>
            <a:r>
              <a:rPr lang="en-US" sz="3200" dirty="0" smtClean="0"/>
              <a:t> the probability density plot</a:t>
            </a:r>
            <a:endParaRPr lang="en-MY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796614"/>
          </a:xfrm>
        </p:spPr>
        <p:txBody>
          <a:bodyPr/>
          <a:lstStyle/>
          <a:p>
            <a:pPr algn="ctr"/>
            <a:r>
              <a:rPr lang="en-US" dirty="0" smtClean="0"/>
              <a:t>Refer to source code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MY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Solving TISE by separation of variable</a:t>
            </a:r>
            <a:r>
              <a:rPr lang="en-MY" sz="2800" dirty="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/>
            </a:r>
            <a:br>
              <a:rPr lang="en-MY" sz="2800" dirty="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endParaRPr lang="en-MY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spv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72594"/>
          <a:stretch>
            <a:fillRect/>
          </a:stretch>
        </p:blipFill>
        <p:spPr>
          <a:xfrm>
            <a:off x="1071538" y="1270600"/>
            <a:ext cx="6858047" cy="943954"/>
          </a:xfrm>
        </p:spPr>
      </p:pic>
      <p:pic>
        <p:nvPicPr>
          <p:cNvPr id="5" name="Content Placeholder 3" descr="radia.png"/>
          <p:cNvPicPr>
            <a:picLocks noChangeAspect="1"/>
          </p:cNvPicPr>
          <p:nvPr/>
        </p:nvPicPr>
        <p:blipFill>
          <a:blip r:embed="rId3" cstate="print"/>
          <a:srcRect b="60000"/>
          <a:stretch>
            <a:fillRect/>
          </a:stretch>
        </p:blipFill>
        <p:spPr>
          <a:xfrm>
            <a:off x="1428728" y="3857628"/>
            <a:ext cx="6357982" cy="1428760"/>
          </a:xfrm>
          <a:prstGeom prst="rect">
            <a:avLst/>
          </a:prstGeom>
        </p:spPr>
      </p:pic>
      <p:pic>
        <p:nvPicPr>
          <p:cNvPr id="6" name="Content Placeholder 3" descr="spv.png"/>
          <p:cNvPicPr>
            <a:picLocks noChangeAspect="1"/>
          </p:cNvPicPr>
          <p:nvPr/>
        </p:nvPicPr>
        <p:blipFill>
          <a:blip r:embed="rId2" cstate="print"/>
          <a:srcRect t="33186" b="43999"/>
          <a:stretch>
            <a:fillRect/>
          </a:stretch>
        </p:blipFill>
        <p:spPr>
          <a:xfrm>
            <a:off x="1071539" y="2143116"/>
            <a:ext cx="6858047" cy="785818"/>
          </a:xfrm>
          <a:prstGeom prst="rect">
            <a:avLst/>
          </a:prstGeom>
        </p:spPr>
      </p:pic>
      <p:pic>
        <p:nvPicPr>
          <p:cNvPr id="7" name="Content Placeholder 3" descr="spv.png"/>
          <p:cNvPicPr>
            <a:picLocks noChangeAspect="1"/>
          </p:cNvPicPr>
          <p:nvPr/>
        </p:nvPicPr>
        <p:blipFill>
          <a:blip r:embed="rId2" cstate="print"/>
          <a:srcRect t="64297" b="12888"/>
          <a:stretch>
            <a:fillRect/>
          </a:stretch>
        </p:blipFill>
        <p:spPr>
          <a:xfrm>
            <a:off x="1071539" y="2714620"/>
            <a:ext cx="6858047" cy="785818"/>
          </a:xfrm>
          <a:prstGeom prst="rect">
            <a:avLst/>
          </a:prstGeom>
        </p:spPr>
      </p:pic>
      <p:pic>
        <p:nvPicPr>
          <p:cNvPr id="8" name="Content Placeholder 3" descr="radia.png"/>
          <p:cNvPicPr>
            <a:picLocks noChangeAspect="1"/>
          </p:cNvPicPr>
          <p:nvPr/>
        </p:nvPicPr>
        <p:blipFill>
          <a:blip r:embed="rId3" cstate="print"/>
          <a:srcRect t="54000"/>
          <a:stretch>
            <a:fillRect/>
          </a:stretch>
        </p:blipFill>
        <p:spPr>
          <a:xfrm>
            <a:off x="1571604" y="5214950"/>
            <a:ext cx="6357982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our project we separate the code in to 4 parts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part </a:t>
            </a:r>
            <a:r>
              <a:rPr lang="en-US" sz="3600" dirty="0" smtClean="0">
                <a:sym typeface="Wingdings" pitchFamily="2" charset="2"/>
              </a:rPr>
              <a:t></a:t>
            </a:r>
            <a:r>
              <a:rPr lang="en-US" sz="3600" dirty="0" smtClean="0"/>
              <a:t> finding the energy</a:t>
            </a:r>
          </a:p>
          <a:p>
            <a:pPr algn="ctr">
              <a:buNone/>
            </a:pPr>
            <a:r>
              <a:rPr lang="en-US" sz="3600" dirty="0" smtClean="0"/>
              <a:t>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part </a:t>
            </a:r>
            <a:r>
              <a:rPr lang="en-US" sz="3600" dirty="0" smtClean="0">
                <a:sym typeface="Wingdings" pitchFamily="2" charset="2"/>
              </a:rPr>
              <a:t> solving the angular and radial function</a:t>
            </a:r>
          </a:p>
          <a:p>
            <a:pPr algn="ctr">
              <a:buNone/>
            </a:pPr>
            <a:r>
              <a:rPr lang="en-US" sz="3600" dirty="0" smtClean="0">
                <a:sym typeface="Wingdings" pitchFamily="2" charset="2"/>
              </a:rPr>
              <a:t>3</a:t>
            </a:r>
            <a:r>
              <a:rPr lang="en-US" sz="3600" baseline="30000" dirty="0" smtClean="0">
                <a:sym typeface="Wingdings" pitchFamily="2" charset="2"/>
              </a:rPr>
              <a:t>rd</a:t>
            </a:r>
            <a:r>
              <a:rPr lang="en-US" sz="3600" dirty="0" smtClean="0">
                <a:sym typeface="Wingdings" pitchFamily="2" charset="2"/>
              </a:rPr>
              <a:t> part get the probability density</a:t>
            </a:r>
            <a:endParaRPr lang="en-MY" sz="36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sz="3600" dirty="0" smtClean="0">
                <a:sym typeface="Wingdings" pitchFamily="2" charset="2"/>
              </a:rPr>
              <a:t>4</a:t>
            </a:r>
            <a:r>
              <a:rPr lang="en-US" sz="3600" baseline="30000" dirty="0" smtClean="0">
                <a:sym typeface="Wingdings" pitchFamily="2" charset="2"/>
              </a:rPr>
              <a:t>th</a:t>
            </a:r>
            <a:r>
              <a:rPr lang="en-US" sz="3600" dirty="0" smtClean="0">
                <a:sym typeface="Wingdings" pitchFamily="2" charset="2"/>
              </a:rPr>
              <a:t> part  visualization of the probability density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0430" y="1942919"/>
            <a:ext cx="25573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/>
              <a:t>Part 1</a:t>
            </a:r>
            <a:endParaRPr lang="en-MY" sz="7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00364" y="3714752"/>
            <a:ext cx="35120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Finding the energy</a:t>
            </a:r>
            <a:endParaRPr lang="en-MY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Solve the Radial Part</a:t>
            </a:r>
            <a:endParaRPr lang="en-MY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spectrum is the important property in quantum mechanics, it can be obtain only by solving the radial part of Schrödinger equation. </a:t>
            </a:r>
          </a:p>
          <a:p>
            <a:r>
              <a:rPr lang="en-US" dirty="0" smtClean="0"/>
              <a:t>The solution for radial function will be obtain only if the corresponding energy is the Eigen energy for the radial function.</a:t>
            </a:r>
          </a:p>
          <a:p>
            <a:r>
              <a:rPr lang="en-US" dirty="0" smtClean="0"/>
              <a:t> Hence, in this part, we will keep guessing the energy until the solution obtain fit the boundary condition.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we have to substitute all constant in Radial function in to atomics unit to simplify our simulation.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simplify our equation and solving it using the command </a:t>
            </a:r>
            <a:r>
              <a:rPr lang="en-US" dirty="0" err="1" smtClean="0"/>
              <a:t>DSolve</a:t>
            </a:r>
            <a:r>
              <a:rPr lang="en-US" dirty="0" smtClean="0"/>
              <a:t> or  </a:t>
            </a:r>
            <a:r>
              <a:rPr lang="en-US" dirty="0" err="1" smtClean="0"/>
              <a:t>NDSolve</a:t>
            </a:r>
            <a:r>
              <a:rPr lang="en-US" dirty="0" smtClean="0"/>
              <a:t> . In my code, I choose the command </a:t>
            </a:r>
            <a:r>
              <a:rPr lang="en-US" dirty="0" err="1" smtClean="0"/>
              <a:t>DSolve</a:t>
            </a:r>
            <a:r>
              <a:rPr lang="en-US" dirty="0" smtClean="0"/>
              <a:t> for some reason</a:t>
            </a:r>
          </a:p>
          <a:p>
            <a:r>
              <a:rPr lang="en-US" dirty="0" smtClean="0"/>
              <a:t>To solve the equation using </a:t>
            </a:r>
            <a:r>
              <a:rPr lang="en-US" dirty="0" err="1" smtClean="0"/>
              <a:t>DSolve</a:t>
            </a:r>
            <a:r>
              <a:rPr lang="en-US" dirty="0" smtClean="0"/>
              <a:t> or  </a:t>
            </a:r>
            <a:r>
              <a:rPr lang="en-US" dirty="0" err="1" smtClean="0"/>
              <a:t>NDSolve</a:t>
            </a:r>
            <a:r>
              <a:rPr lang="en-US" dirty="0" smtClean="0"/>
              <a:t> boundary condition is important:</a:t>
            </a:r>
          </a:p>
          <a:p>
            <a:r>
              <a:rPr lang="en-US" dirty="0" smtClean="0"/>
              <a:t>B.C.</a:t>
            </a:r>
          </a:p>
          <a:p>
            <a:pPr>
              <a:buNone/>
            </a:pPr>
            <a:r>
              <a:rPr lang="en-US" dirty="0" smtClean="0"/>
              <a:t>          When r</a:t>
            </a:r>
            <a:r>
              <a:rPr lang="en-US" dirty="0" smtClean="0">
                <a:sym typeface="Wingdings" pitchFamily="2" charset="2"/>
              </a:rPr>
              <a:t> 0, </a:t>
            </a:r>
            <a:r>
              <a:rPr lang="en-US" dirty="0" smtClean="0"/>
              <a:t>R[r]</a:t>
            </a:r>
            <a:r>
              <a:rPr lang="en-US" dirty="0" smtClean="0">
                <a:sym typeface="Wingdings" pitchFamily="2" charset="2"/>
              </a:rPr>
              <a:t> 0;</a:t>
            </a:r>
          </a:p>
          <a:p>
            <a:pPr>
              <a:buNone/>
            </a:pPr>
            <a:r>
              <a:rPr lang="en-US" dirty="0" smtClean="0"/>
              <a:t>           When r</a:t>
            </a:r>
            <a:r>
              <a:rPr lang="en-US" dirty="0" smtClean="0">
                <a:sym typeface="Wingdings" pitchFamily="2" charset="2"/>
              </a:rPr>
              <a:t> ∞, </a:t>
            </a:r>
            <a:r>
              <a:rPr lang="en-US" dirty="0" smtClean="0"/>
              <a:t>R[r]</a:t>
            </a:r>
            <a:r>
              <a:rPr lang="en-US" dirty="0" smtClean="0">
                <a:sym typeface="Wingdings" pitchFamily="2" charset="2"/>
              </a:rPr>
              <a:t> ∞;            </a:t>
            </a:r>
            <a:endParaRPr lang="en-US" dirty="0" smtClean="0"/>
          </a:p>
          <a:p>
            <a:r>
              <a:rPr lang="en-US" dirty="0" smtClean="0"/>
              <a:t>From theory,</a:t>
            </a:r>
          </a:p>
          <a:p>
            <a:pPr>
              <a:buNone/>
            </a:pPr>
            <a:r>
              <a:rPr lang="en-US" dirty="0" smtClean="0"/>
              <a:t>                             r</a:t>
            </a:r>
            <a:r>
              <a:rPr lang="en-US" dirty="0" smtClean="0">
                <a:sym typeface="Wingdings" pitchFamily="2" charset="2"/>
              </a:rPr>
              <a:t> ∞</a:t>
            </a:r>
            <a:r>
              <a:rPr lang="en-US" dirty="0" smtClean="0"/>
              <a:t> ,</a:t>
            </a:r>
            <a:r>
              <a:rPr lang="en-US" i="1" dirty="0" smtClean="0">
                <a:latin typeface="Times New Roman" pitchFamily="18" charset="0"/>
                <a:sym typeface="Wingdings" pitchFamily="2" charset="2"/>
              </a:rPr>
              <a:t> R</a:t>
            </a:r>
            <a:r>
              <a:rPr lang="en-US" dirty="0" smtClean="0">
                <a:latin typeface="Times New Roman" pitchFamily="18" charset="0"/>
                <a:sym typeface="Wingdings" pitchFamily="2" charset="2"/>
              </a:rPr>
              <a:t>[r]  </a:t>
            </a:r>
            <a:r>
              <a:rPr lang="en-US" i="1" dirty="0" err="1" smtClean="0">
                <a:latin typeface="Times New Roman" pitchFamily="18" charset="0"/>
                <a:sym typeface="Wingdings" pitchFamily="2" charset="2"/>
              </a:rPr>
              <a:t>r</a:t>
            </a:r>
            <a:r>
              <a:rPr lang="en-US" dirty="0" err="1" smtClean="0">
                <a:latin typeface="Times New Roman" pitchFamily="18" charset="0"/>
                <a:sym typeface="Wingdings" pitchFamily="2" charset="2"/>
              </a:rPr>
              <a:t>exp</a:t>
            </a:r>
            <a:r>
              <a:rPr lang="en-US" dirty="0" smtClean="0">
                <a:latin typeface="Times New Roman" pitchFamily="18" charset="0"/>
                <a:sym typeface="Wingdings" pitchFamily="2" charset="2"/>
              </a:rPr>
              <a:t> (-</a:t>
            </a:r>
            <a:r>
              <a:rPr lang="en-US" i="1" dirty="0" smtClean="0">
                <a:latin typeface="Times New Roman" pitchFamily="18" charset="0"/>
                <a:sym typeface="Wingdings" pitchFamily="2" charset="2"/>
              </a:rPr>
              <a:t>r)</a:t>
            </a:r>
            <a:r>
              <a:rPr lang="en-US" dirty="0" smtClean="0"/>
              <a:t> ;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our code, we change the R[r] term to U[r], where U[r] = r*R[r] to avoid some singularity when the </a:t>
            </a:r>
            <a:r>
              <a:rPr lang="en-US" dirty="0" err="1" smtClean="0"/>
              <a:t>DSolve</a:t>
            </a:r>
            <a:r>
              <a:rPr lang="en-US" dirty="0" smtClean="0"/>
              <a:t> executed.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we plug in a series of guess energy in radial function.</a:t>
            </a:r>
          </a:p>
          <a:p>
            <a:r>
              <a:rPr lang="en-US" dirty="0" err="1" smtClean="0"/>
              <a:t>Eguess</a:t>
            </a:r>
            <a:r>
              <a:rPr lang="en-US" dirty="0" smtClean="0"/>
              <a:t>[n]=</a:t>
            </a:r>
            <a:r>
              <a:rPr lang="en-US" dirty="0" err="1" smtClean="0"/>
              <a:t>Eguessinitial</a:t>
            </a:r>
            <a:r>
              <a:rPr lang="en-US" dirty="0" smtClean="0"/>
              <a:t> + n*epsilon.</a:t>
            </a:r>
          </a:p>
          <a:p>
            <a:r>
              <a:rPr lang="en-US" dirty="0" smtClean="0"/>
              <a:t>Epsilon is a very small interval which can be adjust to change the accuracy.</a:t>
            </a:r>
          </a:p>
          <a:p>
            <a:r>
              <a:rPr lang="en-US" dirty="0" smtClean="0"/>
              <a:t>Plot the  graph U[0] versus n, it is equivalent to U[0] versus </a:t>
            </a:r>
            <a:r>
              <a:rPr lang="en-US" dirty="0" err="1" smtClean="0"/>
              <a:t>Eguess</a:t>
            </a:r>
            <a:r>
              <a:rPr lang="en-US" dirty="0" smtClean="0"/>
              <a:t>, when the graph intercept with the x-axis then corresponding energy is the Eigen energy we want.</a:t>
            </a:r>
          </a:p>
          <a:p>
            <a:r>
              <a:rPr lang="en-US" dirty="0" smtClean="0"/>
              <a:t>The intersection point can be found using bisection method.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32732"/>
          </a:xfrm>
        </p:spPr>
        <p:txBody>
          <a:bodyPr/>
          <a:lstStyle/>
          <a:p>
            <a:pPr algn="ctr"/>
            <a:r>
              <a:rPr lang="en-US" dirty="0" smtClean="0"/>
              <a:t>U[0] versus n, when l=0</a:t>
            </a:r>
            <a:endParaRPr lang="en-MY" dirty="0"/>
          </a:p>
        </p:txBody>
      </p:sp>
      <p:pic>
        <p:nvPicPr>
          <p:cNvPr id="6" name="Content Placeholder 5" descr="l=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95425" y="2402681"/>
            <a:ext cx="6153150" cy="3590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1010</TotalTime>
  <Words>1040</Words>
  <Application>Microsoft Office PowerPoint</Application>
  <PresentationFormat>On-screen Show (4:3)</PresentationFormat>
  <Paragraphs>114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Flow</vt:lpstr>
      <vt:lpstr>Equation</vt:lpstr>
      <vt:lpstr>Microsoft Equation 3.0</vt:lpstr>
      <vt:lpstr> Solving and visualising  the Schroedinger equation for   Hydrogen atom</vt:lpstr>
      <vt:lpstr>Time independent Schrödinger equation(TISE) in spherical form</vt:lpstr>
      <vt:lpstr>Solving TISE by separation of variable </vt:lpstr>
      <vt:lpstr>In our project we separate the code in to 4 parts</vt:lpstr>
      <vt:lpstr>Slide 5</vt:lpstr>
      <vt:lpstr>Solve the Radial Part</vt:lpstr>
      <vt:lpstr>Slide 7</vt:lpstr>
      <vt:lpstr>Slide 8</vt:lpstr>
      <vt:lpstr>U[0] versus n, when l=0</vt:lpstr>
      <vt:lpstr>U[0] versus n, when l=1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Refer to source code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and visualising  the Schroedinger equation for   Hydrogen atom</dc:title>
  <dc:creator>narsil</dc:creator>
  <cp:lastModifiedBy>user</cp:lastModifiedBy>
  <cp:revision>80</cp:revision>
  <dcterms:created xsi:type="dcterms:W3CDTF">2012-07-03T13:36:53Z</dcterms:created>
  <dcterms:modified xsi:type="dcterms:W3CDTF">2012-07-07T13:43:05Z</dcterms:modified>
</cp:coreProperties>
</file>