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85" r:id="rId5"/>
    <p:sldId id="286" r:id="rId6"/>
    <p:sldId id="287" r:id="rId7"/>
    <p:sldId id="288" r:id="rId8"/>
    <p:sldId id="289" r:id="rId9"/>
    <p:sldId id="290" r:id="rId10"/>
    <p:sldId id="259" r:id="rId11"/>
    <p:sldId id="274" r:id="rId12"/>
    <p:sldId id="276" r:id="rId13"/>
    <p:sldId id="275" r:id="rId14"/>
    <p:sldId id="284" r:id="rId15"/>
    <p:sldId id="261" r:id="rId16"/>
    <p:sldId id="268" r:id="rId17"/>
    <p:sldId id="269" r:id="rId18"/>
    <p:sldId id="270" r:id="rId19"/>
    <p:sldId id="271" r:id="rId20"/>
    <p:sldId id="272" r:id="rId21"/>
    <p:sldId id="277" r:id="rId22"/>
    <p:sldId id="273" r:id="rId23"/>
    <p:sldId id="262" r:id="rId24"/>
    <p:sldId id="263"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8" autoAdjust="0"/>
    <p:restoredTop sz="94660"/>
  </p:normalViewPr>
  <p:slideViewPr>
    <p:cSldViewPr>
      <p:cViewPr>
        <p:scale>
          <a:sx n="70" d="100"/>
          <a:sy n="70" d="100"/>
        </p:scale>
        <p:origin x="-141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D050C-F05A-4A99-AEEC-23E59055775E}"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15593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D050C-F05A-4A99-AEEC-23E59055775E}"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142370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D050C-F05A-4A99-AEEC-23E59055775E}"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142996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D050C-F05A-4A99-AEEC-23E59055775E}"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254731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D050C-F05A-4A99-AEEC-23E59055775E}" type="datetimeFigureOut">
              <a:rPr lang="en-US" smtClean="0"/>
              <a:t>11/17/2013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249474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D050C-F05A-4A99-AEEC-23E59055775E}"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2822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D050C-F05A-4A99-AEEC-23E59055775E}" type="datetimeFigureOut">
              <a:rPr lang="en-US" smtClean="0"/>
              <a:t>11/17/2013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38916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D050C-F05A-4A99-AEEC-23E59055775E}" type="datetimeFigureOut">
              <a:rPr lang="en-US" smtClean="0"/>
              <a:t>11/17/2013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11362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D050C-F05A-4A99-AEEC-23E59055775E}" type="datetimeFigureOut">
              <a:rPr lang="en-US" smtClean="0"/>
              <a:t>11/17/2013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206034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D050C-F05A-4A99-AEEC-23E59055775E}"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146945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D050C-F05A-4A99-AEEC-23E59055775E}" type="datetimeFigureOut">
              <a:rPr lang="en-US" smtClean="0"/>
              <a:t>11/17/2013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8C6F7-BCDB-4862-8F21-C49294E210A4}" type="slidenum">
              <a:rPr lang="en-US" smtClean="0"/>
              <a:t>‹#›</a:t>
            </a:fld>
            <a:endParaRPr lang="en-US"/>
          </a:p>
        </p:txBody>
      </p:sp>
    </p:spTree>
    <p:extLst>
      <p:ext uri="{BB962C8B-B14F-4D97-AF65-F5344CB8AC3E}">
        <p14:creationId xmlns:p14="http://schemas.microsoft.com/office/powerpoint/2010/main" val="70978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D050C-F05A-4A99-AEEC-23E59055775E}" type="datetimeFigureOut">
              <a:rPr lang="en-US" smtClean="0"/>
              <a:t>11/17/2013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C6F7-BCDB-4862-8F21-C49294E210A4}" type="slidenum">
              <a:rPr lang="en-US" smtClean="0"/>
              <a:t>‹#›</a:t>
            </a:fld>
            <a:endParaRPr lang="en-US"/>
          </a:p>
        </p:txBody>
      </p:sp>
    </p:spTree>
    <p:extLst>
      <p:ext uri="{BB962C8B-B14F-4D97-AF65-F5344CB8AC3E}">
        <p14:creationId xmlns:p14="http://schemas.microsoft.com/office/powerpoint/2010/main" val="263328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003425"/>
          </a:xfrm>
        </p:spPr>
        <p:txBody>
          <a:bodyPr>
            <a:normAutofit/>
          </a:bodyPr>
          <a:lstStyle/>
          <a:p>
            <a:r>
              <a:rPr lang="en-US" sz="2700" dirty="0" smtClean="0"/>
              <a:t>Monte Carlo Simulation:</a:t>
            </a:r>
            <a:r>
              <a:rPr lang="en-US" dirty="0"/>
              <a:t/>
            </a:r>
            <a:br>
              <a:rPr lang="en-US" dirty="0"/>
            </a:br>
            <a:r>
              <a:rPr lang="en-US" sz="3600" dirty="0" smtClean="0"/>
              <a:t>Simulate an</a:t>
            </a:r>
            <a:br>
              <a:rPr lang="en-US" sz="3600" dirty="0" smtClean="0"/>
            </a:br>
            <a:r>
              <a:rPr lang="en-US" sz="3600" dirty="0" smtClean="0"/>
              <a:t>Isothermal-Isobaric Ensemble</a:t>
            </a:r>
            <a:endParaRPr lang="en-US" sz="3600" dirty="0"/>
          </a:p>
        </p:txBody>
      </p:sp>
      <p:sp>
        <p:nvSpPr>
          <p:cNvPr id="3" name="Subtitle 2"/>
          <p:cNvSpPr>
            <a:spLocks noGrp="1"/>
          </p:cNvSpPr>
          <p:nvPr>
            <p:ph type="subTitle" idx="1"/>
          </p:nvPr>
        </p:nvSpPr>
        <p:spPr/>
        <p:txBody>
          <a:bodyPr>
            <a:normAutofit lnSpcReduction="10000"/>
          </a:bodyPr>
          <a:lstStyle/>
          <a:p>
            <a:r>
              <a:rPr lang="en-US" sz="2400" dirty="0" smtClean="0">
                <a:solidFill>
                  <a:schemeClr val="tx1"/>
                </a:solidFill>
              </a:rPr>
              <a:t>Timothy Tie Dong Bing</a:t>
            </a:r>
          </a:p>
          <a:p>
            <a:r>
              <a:rPr lang="en-US" sz="2400" dirty="0" smtClean="0">
                <a:solidFill>
                  <a:schemeClr val="tx1"/>
                </a:solidFill>
              </a:rPr>
              <a:t>109019</a:t>
            </a:r>
          </a:p>
          <a:p>
            <a:r>
              <a:rPr lang="en-US" sz="2400" dirty="0" smtClean="0">
                <a:solidFill>
                  <a:schemeClr val="tx1"/>
                </a:solidFill>
              </a:rPr>
              <a:t>School of Physics, Computer Lab</a:t>
            </a:r>
          </a:p>
          <a:p>
            <a:r>
              <a:rPr lang="en-US" sz="2400" dirty="0" smtClean="0">
                <a:solidFill>
                  <a:schemeClr val="tx1"/>
                </a:solidFill>
              </a:rPr>
              <a:t>25</a:t>
            </a:r>
            <a:r>
              <a:rPr lang="en-US" sz="2400" baseline="30000" dirty="0" smtClean="0">
                <a:solidFill>
                  <a:schemeClr val="tx1"/>
                </a:solidFill>
              </a:rPr>
              <a:t>th</a:t>
            </a:r>
            <a:r>
              <a:rPr lang="en-US" sz="2400" dirty="0" smtClean="0">
                <a:solidFill>
                  <a:schemeClr val="tx1"/>
                </a:solidFill>
              </a:rPr>
              <a:t> Jan 2013</a:t>
            </a:r>
            <a:endParaRPr lang="en-US" sz="2400" dirty="0">
              <a:solidFill>
                <a:schemeClr val="tx1"/>
              </a:solidFill>
            </a:endParaRPr>
          </a:p>
        </p:txBody>
      </p:sp>
    </p:spTree>
    <p:extLst>
      <p:ext uri="{BB962C8B-B14F-4D97-AF65-F5344CB8AC3E}">
        <p14:creationId xmlns:p14="http://schemas.microsoft.com/office/powerpoint/2010/main" val="1125384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dirty="0"/>
                  <a:t>In the simulation, </a:t>
                </a:r>
                <a:r>
                  <a:rPr lang="en-US" sz="2800" dirty="0" smtClean="0"/>
                  <a:t>we accomplish </a:t>
                </a:r>
                <a:r>
                  <a:rPr lang="en-US" sz="2800" dirty="0"/>
                  <a:t>energy fluctuations using displacement </a:t>
                </a:r>
                <a:r>
                  <a:rPr lang="en-US" sz="2800" dirty="0" smtClean="0"/>
                  <a:t>moves and </a:t>
                </a:r>
                <a:r>
                  <a:rPr lang="en-US" sz="2800" dirty="0"/>
                  <a:t>volume </a:t>
                </a:r>
                <a:r>
                  <a:rPr lang="en-US" sz="2800" dirty="0" smtClean="0"/>
                  <a:t>fluctuations using </a:t>
                </a:r>
                <a:r>
                  <a:rPr lang="en-US" sz="2800" dirty="0"/>
                  <a:t>volume scaling </a:t>
                </a:r>
                <a:r>
                  <a:rPr lang="en-US" sz="2800" dirty="0" smtClean="0"/>
                  <a:t>moves.</a:t>
                </a:r>
              </a:p>
              <a:p>
                <a:pPr marL="0" indent="0">
                  <a:buNone/>
                </a:pPr>
                <a:endParaRPr lang="en-US" sz="2800" dirty="0"/>
              </a:p>
              <a:p>
                <a:pPr marL="0" indent="0">
                  <a:buNone/>
                </a:pPr>
                <a:r>
                  <a:rPr lang="en-US" sz="2800" dirty="0" smtClean="0"/>
                  <a:t>The acceptance criterion of displacement moves is </a:t>
                </a:r>
              </a:p>
              <a:p>
                <a:pPr marL="0" indent="0">
                  <a:buNone/>
                </a:pPr>
                <a:endParaRPr lang="en-US" sz="2800"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m:t>
                      </m:r>
                      <m:func>
                        <m:funcPr>
                          <m:ctrlPr>
                            <a:rPr lang="en-US" sz="2800" i="1">
                              <a:latin typeface="Cambria Math"/>
                            </a:rPr>
                          </m:ctrlPr>
                        </m:funcPr>
                        <m:fName>
                          <m:r>
                            <m:rPr>
                              <m:sty m:val="p"/>
                            </m:rPr>
                            <a:rPr lang="en-US" sz="2800">
                              <a:latin typeface="Cambria Math"/>
                            </a:rPr>
                            <m:t>exp</m:t>
                          </m:r>
                        </m:fName>
                        <m:e>
                          <m:d>
                            <m:dPr>
                              <m:begChr m:val="{"/>
                              <m:endChr m:val="}"/>
                              <m:ctrlPr>
                                <a:rPr lang="en-US" sz="2800" i="1">
                                  <a:latin typeface="Cambria Math"/>
                                </a:rPr>
                              </m:ctrlPr>
                            </m:dPr>
                            <m:e>
                              <m:func>
                                <m:funcPr>
                                  <m:ctrlPr>
                                    <a:rPr lang="en-US" sz="2800" i="1">
                                      <a:latin typeface="Cambria Math"/>
                                    </a:rPr>
                                  </m:ctrlPr>
                                </m:funcPr>
                                <m:fName>
                                  <m:r>
                                    <a:rPr lang="en-US" sz="2800" i="1">
                                      <a:latin typeface="Cambria Math"/>
                                    </a:rPr>
                                    <m:t>𝑚𝑖𝑛</m:t>
                                  </m:r>
                                </m:fName>
                                <m:e>
                                  <m:d>
                                    <m:dPr>
                                      <m:begChr m:val="["/>
                                      <m:endChr m:val="]"/>
                                      <m:ctrlPr>
                                        <a:rPr lang="en-US" sz="2800" i="1">
                                          <a:latin typeface="Cambria Math"/>
                                        </a:rPr>
                                      </m:ctrlPr>
                                    </m:dPr>
                                    <m:e>
                                      <m:r>
                                        <a:rPr lang="en-US" sz="2800" i="1">
                                          <a:latin typeface="Cambria Math"/>
                                        </a:rPr>
                                        <m:t>0,−</m:t>
                                      </m:r>
                                      <m:r>
                                        <a:rPr lang="en-US" sz="2800" i="1">
                                          <a:latin typeface="Cambria Math"/>
                                        </a:rPr>
                                        <m:t>𝛽</m:t>
                                      </m:r>
                                      <m:r>
                                        <a:rPr lang="en-US" sz="2800" i="1">
                                          <a:latin typeface="Cambria Math"/>
                                        </a:rPr>
                                        <m:t>∆</m:t>
                                      </m:r>
                                      <m:r>
                                        <a:rPr lang="en-US" sz="2800" i="1">
                                          <a:latin typeface="Cambria Math"/>
                                        </a:rPr>
                                        <m:t>𝑈</m:t>
                                      </m:r>
                                    </m:e>
                                  </m:d>
                                </m:e>
                              </m:func>
                            </m:e>
                          </m:d>
                        </m:e>
                      </m:func>
                    </m:oMath>
                  </m:oMathPara>
                </a14:m>
                <a:endParaRPr lang="en-US" sz="2800" dirty="0" smtClean="0"/>
              </a:p>
              <a:p>
                <a:pPr marL="0" indent="0">
                  <a:buNone/>
                </a:pPr>
                <a:endParaRPr lang="en-US" sz="2400" dirty="0" smtClean="0"/>
              </a:p>
              <a:p>
                <a:pPr marL="0" indent="0">
                  <a:buNone/>
                </a:pPr>
                <a:r>
                  <a:rPr lang="en-US" sz="2800" dirty="0"/>
                  <a:t>w</a:t>
                </a:r>
                <a:r>
                  <a:rPr lang="en-US" sz="2800" dirty="0" smtClean="0"/>
                  <a:t>hile for volume fluctuations,</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𝑃</m:t>
                          </m:r>
                        </m:e>
                        <m:sub>
                          <m:r>
                            <a:rPr lang="en-US" sz="2400" i="1">
                              <a:latin typeface="Cambria Math"/>
                            </a:rPr>
                            <m:t>12</m:t>
                          </m:r>
                        </m:sub>
                        <m:sup>
                          <m:r>
                            <a:rPr lang="en-US" sz="2400" i="1">
                              <a:latin typeface="Cambria Math"/>
                            </a:rPr>
                            <m:t>𝑎𝑐𝑐</m:t>
                          </m:r>
                        </m:sup>
                      </m:sSubSup>
                      <m:r>
                        <a:rPr lang="en-US" sz="2400" i="1">
                          <a:latin typeface="Cambria Math"/>
                        </a:rPr>
                        <m:t>=</m:t>
                      </m:r>
                      <m:func>
                        <m:funcPr>
                          <m:ctrlPr>
                            <a:rPr lang="en-US" sz="2400" i="1">
                              <a:latin typeface="Cambria Math"/>
                            </a:rPr>
                          </m:ctrlPr>
                        </m:funcPr>
                        <m:fName>
                          <m:r>
                            <m:rPr>
                              <m:sty m:val="p"/>
                            </m:rPr>
                            <a:rPr lang="en-US" sz="2400">
                              <a:latin typeface="Cambria Math"/>
                            </a:rPr>
                            <m:t>exp</m:t>
                          </m:r>
                        </m:fName>
                        <m:e>
                          <m:d>
                            <m:dPr>
                              <m:begChr m:val="{"/>
                              <m:endChr m:val="}"/>
                              <m:ctrlPr>
                                <a:rPr lang="en-US" sz="2400" i="1">
                                  <a:latin typeface="Cambria Math"/>
                                </a:rPr>
                              </m:ctrlPr>
                            </m:dPr>
                            <m:e>
                              <m:func>
                                <m:funcPr>
                                  <m:ctrlPr>
                                    <a:rPr lang="en-US" sz="2400" i="1">
                                      <a:latin typeface="Cambria Math"/>
                                    </a:rPr>
                                  </m:ctrlPr>
                                </m:funcPr>
                                <m:fName>
                                  <m:r>
                                    <a:rPr lang="en-US" sz="2400" i="1">
                                      <a:latin typeface="Cambria Math"/>
                                    </a:rPr>
                                    <m:t>𝑚𝑖𝑛</m:t>
                                  </m:r>
                                </m:fName>
                                <m:e>
                                  <m:d>
                                    <m:dPr>
                                      <m:begChr m:val="["/>
                                      <m:endChr m:val="]"/>
                                      <m:ctrlPr>
                                        <a:rPr lang="en-US" sz="2400" i="1">
                                          <a:latin typeface="Cambria Math"/>
                                        </a:rPr>
                                      </m:ctrlPr>
                                    </m:dPr>
                                    <m:e>
                                      <m:r>
                                        <a:rPr lang="en-US" sz="2400" i="1">
                                          <a:latin typeface="Cambria Math"/>
                                        </a:rPr>
                                        <m:t>0,</m:t>
                                      </m:r>
                                      <m:r>
                                        <a:rPr lang="en-US" sz="2400" i="1">
                                          <a:latin typeface="Cambria Math"/>
                                        </a:rPr>
                                        <m:t>𝑁</m:t>
                                      </m:r>
                                      <m:func>
                                        <m:funcPr>
                                          <m:ctrlPr>
                                            <a:rPr lang="en-US" sz="2400" i="1">
                                              <a:latin typeface="Cambria Math"/>
                                            </a:rPr>
                                          </m:ctrlPr>
                                        </m:funcPr>
                                        <m:fName>
                                          <m:r>
                                            <a:rPr lang="en-US" sz="2400" i="1">
                                              <a:latin typeface="Cambria Math"/>
                                            </a:rPr>
                                            <m:t>𝑙𝑛</m:t>
                                          </m:r>
                                        </m:fName>
                                        <m:e>
                                          <m:d>
                                            <m:dPr>
                                              <m:ctrlPr>
                                                <a:rPr lang="en-US" sz="2400" i="1">
                                                  <a:latin typeface="Cambria Math"/>
                                                </a:rPr>
                                              </m:ctrlPr>
                                            </m:dPr>
                                            <m:e>
                                              <m:f>
                                                <m:fPr>
                                                  <m:ctrlPr>
                                                    <a:rPr lang="en-US" sz="2400" i="1">
                                                      <a:latin typeface="Cambria Math"/>
                                                    </a:rPr>
                                                  </m:ctrlPr>
                                                </m:fPr>
                                                <m:num>
                                                  <m:sSub>
                                                    <m:sSubPr>
                                                      <m:ctrlPr>
                                                        <a:rPr lang="en-US" sz="2400" i="1">
                                                          <a:latin typeface="Cambria Math"/>
                                                        </a:rPr>
                                                      </m:ctrlPr>
                                                    </m:sSubPr>
                                                    <m:e>
                                                      <m:r>
                                                        <a:rPr lang="en-US" sz="2400" i="1">
                                                          <a:latin typeface="Cambria Math"/>
                                                        </a:rPr>
                                                        <m:t>𝑉</m:t>
                                                      </m:r>
                                                    </m:e>
                                                    <m:sub>
                                                      <m:r>
                                                        <a:rPr lang="en-US" sz="2400" i="1">
                                                          <a:latin typeface="Cambria Math"/>
                                                        </a:rPr>
                                                        <m:t>2</m:t>
                                                      </m:r>
                                                    </m:sub>
                                                  </m:sSub>
                                                </m:num>
                                                <m:den>
                                                  <m:sSub>
                                                    <m:sSubPr>
                                                      <m:ctrlPr>
                                                        <a:rPr lang="en-US" sz="2400" i="1">
                                                          <a:latin typeface="Cambria Math"/>
                                                        </a:rPr>
                                                      </m:ctrlPr>
                                                    </m:sSubPr>
                                                    <m:e>
                                                      <m:r>
                                                        <a:rPr lang="en-US" sz="2400" i="1">
                                                          <a:latin typeface="Cambria Math"/>
                                                        </a:rPr>
                                                        <m:t>𝑉</m:t>
                                                      </m:r>
                                                    </m:e>
                                                    <m:sub>
                                                      <m:r>
                                                        <a:rPr lang="en-US" sz="2400" i="1">
                                                          <a:latin typeface="Cambria Math"/>
                                                        </a:rPr>
                                                        <m:t>1</m:t>
                                                      </m:r>
                                                    </m:sub>
                                                  </m:sSub>
                                                </m:den>
                                              </m:f>
                                            </m:e>
                                          </m:d>
                                        </m:e>
                                      </m:func>
                                      <m:r>
                                        <a:rPr lang="en-US" sz="2400" i="1">
                                          <a:latin typeface="Cambria Math"/>
                                        </a:rPr>
                                        <m:t>−</m:t>
                                      </m:r>
                                      <m:r>
                                        <a:rPr lang="en-US" sz="2400" i="1">
                                          <a:latin typeface="Cambria Math"/>
                                        </a:rPr>
                                        <m:t>𝛽</m:t>
                                      </m:r>
                                      <m:r>
                                        <a:rPr lang="en-US" sz="2400" i="1">
                                          <a:latin typeface="Cambria Math"/>
                                        </a:rPr>
                                        <m:t>∆</m:t>
                                      </m:r>
                                      <m:r>
                                        <a:rPr lang="en-US" sz="2400" i="1">
                                          <a:latin typeface="Cambria Math"/>
                                        </a:rPr>
                                        <m:t>𝑈</m:t>
                                      </m:r>
                                      <m:r>
                                        <a:rPr lang="en-US" sz="2400" i="1">
                                          <a:latin typeface="Cambria Math"/>
                                        </a:rPr>
                                        <m:t>−</m:t>
                                      </m:r>
                                      <m:r>
                                        <a:rPr lang="en-US" sz="2400" i="1">
                                          <a:latin typeface="Cambria Math"/>
                                        </a:rPr>
                                        <m:t>𝛽</m:t>
                                      </m:r>
                                      <m:r>
                                        <a:rPr lang="en-US" sz="2400" i="1">
                                          <a:latin typeface="Cambria Math"/>
                                        </a:rPr>
                                        <m:t>𝑃</m:t>
                                      </m:r>
                                      <m:r>
                                        <a:rPr lang="en-US" sz="2400" i="1">
                                          <a:latin typeface="Cambria Math"/>
                                        </a:rPr>
                                        <m:t>∆</m:t>
                                      </m:r>
                                      <m:r>
                                        <a:rPr lang="en-US" sz="2400" i="1">
                                          <a:latin typeface="Cambria Math"/>
                                        </a:rPr>
                                        <m:t>𝑉</m:t>
                                      </m:r>
                                    </m:e>
                                  </m:d>
                                </m:e>
                              </m:func>
                            </m:e>
                          </m:d>
                        </m:e>
                      </m:func>
                    </m:oMath>
                  </m:oMathPara>
                </a14:m>
                <a:endParaRPr lang="en-US" sz="2400"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481" t="-955"/>
                </a:stretch>
              </a:blipFill>
            </p:spPr>
            <p:txBody>
              <a:bodyPr/>
              <a:lstStyle/>
              <a:p>
                <a:r>
                  <a:rPr lang="en-US">
                    <a:noFill/>
                  </a:rPr>
                  <a:t> </a:t>
                </a:r>
              </a:p>
            </p:txBody>
          </p:sp>
        </mc:Fallback>
      </mc:AlternateContent>
    </p:spTree>
    <p:extLst>
      <p:ext uri="{BB962C8B-B14F-4D97-AF65-F5344CB8AC3E}">
        <p14:creationId xmlns:p14="http://schemas.microsoft.com/office/powerpoint/2010/main" val="252412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3900" b="1" dirty="0" smtClean="0"/>
                  <a:t>Energy Fluctuation:</a:t>
                </a:r>
              </a:p>
              <a:p>
                <a:pPr marL="0" indent="0">
                  <a:buNone/>
                </a:pPr>
                <a:r>
                  <a:rPr lang="en-US" sz="2800" dirty="0" smtClean="0"/>
                  <a:t>From the acceptance criterion of particle moves</a:t>
                </a:r>
              </a:p>
              <a:p>
                <a:pPr marL="0" indent="0">
                  <a:buNone/>
                </a:pPr>
                <a:endParaRPr lang="en-US" sz="2800"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m:t>
                      </m:r>
                      <m:func>
                        <m:funcPr>
                          <m:ctrlPr>
                            <a:rPr lang="en-US" sz="2800" i="1">
                              <a:latin typeface="Cambria Math"/>
                            </a:rPr>
                          </m:ctrlPr>
                        </m:funcPr>
                        <m:fName>
                          <m:r>
                            <m:rPr>
                              <m:sty m:val="p"/>
                            </m:rPr>
                            <a:rPr lang="en-US" sz="2800">
                              <a:latin typeface="Cambria Math"/>
                            </a:rPr>
                            <m:t>exp</m:t>
                          </m:r>
                        </m:fName>
                        <m:e>
                          <m:d>
                            <m:dPr>
                              <m:begChr m:val="{"/>
                              <m:endChr m:val="}"/>
                              <m:ctrlPr>
                                <a:rPr lang="en-US" sz="2800" i="1">
                                  <a:latin typeface="Cambria Math"/>
                                </a:rPr>
                              </m:ctrlPr>
                            </m:dPr>
                            <m:e>
                              <m:func>
                                <m:funcPr>
                                  <m:ctrlPr>
                                    <a:rPr lang="en-US" sz="2800" i="1">
                                      <a:latin typeface="Cambria Math"/>
                                    </a:rPr>
                                  </m:ctrlPr>
                                </m:funcPr>
                                <m:fName>
                                  <m:r>
                                    <a:rPr lang="en-US" sz="2800" i="1">
                                      <a:latin typeface="Cambria Math"/>
                                    </a:rPr>
                                    <m:t>𝑚𝑖𝑛</m:t>
                                  </m:r>
                                </m:fName>
                                <m:e>
                                  <m:d>
                                    <m:dPr>
                                      <m:begChr m:val="["/>
                                      <m:endChr m:val="]"/>
                                      <m:ctrlPr>
                                        <a:rPr lang="en-US" sz="2800" i="1">
                                          <a:latin typeface="Cambria Math"/>
                                        </a:rPr>
                                      </m:ctrlPr>
                                    </m:dPr>
                                    <m:e>
                                      <m:r>
                                        <a:rPr lang="en-US" sz="2800" i="1">
                                          <a:latin typeface="Cambria Math"/>
                                        </a:rPr>
                                        <m:t>0,−</m:t>
                                      </m:r>
                                      <m:r>
                                        <a:rPr lang="en-US" sz="2800" i="1">
                                          <a:latin typeface="Cambria Math"/>
                                        </a:rPr>
                                        <m:t>𝛽</m:t>
                                      </m:r>
                                      <m:r>
                                        <a:rPr lang="en-US" sz="2800" i="1">
                                          <a:latin typeface="Cambria Math"/>
                                        </a:rPr>
                                        <m:t>∆</m:t>
                                      </m:r>
                                      <m:r>
                                        <a:rPr lang="en-US" sz="2800" i="1">
                                          <a:latin typeface="Cambria Math"/>
                                        </a:rPr>
                                        <m:t>𝑈</m:t>
                                      </m:r>
                                    </m:e>
                                  </m:d>
                                </m:e>
                              </m:func>
                            </m:e>
                          </m:d>
                        </m:e>
                      </m:func>
                    </m:oMath>
                  </m:oMathPara>
                </a14:m>
                <a:endParaRPr lang="en-US" sz="2800" dirty="0" smtClean="0"/>
              </a:p>
              <a:p>
                <a:pPr marL="0" indent="0">
                  <a:buNone/>
                </a:pPr>
                <a:endParaRPr lang="en-US" sz="2400" dirty="0" smtClean="0"/>
              </a:p>
              <a:p>
                <a:pPr marL="0" indent="0">
                  <a:buNone/>
                </a:pPr>
                <a:r>
                  <a:rPr lang="en-US" sz="2800" dirty="0" smtClean="0"/>
                  <a:t>For a system of particles interacting exclusively through a pairwise energy function of the form</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𝑢</m:t>
                      </m:r>
                      <m:d>
                        <m:dPr>
                          <m:ctrlPr>
                            <a:rPr lang="en-US" sz="2800" i="1">
                              <a:latin typeface="Cambria Math"/>
                            </a:rPr>
                          </m:ctrlPr>
                        </m:dPr>
                        <m:e>
                          <m:sSub>
                            <m:sSubPr>
                              <m:ctrlPr>
                                <a:rPr lang="en-US" sz="2800" i="1">
                                  <a:latin typeface="Cambria Math"/>
                                </a:rPr>
                              </m:ctrlPr>
                            </m:sSubPr>
                            <m:e>
                              <m:r>
                                <a:rPr lang="en-US" sz="2800" i="1">
                                  <a:latin typeface="Cambria Math"/>
                                </a:rPr>
                                <m:t>𝑟</m:t>
                              </m:r>
                            </m:e>
                            <m:sub>
                              <m:r>
                                <a:rPr lang="en-US" sz="2800" i="1">
                                  <a:latin typeface="Cambria Math"/>
                                </a:rPr>
                                <m:t>𝑖𝑗</m:t>
                              </m:r>
                            </m:sub>
                          </m:sSub>
                        </m:e>
                      </m:d>
                      <m:r>
                        <a:rPr lang="en-US" sz="2800" i="1">
                          <a:latin typeface="Cambria Math"/>
                        </a:rPr>
                        <m:t>=</m:t>
                      </m:r>
                      <m:r>
                        <a:rPr lang="en-US" sz="2800" i="1">
                          <a:latin typeface="Cambria Math"/>
                        </a:rPr>
                        <m:t>𝑎</m:t>
                      </m:r>
                      <m:sSubSup>
                        <m:sSubSupPr>
                          <m:ctrlPr>
                            <a:rPr lang="en-US" sz="2800" i="1">
                              <a:latin typeface="Cambria Math"/>
                            </a:rPr>
                          </m:ctrlPr>
                        </m:sSubSupPr>
                        <m:e>
                          <m:r>
                            <a:rPr lang="en-US" sz="2800" i="1">
                              <a:latin typeface="Cambria Math"/>
                            </a:rPr>
                            <m:t>𝑟</m:t>
                          </m:r>
                        </m:e>
                        <m:sub>
                          <m:r>
                            <a:rPr lang="en-US" sz="2800" i="1">
                              <a:latin typeface="Cambria Math"/>
                            </a:rPr>
                            <m:t>𝑖𝑗</m:t>
                          </m:r>
                        </m:sub>
                        <m:sup>
                          <m:r>
                            <a:rPr lang="en-US" sz="2800" i="1">
                              <a:latin typeface="Cambria Math"/>
                            </a:rPr>
                            <m:t>−</m:t>
                          </m:r>
                          <m:r>
                            <a:rPr lang="en-US" sz="2800" i="1">
                              <a:latin typeface="Cambria Math"/>
                            </a:rPr>
                            <m:t>𝑛</m:t>
                          </m:r>
                        </m:sup>
                      </m:sSubSup>
                      <m:r>
                        <a:rPr lang="en-US" sz="2800" i="1">
                          <a:latin typeface="Cambria Math"/>
                        </a:rPr>
                        <m:t> </m:t>
                      </m:r>
                    </m:oMath>
                  </m:oMathPara>
                </a14:m>
                <a:endParaRPr lang="en-US" sz="2800" dirty="0" smtClean="0"/>
              </a:p>
              <a:p>
                <a:pPr marL="0" indent="0">
                  <a:buNone/>
                </a:pPr>
                <a:r>
                  <a:rPr lang="en-US" sz="2800" dirty="0" smtClean="0"/>
                  <a:t>The potential energy of the system is then calculated by summing the contributions from each pair of particles.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444" t="-1699" r="-2296"/>
                </a:stretch>
              </a:blipFill>
            </p:spPr>
            <p:txBody>
              <a:bodyPr/>
              <a:lstStyle/>
              <a:p>
                <a:r>
                  <a:rPr lang="en-US">
                    <a:noFill/>
                  </a:rPr>
                  <a:t> </a:t>
                </a:r>
              </a:p>
            </p:txBody>
          </p:sp>
        </mc:Fallback>
      </mc:AlternateContent>
    </p:spTree>
    <p:extLst>
      <p:ext uri="{BB962C8B-B14F-4D97-AF65-F5344CB8AC3E}">
        <p14:creationId xmlns:p14="http://schemas.microsoft.com/office/powerpoint/2010/main" val="215175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3900" b="1" dirty="0" smtClean="0"/>
                  <a:t>Energy Fluctuation:</a:t>
                </a:r>
              </a:p>
              <a:p>
                <a:pPr marL="0" indent="0">
                  <a:buNone/>
                </a:pPr>
                <a:r>
                  <a:rPr lang="en-US" sz="2800" dirty="0" smtClean="0"/>
                  <a:t>The </a:t>
                </a:r>
                <a:r>
                  <a:rPr lang="en-US" sz="2800" dirty="0" err="1"/>
                  <a:t>Lennard</a:t>
                </a:r>
                <a:r>
                  <a:rPr lang="en-US" sz="2800" dirty="0"/>
                  <a:t>-Jones potentials involves two terms of this form, where </a:t>
                </a:r>
                <a14:m>
                  <m:oMath xmlns:m="http://schemas.openxmlformats.org/officeDocument/2006/math">
                    <m:r>
                      <a:rPr lang="en-US" sz="2800" i="1">
                        <a:latin typeface="Cambria Math"/>
                      </a:rPr>
                      <m:t>𝑛</m:t>
                    </m:r>
                    <m:r>
                      <a:rPr lang="en-US" sz="2800" i="1">
                        <a:latin typeface="Cambria Math"/>
                      </a:rPr>
                      <m:t>=12</m:t>
                    </m:r>
                  </m:oMath>
                </a14:m>
                <a:r>
                  <a:rPr lang="en-US" sz="2800" dirty="0"/>
                  <a:t> and </a:t>
                </a:r>
                <a14:m>
                  <m:oMath xmlns:m="http://schemas.openxmlformats.org/officeDocument/2006/math">
                    <m:r>
                      <a:rPr lang="en-US" sz="2800" i="1">
                        <a:latin typeface="Cambria Math"/>
                      </a:rPr>
                      <m:t>𝑛</m:t>
                    </m:r>
                    <m:r>
                      <a:rPr lang="en-US" sz="2800" i="1">
                        <a:latin typeface="Cambria Math"/>
                      </a:rPr>
                      <m:t>=6</m:t>
                    </m:r>
                    <m:r>
                      <a:rPr lang="en-US" sz="2800" b="0" i="0" smtClean="0">
                        <a:latin typeface="Cambria Math"/>
                      </a:rPr>
                      <m:t>,</m:t>
                    </m:r>
                  </m:oMath>
                </a14:m>
                <a:r>
                  <a:rPr lang="en-US" sz="2800" dirty="0" smtClean="0"/>
                  <a:t> for instance,</a:t>
                </a:r>
              </a:p>
              <a:p>
                <a:pPr marL="0" indent="0">
                  <a:buNone/>
                </a:pPr>
                <a:endParaRPr lang="en-US" sz="2800" dirty="0"/>
              </a:p>
              <a:p>
                <a:pPr marL="82296" indent="0" algn="just">
                  <a:buNone/>
                </a:pPr>
                <a14:m>
                  <m:oMathPara xmlns:m="http://schemas.openxmlformats.org/officeDocument/2006/math">
                    <m:oMathParaPr>
                      <m:jc m:val="centerGroup"/>
                    </m:oMathParaPr>
                    <m:oMath xmlns:m="http://schemas.openxmlformats.org/officeDocument/2006/math">
                      <m:r>
                        <a:rPr lang="en-US" sz="2800" i="1" smtClean="0">
                          <a:latin typeface="Cambria Math"/>
                        </a:rPr>
                        <m:t>𝑈</m:t>
                      </m:r>
                      <m:d>
                        <m:dPr>
                          <m:ctrlPr>
                            <a:rPr lang="en-US" sz="2800" i="1">
                              <a:latin typeface="Cambria Math"/>
                            </a:rPr>
                          </m:ctrlPr>
                        </m:dPr>
                        <m:e>
                          <m:r>
                            <a:rPr lang="en-US" sz="2800" i="1">
                              <a:latin typeface="Cambria Math"/>
                            </a:rPr>
                            <m:t>𝑟</m:t>
                          </m:r>
                        </m:e>
                      </m:d>
                      <m:r>
                        <a:rPr lang="en-US" sz="2800" i="1">
                          <a:latin typeface="Cambria Math"/>
                        </a:rPr>
                        <m:t>=4</m:t>
                      </m:r>
                      <m:r>
                        <a:rPr lang="en-US" sz="2800" i="1">
                          <a:latin typeface="Cambria Math"/>
                        </a:rPr>
                        <m:t>𝜖</m:t>
                      </m:r>
                      <m:d>
                        <m:dPr>
                          <m:begChr m:val="["/>
                          <m:endChr m:val="]"/>
                          <m:ctrlPr>
                            <a:rPr lang="en-US" sz="2800" i="1">
                              <a:latin typeface="Cambria Math"/>
                            </a:rPr>
                          </m:ctrlPr>
                        </m:dPr>
                        <m:e>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r>
                                        <a:rPr lang="en-US" sz="2800" i="1">
                                          <a:latin typeface="Cambria Math"/>
                                        </a:rPr>
                                        <m:t>𝜎</m:t>
                                      </m:r>
                                    </m:num>
                                    <m:den>
                                      <m:r>
                                        <a:rPr lang="en-US" sz="2800" i="1">
                                          <a:latin typeface="Cambria Math"/>
                                        </a:rPr>
                                        <m:t>𝑟</m:t>
                                      </m:r>
                                    </m:den>
                                  </m:f>
                                </m:e>
                              </m:d>
                            </m:e>
                            <m:sup>
                              <m:r>
                                <a:rPr lang="en-US" sz="2800" i="1">
                                  <a:latin typeface="Cambria Math"/>
                                </a:rPr>
                                <m:t>12</m:t>
                              </m:r>
                            </m:sup>
                          </m:sSup>
                          <m:r>
                            <a:rPr lang="en-US" sz="2800" i="1">
                              <a:latin typeface="Cambria Math"/>
                            </a:rPr>
                            <m:t>−</m:t>
                          </m:r>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r>
                                        <a:rPr lang="en-US" sz="2800" i="1">
                                          <a:latin typeface="Cambria Math"/>
                                        </a:rPr>
                                        <m:t>𝜎</m:t>
                                      </m:r>
                                    </m:num>
                                    <m:den>
                                      <m:r>
                                        <a:rPr lang="en-US" sz="2800" i="1">
                                          <a:latin typeface="Cambria Math"/>
                                        </a:rPr>
                                        <m:t>𝑟</m:t>
                                      </m:r>
                                    </m:den>
                                  </m:f>
                                </m:e>
                              </m:d>
                            </m:e>
                            <m:sup>
                              <m:r>
                                <a:rPr lang="en-US" sz="2800" i="1">
                                  <a:latin typeface="Cambria Math"/>
                                </a:rPr>
                                <m:t>6</m:t>
                              </m:r>
                            </m:sup>
                          </m:sSup>
                        </m:e>
                      </m:d>
                    </m:oMath>
                  </m:oMathPara>
                </a14:m>
                <a:endParaRPr lang="en-US" sz="2800" dirty="0" smtClean="0"/>
              </a:p>
              <a:p>
                <a:pPr marL="82296" indent="0" algn="just">
                  <a:buNone/>
                </a:pPr>
                <a:endParaRPr lang="en-US" sz="2800" dirty="0" smtClean="0"/>
              </a:p>
              <a:p>
                <a:pPr marL="82296" indent="0" algn="just">
                  <a:buNone/>
                </a:pPr>
                <a:r>
                  <a:rPr lang="en-US" sz="2800" dirty="0" smtClean="0"/>
                  <a:t>where </a:t>
                </a:r>
                <a14:m>
                  <m:oMath xmlns:m="http://schemas.openxmlformats.org/officeDocument/2006/math">
                    <m:r>
                      <a:rPr lang="en-US" sz="2800" i="1">
                        <a:latin typeface="Cambria Math"/>
                      </a:rPr>
                      <m:t>𝜖</m:t>
                    </m:r>
                  </m:oMath>
                </a14:m>
                <a:r>
                  <a:rPr lang="en-US" sz="2800" dirty="0"/>
                  <a:t> and </a:t>
                </a:r>
                <a14:m>
                  <m:oMath xmlns:m="http://schemas.openxmlformats.org/officeDocument/2006/math">
                    <m:r>
                      <a:rPr lang="en-US" sz="2800" i="1">
                        <a:latin typeface="Cambria Math"/>
                      </a:rPr>
                      <m:t>𝜎</m:t>
                    </m:r>
                  </m:oMath>
                </a14:m>
                <a:r>
                  <a:rPr lang="en-US" sz="2800" dirty="0"/>
                  <a:t> are constants that set the energy and distance scale associated with the interaction</a:t>
                </a:r>
                <a:r>
                  <a:rPr lang="en-US" sz="2800" dirty="0" smtClean="0"/>
                  <a:t>.</a:t>
                </a:r>
                <a:endParaRPr lang="en-US" sz="28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444" t="-1699" r="-2074"/>
                </a:stretch>
              </a:blipFill>
            </p:spPr>
            <p:txBody>
              <a:bodyPr/>
              <a:lstStyle/>
              <a:p>
                <a:r>
                  <a:rPr lang="en-US">
                    <a:noFill/>
                  </a:rPr>
                  <a:t> </a:t>
                </a:r>
              </a:p>
            </p:txBody>
          </p:sp>
        </mc:Fallback>
      </mc:AlternateContent>
    </p:spTree>
    <p:extLst>
      <p:ext uri="{BB962C8B-B14F-4D97-AF65-F5344CB8AC3E}">
        <p14:creationId xmlns:p14="http://schemas.microsoft.com/office/powerpoint/2010/main" val="960079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3900" b="1" dirty="0" smtClean="0"/>
              <a:t>Energy Fluctuation:</a:t>
            </a:r>
          </a:p>
          <a:p>
            <a:pPr marL="0" indent="0">
              <a:buNone/>
            </a:pPr>
            <a:r>
              <a:rPr lang="en-US" sz="2800" dirty="0" smtClean="0"/>
              <a:t>The initial coordinates of particles are taken to be coordinates of particles in a scaled FCC lattice. The potential is calculated from their interatomic interactions by using </a:t>
            </a:r>
            <a:r>
              <a:rPr lang="en-US" sz="2800" dirty="0" err="1" smtClean="0"/>
              <a:t>Lennard</a:t>
            </a:r>
            <a:r>
              <a:rPr lang="en-US" sz="2800" dirty="0"/>
              <a:t>-</a:t>
            </a:r>
            <a:r>
              <a:rPr lang="en-US" sz="2800" dirty="0" smtClean="0"/>
              <a:t>Jones potential.</a:t>
            </a:r>
          </a:p>
          <a:p>
            <a:pPr marL="0" indent="0">
              <a:buNone/>
            </a:pPr>
            <a:endParaRPr lang="en-US" sz="2800" dirty="0"/>
          </a:p>
          <a:p>
            <a:pPr marL="0" indent="0">
              <a:buNone/>
            </a:pPr>
            <a:r>
              <a:rPr lang="en-US" sz="2800" dirty="0" smtClean="0"/>
              <a:t>A Monte Carlo move is made such that a random chosen particles makes a reasonable move, and the difference between the new potential energy and the old one is calculated to be tested using the acceptance criterion. If accepted, the old data will be replaced, else, the move is rejected and the old data remains.</a:t>
            </a:r>
          </a:p>
        </p:txBody>
      </p:sp>
    </p:spTree>
    <p:extLst>
      <p:ext uri="{BB962C8B-B14F-4D97-AF65-F5344CB8AC3E}">
        <p14:creationId xmlns:p14="http://schemas.microsoft.com/office/powerpoint/2010/main" val="184131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3900" b="1" dirty="0" smtClean="0"/>
              <a:t>Energy Fluctuation:</a:t>
            </a:r>
          </a:p>
          <a:p>
            <a:pPr marL="0" indent="0">
              <a:buNone/>
            </a:pPr>
            <a:r>
              <a:rPr lang="en-US" sz="2800" b="1" dirty="0" smtClean="0"/>
              <a:t>Check </a:t>
            </a:r>
            <a:r>
              <a:rPr lang="en-US" sz="2800" b="1" dirty="0" smtClean="0">
                <a:solidFill>
                  <a:schemeClr val="tx2"/>
                </a:solidFill>
              </a:rPr>
              <a:t>overlap</a:t>
            </a:r>
            <a:r>
              <a:rPr lang="en-US" sz="2800" b="1" dirty="0" smtClean="0"/>
              <a:t> and </a:t>
            </a:r>
            <a:r>
              <a:rPr lang="en-US" sz="2800" b="1" dirty="0" smtClean="0">
                <a:solidFill>
                  <a:schemeClr val="tx2"/>
                </a:solidFill>
              </a:rPr>
              <a:t>periodic conditions</a:t>
            </a:r>
          </a:p>
          <a:p>
            <a:pPr marL="0" indent="0">
              <a:buNone/>
            </a:pPr>
            <a:r>
              <a:rPr lang="en-US" sz="2800" dirty="0" smtClean="0"/>
              <a:t>Each time a particle is successfully moved, it’s checked whether the latest coordinate of the particle overlaps with other nearby particles or went out of the simulation box.</a:t>
            </a:r>
          </a:p>
        </p:txBody>
      </p:sp>
    </p:spTree>
    <p:extLst>
      <p:ext uri="{BB962C8B-B14F-4D97-AF65-F5344CB8AC3E}">
        <p14:creationId xmlns:p14="http://schemas.microsoft.com/office/powerpoint/2010/main" val="223477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p>
              <a:p>
                <a:pPr marL="0" indent="0">
                  <a:buNone/>
                </a:pPr>
                <a:r>
                  <a:rPr lang="en-US" sz="2800" b="1" dirty="0" smtClean="0"/>
                  <a:t>Molecular systems</a:t>
                </a:r>
              </a:p>
              <a:p>
                <a:pPr marL="0" indent="0">
                  <a:buNone/>
                </a:pPr>
                <a:r>
                  <a:rPr lang="en-US" sz="2800" dirty="0"/>
                  <a:t>W</a:t>
                </a:r>
                <a:r>
                  <a:rPr lang="en-US" sz="2800" dirty="0" smtClean="0"/>
                  <a:t>e scale </a:t>
                </a:r>
                <a:r>
                  <a:rPr lang="en-US" sz="2800" dirty="0"/>
                  <a:t>the positions </a:t>
                </a:r>
                <a:r>
                  <a:rPr lang="en-US" sz="2800" dirty="0" smtClean="0"/>
                  <a:t>of </a:t>
                </a:r>
                <a:r>
                  <a:rPr lang="en-US" sz="2800" dirty="0"/>
                  <a:t>centers of mass of each </a:t>
                </a:r>
                <a:r>
                  <a:rPr lang="en-US" sz="2800" dirty="0" smtClean="0"/>
                  <a:t>molecule. </a:t>
                </a:r>
                <a:r>
                  <a:rPr lang="en-US" sz="2800" dirty="0"/>
                  <a:t>Otherwise, we would greatly distort bonds in a way that would make the change in potential energy very unfavorable for acceptance of the move. </a:t>
                </a:r>
                <a:endParaRPr lang="en-US" sz="2800" dirty="0" smtClean="0"/>
              </a:p>
              <a:p>
                <a:pPr marL="0" indent="0">
                  <a:buNone/>
                </a:pPr>
                <a:r>
                  <a:rPr lang="en-US" sz="2800" dirty="0" smtClean="0"/>
                  <a:t>When </a:t>
                </a:r>
                <a:r>
                  <a:rPr lang="en-US" sz="2800" dirty="0"/>
                  <a:t>one scales the centers of mass, the considerations for changes in the differential volume elements associated with </a:t>
                </a:r>
                <a14:m>
                  <m:oMath xmlns:m="http://schemas.openxmlformats.org/officeDocument/2006/math">
                    <m:r>
                      <a:rPr lang="en-US" sz="2800" i="1">
                        <a:latin typeface="Cambria Math"/>
                      </a:rPr>
                      <m:t>𝛼</m:t>
                    </m:r>
                    <m:d>
                      <m:dPr>
                        <m:ctrlPr>
                          <a:rPr lang="en-US" sz="2800" i="1">
                            <a:latin typeface="Cambria Math"/>
                          </a:rPr>
                        </m:ctrlPr>
                      </m:dPr>
                      <m:e>
                        <m:sSubSup>
                          <m:sSubSupPr>
                            <m:ctrlPr>
                              <a:rPr lang="en-US" sz="2800" i="1">
                                <a:latin typeface="Cambria Math"/>
                              </a:rPr>
                            </m:ctrlPr>
                          </m:sSubSupPr>
                          <m:e>
                            <m:r>
                              <a:rPr lang="en-US" sz="2800" b="1" i="1">
                                <a:latin typeface="Cambria Math"/>
                              </a:rPr>
                              <m:t>𝒓</m:t>
                            </m:r>
                          </m:e>
                          <m:sub>
                            <m:r>
                              <a:rPr lang="en-US" sz="2800" b="1" i="1">
                                <a:latin typeface="Cambria Math"/>
                              </a:rPr>
                              <m:t>𝟏</m:t>
                            </m:r>
                          </m:sub>
                          <m:sup>
                            <m:r>
                              <a:rPr lang="en-US" sz="2800" i="1">
                                <a:latin typeface="Cambria Math"/>
                              </a:rPr>
                              <m:t>𝑁</m:t>
                            </m:r>
                          </m:sup>
                        </m:sSubSup>
                        <m:r>
                          <a:rPr lang="en-US" sz="2800" i="1">
                            <a:latin typeface="Cambria Math"/>
                          </a:rPr>
                          <m:t>→</m:t>
                        </m:r>
                        <m:sSubSup>
                          <m:sSubSupPr>
                            <m:ctrlPr>
                              <a:rPr lang="en-US" sz="2800" i="1">
                                <a:latin typeface="Cambria Math"/>
                              </a:rPr>
                            </m:ctrlPr>
                          </m:sSubSupPr>
                          <m:e>
                            <m:r>
                              <a:rPr lang="en-US" sz="2800" b="1" i="1">
                                <a:latin typeface="Cambria Math"/>
                              </a:rPr>
                              <m:t>𝒓</m:t>
                            </m:r>
                          </m:e>
                          <m:sub>
                            <m:r>
                              <a:rPr lang="en-US" sz="2800" b="1" i="1">
                                <a:latin typeface="Cambria Math"/>
                              </a:rPr>
                              <m:t>𝟐</m:t>
                            </m:r>
                          </m:sub>
                          <m:sup>
                            <m:r>
                              <a:rPr lang="en-US" sz="2800" i="1">
                                <a:latin typeface="Cambria Math"/>
                              </a:rPr>
                              <m:t>𝑁</m:t>
                            </m:r>
                          </m:sup>
                        </m:sSubSup>
                      </m:e>
                    </m:d>
                  </m:oMath>
                </a14:m>
                <a:r>
                  <a:rPr lang="en-US" sz="2800" dirty="0"/>
                  <a:t> applies only to the </a:t>
                </a:r>
                <a14:m>
                  <m:oMath xmlns:m="http://schemas.openxmlformats.org/officeDocument/2006/math">
                    <m:sSub>
                      <m:sSubPr>
                        <m:ctrlPr>
                          <a:rPr lang="en-US" sz="2800" i="1">
                            <a:latin typeface="Cambria Math"/>
                          </a:rPr>
                        </m:ctrlPr>
                      </m:sSubPr>
                      <m:e>
                        <m:r>
                          <a:rPr lang="en-US" sz="2800" i="1">
                            <a:latin typeface="Cambria Math"/>
                          </a:rPr>
                          <m:t>𝑁</m:t>
                        </m:r>
                      </m:e>
                      <m:sub>
                        <m:r>
                          <a:rPr lang="en-US" sz="2800" i="1">
                            <a:latin typeface="Cambria Math"/>
                          </a:rPr>
                          <m:t>𝑚𝑜𝑙</m:t>
                        </m:r>
                      </m:sub>
                    </m:sSub>
                  </m:oMath>
                </a14:m>
                <a:r>
                  <a:rPr lang="en-US" sz="2800" dirty="0"/>
                  <a:t> degrees of freedom</a:t>
                </a:r>
                <a:r>
                  <a:rPr lang="en-US" sz="2800" dirty="0" smtClean="0"/>
                  <a:t>.</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1704"/>
                </a:stretch>
              </a:blipFill>
            </p:spPr>
            <p:txBody>
              <a:bodyPr/>
              <a:lstStyle/>
              <a:p>
                <a:r>
                  <a:rPr lang="en-US">
                    <a:noFill/>
                  </a:rPr>
                  <a:t> </a:t>
                </a:r>
              </a:p>
            </p:txBody>
          </p:sp>
        </mc:Fallback>
      </mc:AlternateContent>
    </p:spTree>
    <p:extLst>
      <p:ext uri="{BB962C8B-B14F-4D97-AF65-F5344CB8AC3E}">
        <p14:creationId xmlns:p14="http://schemas.microsoft.com/office/powerpoint/2010/main" val="2524127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endParaRPr lang="en-US" sz="2800" dirty="0"/>
              </a:p>
              <a:p>
                <a:pPr marL="0" indent="0">
                  <a:buNone/>
                </a:pPr>
                <a:r>
                  <a:rPr lang="en-US" sz="2800" b="1" dirty="0" smtClean="0"/>
                  <a:t>Molecular systems</a:t>
                </a:r>
                <a:endParaRPr lang="en-US" sz="2800" dirty="0" smtClean="0"/>
              </a:p>
              <a:p>
                <a:pPr marL="0" indent="0">
                  <a:buNone/>
                </a:pPr>
                <a:r>
                  <a:rPr lang="en-US" sz="2800" dirty="0" smtClean="0"/>
                  <a:t>Thus </a:t>
                </a:r>
                <a:r>
                  <a:rPr lang="en-US" sz="2800" dirty="0"/>
                  <a:t>the </a:t>
                </a:r>
                <a14:m>
                  <m:oMath xmlns:m="http://schemas.openxmlformats.org/officeDocument/2006/math">
                    <m:r>
                      <a:rPr lang="en-US" sz="2800" i="1">
                        <a:latin typeface="Cambria Math"/>
                      </a:rPr>
                      <m:t>𝑁</m:t>
                    </m:r>
                  </m:oMath>
                </a14:m>
                <a:r>
                  <a:rPr lang="en-US" sz="2800" dirty="0"/>
                  <a:t> term appearing in the acceptance criterion </a:t>
                </a:r>
                <a:r>
                  <a:rPr lang="en-US" sz="2800" dirty="0" smtClean="0"/>
                  <a:t>for volume change is </a:t>
                </a:r>
                <a:r>
                  <a:rPr lang="en-US" sz="2800" dirty="0"/>
                  <a:t>no longer the total number of atoms but </a:t>
                </a:r>
                <a14:m>
                  <m:oMath xmlns:m="http://schemas.openxmlformats.org/officeDocument/2006/math">
                    <m:sSub>
                      <m:sSubPr>
                        <m:ctrlPr>
                          <a:rPr lang="en-US" sz="2800" i="1">
                            <a:latin typeface="Cambria Math"/>
                          </a:rPr>
                        </m:ctrlPr>
                      </m:sSubPr>
                      <m:e>
                        <m:r>
                          <a:rPr lang="en-US" sz="2800" i="1">
                            <a:latin typeface="Cambria Math"/>
                          </a:rPr>
                          <m:t>𝑁</m:t>
                        </m:r>
                      </m:e>
                      <m:sub>
                        <m:r>
                          <a:rPr lang="en-US" sz="2800" i="1">
                            <a:latin typeface="Cambria Math"/>
                          </a:rPr>
                          <m:t>𝑚𝑜𝑙</m:t>
                        </m:r>
                      </m:sub>
                    </m:sSub>
                    <m:r>
                      <a:rPr lang="en-US" sz="2800" i="1">
                        <a:latin typeface="Cambria Math"/>
                      </a:rPr>
                      <m:t>:</m:t>
                    </m:r>
                  </m:oMath>
                </a14:m>
                <a:endParaRPr lang="en-US" sz="28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Sup>
                        <m:sSubSupPr>
                          <m:ctrlPr>
                            <a:rPr lang="en-US" sz="2400" i="1">
                              <a:latin typeface="Cambria Math"/>
                            </a:rPr>
                          </m:ctrlPr>
                        </m:sSubSupPr>
                        <m:e>
                          <m:r>
                            <a:rPr lang="en-US" sz="2400" i="1">
                              <a:latin typeface="Cambria Math"/>
                            </a:rPr>
                            <m:t>𝑃</m:t>
                          </m:r>
                        </m:e>
                        <m:sub>
                          <m:r>
                            <a:rPr lang="en-US" sz="2400" i="1">
                              <a:latin typeface="Cambria Math"/>
                            </a:rPr>
                            <m:t>12</m:t>
                          </m:r>
                        </m:sub>
                        <m:sup>
                          <m:r>
                            <a:rPr lang="en-US" sz="2400" i="1">
                              <a:latin typeface="Cambria Math"/>
                            </a:rPr>
                            <m:t>𝑎𝑐𝑐</m:t>
                          </m:r>
                        </m:sup>
                      </m:sSubSup>
                      <m:r>
                        <a:rPr lang="en-US" sz="2400" i="1">
                          <a:latin typeface="Cambria Math"/>
                        </a:rPr>
                        <m:t>=</m:t>
                      </m:r>
                      <m:func>
                        <m:funcPr>
                          <m:ctrlPr>
                            <a:rPr lang="en-US" sz="2400" i="1">
                              <a:latin typeface="Cambria Math"/>
                            </a:rPr>
                          </m:ctrlPr>
                        </m:funcPr>
                        <m:fName>
                          <m:r>
                            <m:rPr>
                              <m:sty m:val="p"/>
                            </m:rPr>
                            <a:rPr lang="en-US" sz="2400">
                              <a:latin typeface="Cambria Math"/>
                            </a:rPr>
                            <m:t>min</m:t>
                          </m:r>
                        </m:fName>
                        <m:e>
                          <m:d>
                            <m:dPr>
                              <m:begChr m:val="["/>
                              <m:endChr m:val="]"/>
                              <m:ctrlPr>
                                <a:rPr lang="en-US" sz="2400" i="1">
                                  <a:latin typeface="Cambria Math"/>
                                </a:rPr>
                              </m:ctrlPr>
                            </m:dPr>
                            <m:e>
                              <m:r>
                                <a:rPr lang="en-US" sz="2400" i="1">
                                  <a:latin typeface="Cambria Math"/>
                                </a:rPr>
                                <m:t>1,</m:t>
                              </m:r>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sSub>
                                            <m:sSubPr>
                                              <m:ctrlPr>
                                                <a:rPr lang="en-US" sz="2400" i="1">
                                                  <a:latin typeface="Cambria Math"/>
                                                </a:rPr>
                                              </m:ctrlPr>
                                            </m:sSubPr>
                                            <m:e>
                                              <m:r>
                                                <a:rPr lang="en-US" sz="2400" i="1">
                                                  <a:latin typeface="Cambria Math"/>
                                                </a:rPr>
                                                <m:t>𝑉</m:t>
                                              </m:r>
                                            </m:e>
                                            <m:sub>
                                              <m:r>
                                                <a:rPr lang="en-US" sz="2400" i="1">
                                                  <a:latin typeface="Cambria Math"/>
                                                </a:rPr>
                                                <m:t>2</m:t>
                                              </m:r>
                                            </m:sub>
                                          </m:sSub>
                                        </m:num>
                                        <m:den>
                                          <m:sSub>
                                            <m:sSubPr>
                                              <m:ctrlPr>
                                                <a:rPr lang="en-US" sz="2400" i="1">
                                                  <a:latin typeface="Cambria Math"/>
                                                </a:rPr>
                                              </m:ctrlPr>
                                            </m:sSubPr>
                                            <m:e>
                                              <m:r>
                                                <a:rPr lang="en-US" sz="2400" i="1">
                                                  <a:latin typeface="Cambria Math"/>
                                                </a:rPr>
                                                <m:t>𝑉</m:t>
                                              </m:r>
                                            </m:e>
                                            <m:sub>
                                              <m:r>
                                                <a:rPr lang="en-US" sz="2400" i="1">
                                                  <a:latin typeface="Cambria Math"/>
                                                </a:rPr>
                                                <m:t>1</m:t>
                                              </m:r>
                                            </m:sub>
                                          </m:sSub>
                                        </m:den>
                                      </m:f>
                                    </m:e>
                                  </m:d>
                                </m:e>
                                <m:sup>
                                  <m:sSub>
                                    <m:sSubPr>
                                      <m:ctrlPr>
                                        <a:rPr lang="en-US" sz="2400" i="1">
                                          <a:latin typeface="Cambria Math"/>
                                        </a:rPr>
                                      </m:ctrlPr>
                                    </m:sSubPr>
                                    <m:e>
                                      <m:r>
                                        <a:rPr lang="en-US" sz="2400" i="1">
                                          <a:latin typeface="Cambria Math"/>
                                        </a:rPr>
                                        <m:t>𝑁</m:t>
                                      </m:r>
                                    </m:e>
                                    <m:sub>
                                      <m:r>
                                        <a:rPr lang="en-US" sz="2400" i="1">
                                          <a:latin typeface="Cambria Math"/>
                                        </a:rPr>
                                        <m:t>𝑚𝑜𝑙</m:t>
                                      </m:r>
                                    </m:sub>
                                  </m:sSub>
                                </m:sup>
                              </m:sSup>
                              <m:r>
                                <a:rPr lang="en-US" sz="2400" i="1">
                                  <a:latin typeface="Cambria Math"/>
                                </a:rPr>
                                <m:t> </m:t>
                              </m:r>
                              <m:sSup>
                                <m:sSupPr>
                                  <m:ctrlPr>
                                    <a:rPr lang="en-US" sz="2400" i="1">
                                      <a:latin typeface="Cambria Math"/>
                                    </a:rPr>
                                  </m:ctrlPr>
                                </m:sSupPr>
                                <m:e>
                                  <m:r>
                                    <a:rPr lang="en-US" sz="2400" i="1">
                                      <a:latin typeface="Cambria Math"/>
                                    </a:rPr>
                                    <m:t>𝑒</m:t>
                                  </m:r>
                                </m:e>
                                <m:sup>
                                  <m:r>
                                    <a:rPr lang="en-US" sz="2400" i="1">
                                      <a:latin typeface="Cambria Math"/>
                                    </a:rPr>
                                    <m:t>−</m:t>
                                  </m:r>
                                  <m:r>
                                    <a:rPr lang="en-US" sz="2400" i="1">
                                      <a:latin typeface="Cambria Math"/>
                                    </a:rPr>
                                    <m:t>𝛽</m:t>
                                  </m:r>
                                  <m:r>
                                    <a:rPr lang="en-US" sz="2400" i="1">
                                      <a:latin typeface="Cambria Math"/>
                                    </a:rPr>
                                    <m:t>∆</m:t>
                                  </m:r>
                                  <m:r>
                                    <a:rPr lang="en-US" sz="2400" i="1">
                                      <a:latin typeface="Cambria Math"/>
                                    </a:rPr>
                                    <m:t>𝑈</m:t>
                                  </m:r>
                                  <m:r>
                                    <a:rPr lang="en-US" sz="2400" i="1">
                                      <a:latin typeface="Cambria Math"/>
                                    </a:rPr>
                                    <m:t>−</m:t>
                                  </m:r>
                                  <m:r>
                                    <a:rPr lang="en-US" sz="2400" i="1">
                                      <a:latin typeface="Cambria Math"/>
                                    </a:rPr>
                                    <m:t>𝛽</m:t>
                                  </m:r>
                                  <m:r>
                                    <a:rPr lang="en-US" sz="2400" i="1">
                                      <a:latin typeface="Cambria Math"/>
                                    </a:rPr>
                                    <m:t>𝑃</m:t>
                                  </m:r>
                                  <m:r>
                                    <a:rPr lang="en-US" sz="2400" i="1">
                                      <a:latin typeface="Cambria Math"/>
                                    </a:rPr>
                                    <m:t>∆</m:t>
                                  </m:r>
                                  <m:r>
                                    <a:rPr lang="en-US" sz="2400" i="1">
                                      <a:latin typeface="Cambria Math"/>
                                    </a:rPr>
                                    <m:t>𝑉</m:t>
                                  </m:r>
                                </m:sup>
                              </m:sSup>
                            </m:e>
                          </m:d>
                        </m:e>
                      </m:func>
                    </m:oMath>
                  </m:oMathPara>
                </a14:m>
                <a:endParaRPr lang="en-US" dirty="0"/>
              </a:p>
              <a:p>
                <a:pPr marL="0" indent="0">
                  <a:buNone/>
                </a:pPr>
                <a:endParaRPr lang="en-US" sz="240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a:stretch>
              </a:blipFill>
            </p:spPr>
            <p:txBody>
              <a:bodyPr/>
              <a:lstStyle/>
              <a:p>
                <a:r>
                  <a:rPr lang="en-US">
                    <a:noFill/>
                  </a:rPr>
                  <a:t> </a:t>
                </a:r>
              </a:p>
            </p:txBody>
          </p:sp>
        </mc:Fallback>
      </mc:AlternateContent>
    </p:spTree>
    <p:extLst>
      <p:ext uri="{BB962C8B-B14F-4D97-AF65-F5344CB8AC3E}">
        <p14:creationId xmlns:p14="http://schemas.microsoft.com/office/powerpoint/2010/main" val="352156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endParaRPr lang="en-US" sz="2800" b="1" dirty="0" smtClean="0"/>
              </a:p>
              <a:p>
                <a:pPr marL="0" indent="0">
                  <a:buNone/>
                </a:pPr>
                <a:r>
                  <a:rPr lang="en-US" sz="2800" b="1" dirty="0" smtClean="0"/>
                  <a:t>Log-volume </a:t>
                </a:r>
                <a:r>
                  <a:rPr lang="en-US" sz="2800" b="1" dirty="0"/>
                  <a:t>scaling </a:t>
                </a:r>
                <a:r>
                  <a:rPr lang="en-US" sz="2800" b="1" dirty="0" smtClean="0"/>
                  <a:t>moves</a:t>
                </a:r>
              </a:p>
              <a:p>
                <a:pPr marL="0" indent="0">
                  <a:buNone/>
                </a:pPr>
                <a:r>
                  <a:rPr lang="en-US" sz="2800" dirty="0"/>
                  <a:t>For specified </a:t>
                </a:r>
                <a14:m>
                  <m:oMath xmlns:m="http://schemas.openxmlformats.org/officeDocument/2006/math">
                    <m:r>
                      <a:rPr lang="en-US" sz="2800" i="1">
                        <a:latin typeface="Cambria Math"/>
                      </a:rPr>
                      <m:t>𝑇</m:t>
                    </m:r>
                    <m:r>
                      <a:rPr lang="en-US" sz="2800" i="1">
                        <a:latin typeface="Cambria Math"/>
                      </a:rPr>
                      <m:t>,</m:t>
                    </m:r>
                    <m:r>
                      <a:rPr lang="en-US" sz="2800" i="1">
                        <a:latin typeface="Cambria Math"/>
                      </a:rPr>
                      <m:t>𝑃</m:t>
                    </m:r>
                  </m:oMath>
                </a14:m>
                <a:r>
                  <a:rPr lang="en-US" sz="2800" dirty="0"/>
                  <a:t> that place systems near liquid-gas phase coexistence, or near the critical point, the natural volume fluctuations can be very large as the system traverses between the two phases. In these cases, the simple volume increments presented above can become inefficient because it will require many displacements </a:t>
                </a:r>
                <a14:m>
                  <m:oMath xmlns:m="http://schemas.openxmlformats.org/officeDocument/2006/math">
                    <m:r>
                      <a:rPr lang="en-US" sz="2800" i="1">
                        <a:latin typeface="Cambria Math"/>
                      </a:rPr>
                      <m:t>∆</m:t>
                    </m:r>
                    <m:r>
                      <a:rPr lang="en-US" sz="2800" i="1">
                        <a:latin typeface="Cambria Math"/>
                      </a:rPr>
                      <m:t>𝑉</m:t>
                    </m:r>
                  </m:oMath>
                </a14:m>
                <a:r>
                  <a:rPr lang="en-US" sz="2800" dirty="0"/>
                  <a:t> to traverse between gas and liquid states. In such cases, it becomes much more efficient to propose random moves in the logarithm of the volume rather than the volume itself.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2444"/>
                </a:stretch>
              </a:blipFill>
            </p:spPr>
            <p:txBody>
              <a:bodyPr/>
              <a:lstStyle/>
              <a:p>
                <a:r>
                  <a:rPr lang="en-US">
                    <a:noFill/>
                  </a:rPr>
                  <a:t> </a:t>
                </a:r>
              </a:p>
            </p:txBody>
          </p:sp>
        </mc:Fallback>
      </mc:AlternateContent>
    </p:spTree>
    <p:extLst>
      <p:ext uri="{BB962C8B-B14F-4D97-AF65-F5344CB8AC3E}">
        <p14:creationId xmlns:p14="http://schemas.microsoft.com/office/powerpoint/2010/main" val="897408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endParaRPr lang="en-US" sz="2800" b="1" dirty="0" smtClean="0"/>
              </a:p>
              <a:p>
                <a:pPr marL="0" indent="0">
                  <a:buNone/>
                </a:pPr>
                <a:r>
                  <a:rPr lang="en-US" sz="2800" b="1" dirty="0" smtClean="0"/>
                  <a:t>Log-volume </a:t>
                </a:r>
                <a:r>
                  <a:rPr lang="en-US" sz="2800" b="1" dirty="0"/>
                  <a:t>scaling </a:t>
                </a:r>
                <a:r>
                  <a:rPr lang="en-US" sz="2800" b="1" dirty="0" smtClean="0"/>
                  <a:t>moves</a:t>
                </a:r>
              </a:p>
              <a:p>
                <a:pPr marL="0" indent="0">
                  <a:buNone/>
                </a:pPr>
                <a:r>
                  <a:rPr lang="en-US" sz="2800" dirty="0" smtClean="0"/>
                  <a:t>Thus, in this Monte Carlo simulation, we use log-volume scaling to simulate how volume in such ensemble change. </a:t>
                </a:r>
                <a:r>
                  <a:rPr lang="en-US" sz="2800" dirty="0" smtClean="0"/>
                  <a:t>Such </a:t>
                </a:r>
                <a:r>
                  <a:rPr lang="en-US" sz="2800" dirty="0"/>
                  <a:t>log-volume scaling moves entail the following:</a:t>
                </a:r>
                <a:br>
                  <a:rPr lang="en-US" sz="2800" dirty="0"/>
                </a:br>
                <a:r>
                  <a:rPr lang="en-US" sz="2800" dirty="0"/>
                  <a:t>1. Pick a random value </a:t>
                </a:r>
                <a14:m>
                  <m:oMath xmlns:m="http://schemas.openxmlformats.org/officeDocument/2006/math">
                    <m:r>
                      <a:rPr lang="en-US" sz="2800" i="1">
                        <a:latin typeface="Cambria Math"/>
                      </a:rPr>
                      <m:t>𝛿</m:t>
                    </m:r>
                    <m:r>
                      <a:rPr lang="en-US" sz="2800" i="1">
                        <a:latin typeface="Cambria Math"/>
                      </a:rPr>
                      <m:t>(=</m:t>
                    </m:r>
                    <m:func>
                      <m:funcPr>
                        <m:ctrlPr>
                          <a:rPr lang="en-US" sz="2800" i="1">
                            <a:latin typeface="Cambria Math"/>
                          </a:rPr>
                        </m:ctrlPr>
                      </m:funcPr>
                      <m:fName>
                        <m:r>
                          <m:rPr>
                            <m:sty m:val="p"/>
                          </m:rPr>
                          <a:rPr lang="en-US" sz="2800">
                            <a:latin typeface="Cambria Math"/>
                          </a:rPr>
                          <m:t>ln</m:t>
                        </m:r>
                      </m:fName>
                      <m:e>
                        <m:r>
                          <a:rPr lang="en-US" sz="2800" i="1">
                            <a:latin typeface="Cambria Math"/>
                          </a:rPr>
                          <m:t>∆</m:t>
                        </m:r>
                        <m:r>
                          <a:rPr lang="en-US" sz="2800" i="1">
                            <a:latin typeface="Cambria Math"/>
                          </a:rPr>
                          <m:t>𝑉</m:t>
                        </m:r>
                      </m:e>
                    </m:func>
                    <m:r>
                      <a:rPr lang="en-US" sz="2800" i="1">
                        <a:latin typeface="Cambria Math"/>
                      </a:rPr>
                      <m:t>)</m:t>
                    </m:r>
                  </m:oMath>
                </a14:m>
                <a:r>
                  <a:rPr lang="en-US" sz="2800" dirty="0"/>
                  <a:t> on the uniform distribution </a:t>
                </a:r>
                <a14:m>
                  <m:oMath xmlns:m="http://schemas.openxmlformats.org/officeDocument/2006/math">
                    <m:d>
                      <m:dPr>
                        <m:begChr m:val="["/>
                        <m:endChr m:val="]"/>
                        <m:ctrlPr>
                          <a:rPr lang="en-US" sz="2800" i="1">
                            <a:latin typeface="Cambria Math"/>
                          </a:rPr>
                        </m:ctrlPr>
                      </m:dPr>
                      <m:e>
                        <m:r>
                          <a:rPr lang="en-US" sz="2800" i="1">
                            <a:latin typeface="Cambria Math"/>
                          </a:rPr>
                          <m:t>−</m:t>
                        </m:r>
                        <m:sSub>
                          <m:sSubPr>
                            <m:ctrlPr>
                              <a:rPr lang="en-US" sz="2800" i="1">
                                <a:latin typeface="Cambria Math"/>
                              </a:rPr>
                            </m:ctrlPr>
                          </m:sSubPr>
                          <m:e>
                            <m:r>
                              <a:rPr lang="en-US" sz="2800" i="1">
                                <a:latin typeface="Cambria Math"/>
                              </a:rPr>
                              <m:t>𝛿</m:t>
                            </m:r>
                          </m:e>
                          <m:sub>
                            <m:r>
                              <a:rPr lang="en-US" sz="2800" i="1">
                                <a:latin typeface="Cambria Math"/>
                              </a:rPr>
                              <m:t>𝑚𝑎𝑥</m:t>
                            </m:r>
                          </m:sub>
                        </m:sSub>
                        <m:r>
                          <a:rPr lang="en-US" sz="2800" i="1">
                            <a:latin typeface="Cambria Math"/>
                          </a:rPr>
                          <m:t>,</m:t>
                        </m:r>
                        <m:sSub>
                          <m:sSubPr>
                            <m:ctrlPr>
                              <a:rPr lang="en-US" sz="2800" i="1">
                                <a:latin typeface="Cambria Math"/>
                              </a:rPr>
                            </m:ctrlPr>
                          </m:sSubPr>
                          <m:e>
                            <m:r>
                              <a:rPr lang="en-US" sz="2800" i="1">
                                <a:latin typeface="Cambria Math"/>
                              </a:rPr>
                              <m:t>𝛿</m:t>
                            </m:r>
                          </m:e>
                          <m:sub>
                            <m:r>
                              <a:rPr lang="en-US" sz="2800" i="1">
                                <a:latin typeface="Cambria Math"/>
                              </a:rPr>
                              <m:t>𝑚𝑎𝑥</m:t>
                            </m:r>
                          </m:sub>
                        </m:sSub>
                      </m:e>
                    </m:d>
                    <m:r>
                      <a:rPr lang="en-US" sz="2800" i="1">
                        <a:latin typeface="Cambria Math"/>
                      </a:rPr>
                      <m:t>.</m:t>
                    </m:r>
                  </m:oMath>
                </a14:m>
                <a:r>
                  <a:rPr lang="en-US" sz="2800" dirty="0"/>
                  <a:t/>
                </a:r>
                <a:br>
                  <a:rPr lang="en-US" sz="2800" dirty="0"/>
                </a:br>
                <a:r>
                  <a:rPr lang="en-US" sz="2800" dirty="0"/>
                  <a:t>2. Let </a:t>
                </a:r>
                <a14:m>
                  <m:oMath xmlns:m="http://schemas.openxmlformats.org/officeDocument/2006/math">
                    <m:r>
                      <a:rPr lang="en-US" sz="2800" i="1">
                        <a:latin typeface="Cambria Math"/>
                      </a:rPr>
                      <m:t>∆</m:t>
                    </m:r>
                    <m:r>
                      <a:rPr lang="en-US" sz="2800" i="1">
                        <a:latin typeface="Cambria Math"/>
                      </a:rPr>
                      <m:t>𝑉</m:t>
                    </m:r>
                    <m:r>
                      <a:rPr lang="en-US" sz="2800" i="1">
                        <a:latin typeface="Cambria Math"/>
                      </a:rPr>
                      <m:t>=</m:t>
                    </m:r>
                    <m:r>
                      <m:rPr>
                        <m:sty m:val="p"/>
                      </m:rPr>
                      <a:rPr lang="en-US" sz="2800">
                        <a:latin typeface="Cambria Math"/>
                      </a:rPr>
                      <m:t>exp</m:t>
                    </m:r>
                    <m:r>
                      <a:rPr lang="en-US" sz="2800" i="1">
                        <a:latin typeface="Cambria Math"/>
                      </a:rPr>
                      <m:t>(</m:t>
                    </m:r>
                    <m:r>
                      <a:rPr lang="en-US" sz="2800" i="1">
                        <a:latin typeface="Cambria Math"/>
                      </a:rPr>
                      <m:t>𝛿</m:t>
                    </m:r>
                    <m:r>
                      <a:rPr lang="en-US" sz="2800" i="1">
                        <a:latin typeface="Cambria Math"/>
                      </a:rPr>
                      <m:t>)</m:t>
                    </m:r>
                  </m:oMath>
                </a14:m>
                <a:r>
                  <a:rPr lang="en-US" sz="2800" dirty="0"/>
                  <a:t>.</a:t>
                </a:r>
                <a:endParaRPr lang="en-US" sz="2800" dirty="0" smtClean="0"/>
              </a:p>
              <a:p>
                <a:pPr marL="0" indent="0">
                  <a:buNone/>
                </a:pPr>
                <a:r>
                  <a:rPr lang="en-US" sz="2800" dirty="0"/>
                  <a:t>3. Update </a:t>
                </a:r>
                <a14:m>
                  <m:oMath xmlns:m="http://schemas.openxmlformats.org/officeDocument/2006/math">
                    <m:r>
                      <a:rPr lang="en-US" sz="2800" i="1">
                        <a:latin typeface="Cambria Math"/>
                      </a:rPr>
                      <m:t>𝑉</m:t>
                    </m:r>
                    <m:r>
                      <a:rPr lang="en-US" sz="2800" i="1">
                        <a:latin typeface="Cambria Math"/>
                      </a:rPr>
                      <m:t>→</m:t>
                    </m:r>
                    <m:r>
                      <a:rPr lang="en-US" sz="2800" i="1">
                        <a:latin typeface="Cambria Math"/>
                      </a:rPr>
                      <m:t>𝑉</m:t>
                    </m:r>
                    <m:r>
                      <a:rPr lang="en-US" sz="2800" i="1">
                        <a:latin typeface="Cambria Math"/>
                      </a:rPr>
                      <m:t>+∆</m:t>
                    </m:r>
                    <m:r>
                      <a:rPr lang="en-US" sz="2800" i="1">
                        <a:latin typeface="Cambria Math"/>
                      </a:rPr>
                      <m:t>𝑉</m:t>
                    </m:r>
                  </m:oMath>
                </a14:m>
                <a:r>
                  <a:rPr lang="en-US" sz="2800" dirty="0"/>
                  <a:t> and scale the particle positions as before. </a:t>
                </a:r>
                <a:br>
                  <a:rPr lang="en-US" sz="2800" dirty="0"/>
                </a:br>
                <a:endParaRPr lang="en-US" sz="2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296"/>
                </a:stretch>
              </a:blipFill>
            </p:spPr>
            <p:txBody>
              <a:bodyPr/>
              <a:lstStyle/>
              <a:p>
                <a:r>
                  <a:rPr lang="en-US">
                    <a:noFill/>
                  </a:rPr>
                  <a:t> </a:t>
                </a:r>
              </a:p>
            </p:txBody>
          </p:sp>
        </mc:Fallback>
      </mc:AlternateContent>
    </p:spTree>
    <p:extLst>
      <p:ext uri="{BB962C8B-B14F-4D97-AF65-F5344CB8AC3E}">
        <p14:creationId xmlns:p14="http://schemas.microsoft.com/office/powerpoint/2010/main" val="1674172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p>
              <a:p>
                <a:pPr marL="0" indent="0">
                  <a:buNone/>
                </a:pPr>
                <a:r>
                  <a:rPr lang="en-US" sz="2800" b="1" dirty="0" smtClean="0"/>
                  <a:t>Log-volume scaling moves</a:t>
                </a:r>
              </a:p>
              <a:p>
                <a:pPr marL="0" indent="0">
                  <a:buNone/>
                </a:pPr>
                <a:r>
                  <a:rPr lang="en-US" sz="2800" dirty="0" smtClean="0"/>
                  <a:t>This </a:t>
                </a:r>
                <a:r>
                  <a:rPr lang="en-US" sz="2800" dirty="0"/>
                  <a:t>modifies the acceptance criterion</a:t>
                </a:r>
                <a:r>
                  <a:rPr lang="en-US" sz="2800" dirty="0" smtClean="0"/>
                  <a:t>,</a:t>
                </a:r>
              </a:p>
              <a:p>
                <a:pPr marL="0" indent="0">
                  <a:buNone/>
                </a:pPr>
                <a14:m>
                  <m:oMathPara xmlns:m="http://schemas.openxmlformats.org/officeDocument/2006/math">
                    <m:oMathParaPr>
                      <m:jc m:val="left"/>
                    </m:oMathParaPr>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m:t>
                      </m:r>
                      <m:func>
                        <m:funcPr>
                          <m:ctrlPr>
                            <a:rPr lang="en-US" sz="2800" i="1">
                              <a:latin typeface="Cambria Math"/>
                            </a:rPr>
                          </m:ctrlPr>
                        </m:funcPr>
                        <m:fName>
                          <m:r>
                            <m:rPr>
                              <m:sty m:val="p"/>
                            </m:rPr>
                            <a:rPr lang="en-US" sz="2800">
                              <a:latin typeface="Cambria Math"/>
                            </a:rPr>
                            <m:t>min</m:t>
                          </m:r>
                        </m:fName>
                        <m:e>
                          <m:d>
                            <m:dPr>
                              <m:begChr m:val="["/>
                              <m:endChr m:val="]"/>
                              <m:ctrlPr>
                                <a:rPr lang="en-US" sz="2800" i="1">
                                  <a:latin typeface="Cambria Math"/>
                                </a:rPr>
                              </m:ctrlPr>
                            </m:dPr>
                            <m:e>
                              <m:r>
                                <a:rPr lang="en-US" sz="2800" i="1">
                                  <a:latin typeface="Cambria Math"/>
                                </a:rPr>
                                <m:t>1,</m:t>
                              </m:r>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𝑉</m:t>
                                              </m:r>
                                            </m:e>
                                            <m:sub>
                                              <m:r>
                                                <a:rPr lang="en-US" sz="2800" i="1">
                                                  <a:latin typeface="Cambria Math"/>
                                                </a:rPr>
                                                <m:t>2</m:t>
                                              </m:r>
                                            </m:sub>
                                          </m:sSub>
                                        </m:num>
                                        <m:den>
                                          <m:sSub>
                                            <m:sSubPr>
                                              <m:ctrlPr>
                                                <a:rPr lang="en-US" sz="2800" i="1">
                                                  <a:latin typeface="Cambria Math"/>
                                                </a:rPr>
                                              </m:ctrlPr>
                                            </m:sSubPr>
                                            <m:e>
                                              <m:r>
                                                <a:rPr lang="en-US" sz="2800" i="1">
                                                  <a:latin typeface="Cambria Math"/>
                                                </a:rPr>
                                                <m:t>𝑉</m:t>
                                              </m:r>
                                            </m:e>
                                            <m:sub>
                                              <m:r>
                                                <a:rPr lang="en-US" sz="2800" i="1">
                                                  <a:latin typeface="Cambria Math"/>
                                                </a:rPr>
                                                <m:t>1</m:t>
                                              </m:r>
                                            </m:sub>
                                          </m:sSub>
                                        </m:den>
                                      </m:f>
                                    </m:e>
                                  </m:d>
                                </m:e>
                                <m:sup>
                                  <m:r>
                                    <a:rPr lang="en-US" sz="2800" i="1">
                                      <a:latin typeface="Cambria Math"/>
                                    </a:rPr>
                                    <m:t>𝑁</m:t>
                                  </m:r>
                                  <m:r>
                                    <a:rPr lang="en-US" sz="2800" i="1">
                                      <a:latin typeface="Cambria Math"/>
                                    </a:rPr>
                                    <m:t>+1</m:t>
                                  </m:r>
                                </m:sup>
                              </m:sSup>
                              <m:r>
                                <a:rPr lang="en-US" sz="2800" i="1">
                                  <a:latin typeface="Cambria Math"/>
                                </a:rPr>
                                <m:t> </m:t>
                              </m:r>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rPr>
                                    <m:t>𝛽</m:t>
                                  </m:r>
                                  <m:r>
                                    <a:rPr lang="en-US" sz="2800" i="1">
                                      <a:latin typeface="Cambria Math"/>
                                    </a:rPr>
                                    <m:t>∆</m:t>
                                  </m:r>
                                  <m:r>
                                    <a:rPr lang="en-US" sz="2800" i="1">
                                      <a:latin typeface="Cambria Math"/>
                                    </a:rPr>
                                    <m:t>𝑈</m:t>
                                  </m:r>
                                  <m:r>
                                    <a:rPr lang="en-US" sz="2800" i="1">
                                      <a:latin typeface="Cambria Math"/>
                                    </a:rPr>
                                    <m:t>−</m:t>
                                  </m:r>
                                  <m:r>
                                    <a:rPr lang="en-US" sz="2800" i="1">
                                      <a:latin typeface="Cambria Math"/>
                                    </a:rPr>
                                    <m:t>𝛽</m:t>
                                  </m:r>
                                  <m:r>
                                    <a:rPr lang="en-US" sz="2800" i="1">
                                      <a:latin typeface="Cambria Math"/>
                                    </a:rPr>
                                    <m:t>𝑃</m:t>
                                  </m:r>
                                  <m:r>
                                    <a:rPr lang="en-US" sz="2800" i="1">
                                      <a:latin typeface="Cambria Math"/>
                                    </a:rPr>
                                    <m:t>∆</m:t>
                                  </m:r>
                                  <m:r>
                                    <a:rPr lang="en-US" sz="2800" i="1">
                                      <a:latin typeface="Cambria Math"/>
                                    </a:rPr>
                                    <m:t>𝑉</m:t>
                                  </m:r>
                                </m:sup>
                              </m:sSup>
                            </m:e>
                          </m:d>
                        </m:e>
                      </m:func>
                    </m:oMath>
                  </m:oMathPara>
                </a14:m>
                <a:endParaRPr lang="en-US" sz="2800" i="1" dirty="0" smtClean="0"/>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m:t>
                      </m:r>
                      <m:func>
                        <m:funcPr>
                          <m:ctrlPr>
                            <a:rPr lang="en-US" sz="2800" i="1">
                              <a:latin typeface="Cambria Math"/>
                            </a:rPr>
                          </m:ctrlPr>
                        </m:funcPr>
                        <m:fName>
                          <m:r>
                            <m:rPr>
                              <m:sty m:val="p"/>
                            </m:rPr>
                            <a:rPr lang="en-US" sz="2800">
                              <a:latin typeface="Cambria Math"/>
                            </a:rPr>
                            <m:t>exp</m:t>
                          </m:r>
                        </m:fName>
                        <m:e>
                          <m:d>
                            <m:dPr>
                              <m:begChr m:val="{"/>
                              <m:endChr m:val="}"/>
                              <m:ctrlPr>
                                <a:rPr lang="en-US" sz="2800" i="1">
                                  <a:latin typeface="Cambria Math"/>
                                </a:rPr>
                              </m:ctrlPr>
                            </m:dPr>
                            <m:e>
                              <m:func>
                                <m:funcPr>
                                  <m:ctrlPr>
                                    <a:rPr lang="en-US" sz="2800" i="1">
                                      <a:latin typeface="Cambria Math"/>
                                    </a:rPr>
                                  </m:ctrlPr>
                                </m:funcPr>
                                <m:fName>
                                  <m:r>
                                    <a:rPr lang="en-US" sz="2800" i="1">
                                      <a:latin typeface="Cambria Math"/>
                                    </a:rPr>
                                    <m:t>𝑚𝑖𝑛</m:t>
                                  </m:r>
                                </m:fName>
                                <m:e>
                                  <m:d>
                                    <m:dPr>
                                      <m:begChr m:val="["/>
                                      <m:endChr m:val="]"/>
                                      <m:ctrlPr>
                                        <a:rPr lang="en-US" sz="2800" i="1">
                                          <a:latin typeface="Cambria Math"/>
                                        </a:rPr>
                                      </m:ctrlPr>
                                    </m:dPr>
                                    <m:e>
                                      <m:r>
                                        <a:rPr lang="en-US" sz="2800" i="1">
                                          <a:latin typeface="Cambria Math"/>
                                        </a:rPr>
                                        <m:t>0,</m:t>
                                      </m:r>
                                      <m:d>
                                        <m:dPr>
                                          <m:ctrlPr>
                                            <a:rPr lang="en-US" sz="2800" i="1">
                                              <a:latin typeface="Cambria Math"/>
                                            </a:rPr>
                                          </m:ctrlPr>
                                        </m:dPr>
                                        <m:e>
                                          <m:r>
                                            <a:rPr lang="en-US" sz="2800" i="1">
                                              <a:latin typeface="Cambria Math"/>
                                            </a:rPr>
                                            <m:t>𝑁</m:t>
                                          </m:r>
                                          <m:r>
                                            <a:rPr lang="en-US" sz="2800" i="1">
                                              <a:latin typeface="Cambria Math"/>
                                            </a:rPr>
                                            <m:t>+1</m:t>
                                          </m:r>
                                        </m:e>
                                      </m:d>
                                      <m:func>
                                        <m:funcPr>
                                          <m:ctrlPr>
                                            <a:rPr lang="en-US" sz="2800" i="1">
                                              <a:latin typeface="Cambria Math"/>
                                            </a:rPr>
                                          </m:ctrlPr>
                                        </m:funcPr>
                                        <m:fName>
                                          <m:r>
                                            <a:rPr lang="en-US" sz="2800" i="1">
                                              <a:latin typeface="Cambria Math"/>
                                            </a:rPr>
                                            <m:t>𝑙𝑛</m:t>
                                          </m:r>
                                        </m:fName>
                                        <m:e>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𝑉</m:t>
                                                      </m:r>
                                                    </m:e>
                                                    <m:sub>
                                                      <m:r>
                                                        <a:rPr lang="en-US" sz="2800" i="1">
                                                          <a:latin typeface="Cambria Math"/>
                                                        </a:rPr>
                                                        <m:t>2</m:t>
                                                      </m:r>
                                                    </m:sub>
                                                  </m:sSub>
                                                </m:num>
                                                <m:den>
                                                  <m:sSub>
                                                    <m:sSubPr>
                                                      <m:ctrlPr>
                                                        <a:rPr lang="en-US" sz="2800" i="1">
                                                          <a:latin typeface="Cambria Math"/>
                                                        </a:rPr>
                                                      </m:ctrlPr>
                                                    </m:sSubPr>
                                                    <m:e>
                                                      <m:r>
                                                        <a:rPr lang="en-US" sz="2800" i="1">
                                                          <a:latin typeface="Cambria Math"/>
                                                        </a:rPr>
                                                        <m:t>𝑉</m:t>
                                                      </m:r>
                                                    </m:e>
                                                    <m:sub>
                                                      <m:r>
                                                        <a:rPr lang="en-US" sz="2800" i="1">
                                                          <a:latin typeface="Cambria Math"/>
                                                        </a:rPr>
                                                        <m:t>1</m:t>
                                                      </m:r>
                                                    </m:sub>
                                                  </m:sSub>
                                                </m:den>
                                              </m:f>
                                            </m:e>
                                          </m:d>
                                          <m:r>
                                            <a:rPr lang="en-US" sz="2800" i="1">
                                              <a:latin typeface="Cambria Math"/>
                                            </a:rPr>
                                            <m:t>−</m:t>
                                          </m:r>
                                          <m:r>
                                            <a:rPr lang="en-US" sz="2800" i="1">
                                              <a:latin typeface="Cambria Math"/>
                                            </a:rPr>
                                            <m:t>𝛽</m:t>
                                          </m:r>
                                          <m:r>
                                            <a:rPr lang="en-US" sz="2800" i="1">
                                              <a:latin typeface="Cambria Math"/>
                                            </a:rPr>
                                            <m:t>∆</m:t>
                                          </m:r>
                                          <m:r>
                                            <a:rPr lang="en-US" sz="2800" i="1">
                                              <a:latin typeface="Cambria Math"/>
                                            </a:rPr>
                                            <m:t>𝑈</m:t>
                                          </m:r>
                                          <m:r>
                                            <a:rPr lang="en-US" sz="2800" i="1">
                                              <a:latin typeface="Cambria Math"/>
                                            </a:rPr>
                                            <m:t>−</m:t>
                                          </m:r>
                                          <m:r>
                                            <a:rPr lang="en-US" sz="2800" i="1">
                                              <a:latin typeface="Cambria Math"/>
                                            </a:rPr>
                                            <m:t>𝛽</m:t>
                                          </m:r>
                                          <m:r>
                                            <a:rPr lang="en-US" sz="2800" i="1">
                                              <a:latin typeface="Cambria Math"/>
                                            </a:rPr>
                                            <m:t>𝑃</m:t>
                                          </m:r>
                                          <m:r>
                                            <a:rPr lang="en-US" sz="2800" i="1">
                                              <a:latin typeface="Cambria Math"/>
                                            </a:rPr>
                                            <m:t>∆</m:t>
                                          </m:r>
                                          <m:r>
                                            <a:rPr lang="en-US" sz="2800" i="1">
                                              <a:latin typeface="Cambria Math"/>
                                            </a:rPr>
                                            <m:t>𝑉</m:t>
                                          </m:r>
                                        </m:e>
                                      </m:func>
                                    </m:e>
                                  </m:d>
                                </m:e>
                              </m:func>
                            </m:e>
                          </m:d>
                        </m:e>
                      </m:func>
                    </m:oMath>
                  </m:oMathPara>
                </a14:m>
                <a:endParaRPr lang="en-US" sz="2800" dirty="0" smtClean="0"/>
              </a:p>
              <a:p>
                <a:pPr marL="0" indent="0">
                  <a:buNone/>
                </a:pPr>
                <a:endParaRPr lang="en-US" sz="2800" dirty="0" smtClean="0"/>
              </a:p>
              <a:p>
                <a:pPr marL="0" indent="0">
                  <a:buNone/>
                </a:pPr>
                <a:r>
                  <a:rPr lang="en-US" sz="2800" dirty="0" smtClean="0"/>
                  <a:t>Notice the N+1 rather than N before.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a:stretch>
              </a:blipFill>
            </p:spPr>
            <p:txBody>
              <a:bodyPr/>
              <a:lstStyle/>
              <a:p>
                <a:r>
                  <a:rPr lang="en-US">
                    <a:noFill/>
                  </a:rPr>
                  <a:t> </a:t>
                </a:r>
              </a:p>
            </p:txBody>
          </p:sp>
        </mc:Fallback>
      </mc:AlternateContent>
    </p:spTree>
    <p:extLst>
      <p:ext uri="{BB962C8B-B14F-4D97-AF65-F5344CB8AC3E}">
        <p14:creationId xmlns:p14="http://schemas.microsoft.com/office/powerpoint/2010/main" val="2343715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dirty="0" smtClean="0"/>
              <a:t>One of the greatest benefits of Monte Carlo simulations are that we can simulate any ensemble of interest.</a:t>
            </a:r>
          </a:p>
          <a:p>
            <a:pPr marL="0" indent="0">
              <a:buNone/>
            </a:pPr>
            <a:r>
              <a:rPr lang="en-US" sz="2800" dirty="0" smtClean="0"/>
              <a:t>The general approach to deriving the methods consists of the following:</a:t>
            </a:r>
          </a:p>
          <a:p>
            <a:pPr marL="514350" indent="-514350">
              <a:buAutoNum type="arabicPeriod"/>
            </a:pPr>
            <a:r>
              <a:rPr lang="en-US" sz="2800" dirty="0" smtClean="0"/>
              <a:t>Determine the microstate probability distribution for the ensemble of interest.</a:t>
            </a:r>
          </a:p>
          <a:p>
            <a:pPr marL="514350" indent="-514350">
              <a:buAutoNum type="arabicPeriod"/>
            </a:pPr>
            <a:r>
              <a:rPr lang="en-US" sz="2800" dirty="0" smtClean="0"/>
              <a:t>Determine a set of Monte Carlo moves which accomplish changes in all of the fluctuating quantities in the ensemble.</a:t>
            </a:r>
          </a:p>
          <a:p>
            <a:pPr marL="514350" indent="-514350">
              <a:buAutoNum type="arabicPeriod"/>
            </a:pPr>
            <a:r>
              <a:rPr lang="en-US" sz="2800" dirty="0" smtClean="0"/>
              <a:t>Find acceptance criterion by imposing detailed balance.</a:t>
            </a:r>
          </a:p>
        </p:txBody>
      </p:sp>
    </p:spTree>
    <p:extLst>
      <p:ext uri="{BB962C8B-B14F-4D97-AF65-F5344CB8AC3E}">
        <p14:creationId xmlns:p14="http://schemas.microsoft.com/office/powerpoint/2010/main" val="1977957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p>
              <a:p>
                <a:pPr marL="0" indent="0">
                  <a:buNone/>
                </a:pPr>
                <a:r>
                  <a:rPr lang="en-US" sz="2800" b="1" dirty="0" smtClean="0"/>
                  <a:t>Choice </a:t>
                </a:r>
                <a:r>
                  <a:rPr lang="en-US" sz="2800" b="1" dirty="0"/>
                  <a:t>of </a:t>
                </a:r>
                <a14:m>
                  <m:oMath xmlns:m="http://schemas.openxmlformats.org/officeDocument/2006/math">
                    <m:r>
                      <a:rPr lang="en-US" sz="2800" b="1" i="1">
                        <a:latin typeface="Cambria Math"/>
                      </a:rPr>
                      <m:t>𝜹</m:t>
                    </m:r>
                    <m:sSub>
                      <m:sSubPr>
                        <m:ctrlPr>
                          <a:rPr lang="en-US" sz="2800" b="1" i="1">
                            <a:latin typeface="Cambria Math"/>
                          </a:rPr>
                        </m:ctrlPr>
                      </m:sSubPr>
                      <m:e>
                        <m:r>
                          <a:rPr lang="en-US" sz="2800" b="1" i="1">
                            <a:latin typeface="Cambria Math"/>
                          </a:rPr>
                          <m:t>𝑽</m:t>
                        </m:r>
                      </m:e>
                      <m:sub>
                        <m:r>
                          <a:rPr lang="en-US" sz="2800" b="1" i="1">
                            <a:latin typeface="Cambria Math"/>
                          </a:rPr>
                          <m:t>𝒎𝒂𝒙</m:t>
                        </m:r>
                      </m:sub>
                    </m:sSub>
                  </m:oMath>
                </a14:m>
                <a:endParaRPr lang="en-US" sz="2800" b="1" dirty="0" smtClean="0"/>
              </a:p>
              <a:p>
                <a:pPr marL="0" indent="0">
                  <a:buNone/>
                </a:pPr>
                <a:r>
                  <a:rPr lang="en-US" sz="2800" dirty="0"/>
                  <a:t>Typically the maximum volume displacement is adjusted so that the average acceptance ration is roughly </a:t>
                </a:r>
                <a14:m>
                  <m:oMath xmlns:m="http://schemas.openxmlformats.org/officeDocument/2006/math">
                    <m:r>
                      <a:rPr lang="en-US" sz="2800" i="1">
                        <a:latin typeface="Cambria Math"/>
                      </a:rPr>
                      <m:t>30−50%</m:t>
                    </m:r>
                  </m:oMath>
                </a14:m>
                <a:r>
                  <a:rPr lang="en-US" sz="2800" dirty="0"/>
                  <a:t>. </a:t>
                </a:r>
                <a:endParaRPr lang="en-US" sz="2800" dirty="0" smtClean="0"/>
              </a:p>
              <a:p>
                <a:pPr marL="0" indent="0">
                  <a:buNone/>
                </a:pPr>
                <a:r>
                  <a:rPr lang="en-US" sz="2800" dirty="0" smtClean="0"/>
                  <a:t>Too </a:t>
                </a:r>
                <a:r>
                  <a:rPr lang="en-US" sz="2800" dirty="0"/>
                  <a:t>small values of this parameter result in a slow exploration of volume </a:t>
                </a:r>
                <a:r>
                  <a:rPr lang="en-US" sz="2800" dirty="0" smtClean="0"/>
                  <a:t>space.</a:t>
                </a:r>
              </a:p>
              <a:p>
                <a:pPr marL="0" indent="0">
                  <a:buNone/>
                </a:pPr>
                <a:r>
                  <a:rPr lang="en-US" sz="2800" dirty="0" smtClean="0"/>
                  <a:t>Too </a:t>
                </a:r>
                <a:r>
                  <a:rPr lang="en-US" sz="2800" dirty="0"/>
                  <a:t>large will result in configurations with core overlaps upon scaling the volume down</a:t>
                </a:r>
                <a:r>
                  <a:rPr lang="en-US" sz="2800" dirty="0" smtClean="0"/>
                  <a:t>.</a:t>
                </a:r>
              </a:p>
              <a:p>
                <a:pPr marL="0" indent="0">
                  <a:buNone/>
                </a:pPr>
                <a:r>
                  <a:rPr lang="en-US" sz="2800" dirty="0" smtClean="0"/>
                  <a:t>Thus, choose a suitable volume displacement probability is important.</a:t>
                </a:r>
                <a:endParaRPr lang="en-US" sz="2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2074"/>
                </a:stretch>
              </a:blipFill>
            </p:spPr>
            <p:txBody>
              <a:bodyPr/>
              <a:lstStyle/>
              <a:p>
                <a:r>
                  <a:rPr lang="en-US">
                    <a:noFill/>
                  </a:rPr>
                  <a:t> </a:t>
                </a:r>
              </a:p>
            </p:txBody>
          </p:sp>
        </mc:Fallback>
      </mc:AlternateContent>
    </p:spTree>
    <p:extLst>
      <p:ext uri="{BB962C8B-B14F-4D97-AF65-F5344CB8AC3E}">
        <p14:creationId xmlns:p14="http://schemas.microsoft.com/office/powerpoint/2010/main" val="327500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p>
              <a:p>
                <a:pPr marL="0" indent="0">
                  <a:buNone/>
                </a:pPr>
                <a:r>
                  <a:rPr lang="en-US" sz="2800" b="1" dirty="0" smtClean="0"/>
                  <a:t>Rescaling</a:t>
                </a:r>
              </a:p>
              <a:p>
                <a:pPr marL="0" indent="0">
                  <a:buNone/>
                </a:pPr>
                <a:r>
                  <a:rPr lang="en-US" sz="2800" dirty="0"/>
                  <a:t>Upon the volume change, scale the particle positions uniformly. If molecules are being studied, the centers of mass of </a:t>
                </a:r>
                <a:r>
                  <a:rPr lang="en-US" sz="2800" dirty="0" smtClean="0"/>
                  <a:t>the </a:t>
                </a:r>
                <a:r>
                  <a:rPr lang="en-US" sz="2800" dirty="0"/>
                  <a:t>molecules are scaled uniformly, rather than the individual atoms.</a:t>
                </a:r>
                <a:br>
                  <a:rPr lang="en-US" sz="2800" dirty="0"/>
                </a:br>
                <a:r>
                  <a:rPr lang="en-US" sz="2800" dirty="0"/>
                  <a:t>In scaling the positions of the particles, we keep the </a:t>
                </a:r>
                <a:r>
                  <a:rPr lang="en-US" sz="2800" b="1" dirty="0"/>
                  <a:t>dimensionless </a:t>
                </a:r>
                <a:r>
                  <a:rPr lang="en-US" sz="2800" dirty="0"/>
                  <a:t>or </a:t>
                </a:r>
                <a:r>
                  <a:rPr lang="en-US" sz="2800" b="1" dirty="0"/>
                  <a:t>scaled positions </a:t>
                </a:r>
                <a:r>
                  <a:rPr lang="en-US" sz="2800" dirty="0"/>
                  <a:t>the same:</a:t>
                </a:r>
                <a:br>
                  <a:rPr lang="en-US" sz="2800" dirty="0"/>
                </a:br>
                <a14:m>
                  <m:oMathPara xmlns:m="http://schemas.openxmlformats.org/officeDocument/2006/math">
                    <m:oMathParaPr>
                      <m:jc m:val="centerGroup"/>
                    </m:oMathParaPr>
                    <m:oMath xmlns:m="http://schemas.openxmlformats.org/officeDocument/2006/math">
                      <m:d>
                        <m:dPr>
                          <m:ctrlPr>
                            <a:rPr lang="en-US" sz="2800" i="1">
                              <a:latin typeface="Cambria Math"/>
                            </a:rPr>
                          </m:ctrlPr>
                        </m:dPr>
                        <m:e>
                          <m:sSub>
                            <m:sSubPr>
                              <m:ctrlPr>
                                <a:rPr lang="en-US" sz="2800" i="1">
                                  <a:latin typeface="Cambria Math"/>
                                </a:rPr>
                              </m:ctrlPr>
                            </m:sSubPr>
                            <m:e>
                              <m:r>
                                <a:rPr lang="en-US" sz="2800" i="1">
                                  <a:latin typeface="Cambria Math"/>
                                </a:rPr>
                                <m:t>𝑠</m:t>
                              </m:r>
                            </m:e>
                            <m:sub>
                              <m:r>
                                <a:rPr lang="en-US" sz="2800" i="1">
                                  <a:latin typeface="Cambria Math"/>
                                </a:rPr>
                                <m:t>𝑥</m:t>
                              </m:r>
                              <m:r>
                                <a:rPr lang="en-US" sz="2800" i="1">
                                  <a:latin typeface="Cambria Math"/>
                                </a:rPr>
                                <m:t>,1</m:t>
                              </m:r>
                            </m:sub>
                          </m:sSub>
                          <m:r>
                            <a:rPr lang="en-US" sz="2800" i="1">
                              <a:latin typeface="Cambria Math"/>
                            </a:rPr>
                            <m:t>,</m:t>
                          </m:r>
                          <m:sSub>
                            <m:sSubPr>
                              <m:ctrlPr>
                                <a:rPr lang="en-US" sz="2800" i="1">
                                  <a:latin typeface="Cambria Math"/>
                                </a:rPr>
                              </m:ctrlPr>
                            </m:sSubPr>
                            <m:e>
                              <m:r>
                                <a:rPr lang="en-US" sz="2800" i="1">
                                  <a:latin typeface="Cambria Math"/>
                                </a:rPr>
                                <m:t>𝑠</m:t>
                              </m:r>
                            </m:e>
                            <m:sub>
                              <m:r>
                                <a:rPr lang="en-US" sz="2800" i="1">
                                  <a:latin typeface="Cambria Math"/>
                                </a:rPr>
                                <m:t>𝑦</m:t>
                              </m:r>
                              <m:r>
                                <a:rPr lang="en-US" sz="2800" i="1">
                                  <a:latin typeface="Cambria Math"/>
                                </a:rPr>
                                <m:t>,1</m:t>
                              </m:r>
                            </m:sub>
                          </m:sSub>
                          <m:r>
                            <a:rPr lang="en-US" sz="2800" i="1">
                              <a:latin typeface="Cambria Math"/>
                            </a:rPr>
                            <m:t>,…,</m:t>
                          </m:r>
                          <m:sSub>
                            <m:sSubPr>
                              <m:ctrlPr>
                                <a:rPr lang="en-US" sz="2800" i="1">
                                  <a:latin typeface="Cambria Math"/>
                                </a:rPr>
                              </m:ctrlPr>
                            </m:sSubPr>
                            <m:e>
                              <m:r>
                                <a:rPr lang="en-US" sz="2800" i="1">
                                  <a:latin typeface="Cambria Math"/>
                                </a:rPr>
                                <m:t>𝑠</m:t>
                              </m:r>
                            </m:e>
                            <m:sub>
                              <m:r>
                                <a:rPr lang="en-US" sz="2800" i="1">
                                  <a:latin typeface="Cambria Math"/>
                                </a:rPr>
                                <m:t>𝑧</m:t>
                              </m:r>
                              <m:r>
                                <a:rPr lang="en-US" sz="2800" i="1">
                                  <a:latin typeface="Cambria Math"/>
                                </a:rPr>
                                <m:t>,</m:t>
                              </m:r>
                              <m:r>
                                <a:rPr lang="en-US" sz="2800" i="1">
                                  <a:latin typeface="Cambria Math"/>
                                </a:rPr>
                                <m:t>𝑁</m:t>
                              </m:r>
                            </m:sub>
                          </m:sSub>
                        </m:e>
                      </m:d>
                      <m:r>
                        <a:rPr lang="en-US" sz="2800" i="1">
                          <a:latin typeface="Cambria Math"/>
                        </a:rPr>
                        <m:t>=</m:t>
                      </m:r>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𝑥</m:t>
                                  </m:r>
                                </m:e>
                                <m:sub>
                                  <m:r>
                                    <a:rPr lang="en-US" sz="2800" i="1">
                                      <a:latin typeface="Cambria Math"/>
                                    </a:rPr>
                                    <m:t>1</m:t>
                                  </m:r>
                                </m:sub>
                              </m:sSub>
                            </m:num>
                            <m:den>
                              <m:r>
                                <a:rPr lang="en-US" sz="2800" i="1">
                                  <a:latin typeface="Cambria Math"/>
                                </a:rPr>
                                <m:t>𝐿</m:t>
                              </m:r>
                            </m:den>
                          </m:f>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𝑦</m:t>
                                  </m:r>
                                </m:e>
                                <m:sub>
                                  <m:r>
                                    <a:rPr lang="en-US" sz="2800" i="1">
                                      <a:latin typeface="Cambria Math"/>
                                    </a:rPr>
                                    <m:t>1</m:t>
                                  </m:r>
                                </m:sub>
                              </m:sSub>
                            </m:num>
                            <m:den>
                              <m:r>
                                <a:rPr lang="en-US" sz="2800" i="1">
                                  <a:latin typeface="Cambria Math"/>
                                </a:rPr>
                                <m:t>𝐿</m:t>
                              </m:r>
                            </m:den>
                          </m:f>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𝑧</m:t>
                                  </m:r>
                                </m:e>
                                <m:sub>
                                  <m:r>
                                    <a:rPr lang="en-US" sz="2800" i="1">
                                      <a:latin typeface="Cambria Math"/>
                                    </a:rPr>
                                    <m:t>𝑁</m:t>
                                  </m:r>
                                </m:sub>
                              </m:sSub>
                            </m:num>
                            <m:den>
                              <m:r>
                                <a:rPr lang="en-US" sz="2800" i="1">
                                  <a:latin typeface="Cambria Math"/>
                                </a:rPr>
                                <m:t>𝐿</m:t>
                              </m:r>
                            </m:den>
                          </m:f>
                        </m:e>
                      </m:d>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sSup>
                        <m:sSupPr>
                          <m:ctrlPr>
                            <a:rPr lang="en-US" sz="2800" i="1">
                              <a:latin typeface="Cambria Math"/>
                            </a:rPr>
                          </m:ctrlPr>
                        </m:sSupPr>
                        <m:e>
                          <m:r>
                            <a:rPr lang="en-US" sz="2800" b="1" i="1">
                              <a:latin typeface="Cambria Math"/>
                            </a:rPr>
                            <m:t>𝒔</m:t>
                          </m:r>
                        </m:e>
                        <m:sup>
                          <m:r>
                            <a:rPr lang="en-US" sz="2800" i="1">
                              <a:latin typeface="Cambria Math"/>
                            </a:rPr>
                            <m:t>𝑁</m:t>
                          </m:r>
                        </m:sup>
                      </m:sSup>
                      <m:r>
                        <a:rPr lang="en-US" sz="2800" i="1">
                          <a:latin typeface="Cambria Math"/>
                        </a:rPr>
                        <m:t>=</m:t>
                      </m:r>
                      <m:f>
                        <m:fPr>
                          <m:ctrlPr>
                            <a:rPr lang="en-US" sz="2800" i="1">
                              <a:latin typeface="Cambria Math"/>
                            </a:rPr>
                          </m:ctrlPr>
                        </m:fPr>
                        <m:num>
                          <m:sSup>
                            <m:sSupPr>
                              <m:ctrlPr>
                                <a:rPr lang="en-US" sz="2800" b="1" i="1">
                                  <a:latin typeface="Cambria Math"/>
                                </a:rPr>
                              </m:ctrlPr>
                            </m:sSupPr>
                            <m:e>
                              <m:r>
                                <a:rPr lang="en-US" sz="2800" b="1" i="1">
                                  <a:latin typeface="Cambria Math"/>
                                </a:rPr>
                                <m:t>𝒓</m:t>
                              </m:r>
                            </m:e>
                            <m:sup>
                              <m:r>
                                <a:rPr lang="en-US" sz="2800" i="1">
                                  <a:latin typeface="Cambria Math"/>
                                </a:rPr>
                                <m:t>𝑁</m:t>
                              </m:r>
                            </m:sup>
                          </m:sSup>
                        </m:num>
                        <m:den>
                          <m:r>
                            <a:rPr lang="en-US" sz="2800" i="1">
                              <a:latin typeface="Cambria Math"/>
                            </a:rPr>
                            <m:t>𝐿</m:t>
                          </m:r>
                        </m:den>
                      </m:f>
                    </m:oMath>
                  </m:oMathPara>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2296"/>
                </a:stretch>
              </a:blipFill>
            </p:spPr>
            <p:txBody>
              <a:bodyPr/>
              <a:lstStyle/>
              <a:p>
                <a:r>
                  <a:rPr lang="en-US">
                    <a:noFill/>
                  </a:rPr>
                  <a:t> </a:t>
                </a:r>
              </a:p>
            </p:txBody>
          </p:sp>
        </mc:Fallback>
      </mc:AlternateContent>
    </p:spTree>
    <p:extLst>
      <p:ext uri="{BB962C8B-B14F-4D97-AF65-F5344CB8AC3E}">
        <p14:creationId xmlns:p14="http://schemas.microsoft.com/office/powerpoint/2010/main" val="240350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b="1" dirty="0" smtClean="0"/>
                  <a:t>Volume Fluctuation</a:t>
                </a:r>
              </a:p>
              <a:p>
                <a:pPr marL="0" indent="0">
                  <a:buNone/>
                </a:pPr>
                <a:r>
                  <a:rPr lang="en-US" sz="2800" b="1" dirty="0" smtClean="0"/>
                  <a:t>Computing the potential energy</a:t>
                </a:r>
              </a:p>
              <a:p>
                <a:pPr marL="0" indent="0">
                  <a:buNone/>
                </a:pPr>
                <a:r>
                  <a:rPr lang="en-US" sz="2800" dirty="0"/>
                  <a:t>After a volume scaling move, the total potential energy of the system needs to be </a:t>
                </a:r>
                <a:r>
                  <a:rPr lang="en-US" sz="2800" dirty="0" smtClean="0"/>
                  <a:t>recalculated. </a:t>
                </a:r>
              </a:p>
              <a:p>
                <a:pPr marL="0" indent="0">
                  <a:buNone/>
                </a:pPr>
                <a:r>
                  <a:rPr lang="en-US" sz="2800" dirty="0"/>
                  <a:t>The new energy can be computed simply from a scaling of the old energy,</a:t>
                </a:r>
              </a:p>
              <a:p>
                <a:pPr marL="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𝑈</m:t>
                          </m:r>
                        </m:e>
                        <m:sub>
                          <m:r>
                            <a:rPr lang="en-US" sz="2800" i="1">
                              <a:latin typeface="Cambria Math"/>
                            </a:rPr>
                            <m:t>2</m:t>
                          </m:r>
                        </m:sub>
                      </m:sSub>
                      <m:r>
                        <a:rPr lang="en-US" sz="2800" i="1">
                          <a:latin typeface="Cambria Math"/>
                        </a:rPr>
                        <m:t>=</m:t>
                      </m:r>
                      <m:sSup>
                        <m:sSupPr>
                          <m:ctrlPr>
                            <a:rPr lang="en-US" sz="2800" i="1">
                              <a:latin typeface="Cambria Math"/>
                            </a:rPr>
                          </m:ctrlPr>
                        </m:sSupPr>
                        <m:e>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𝐿</m:t>
                                      </m:r>
                                    </m:e>
                                    <m:sub>
                                      <m:r>
                                        <a:rPr lang="en-US" sz="2800" i="1">
                                          <a:latin typeface="Cambria Math"/>
                                        </a:rPr>
                                        <m:t>2</m:t>
                                      </m:r>
                                    </m:sub>
                                  </m:sSub>
                                </m:num>
                                <m:den>
                                  <m:sSub>
                                    <m:sSubPr>
                                      <m:ctrlPr>
                                        <a:rPr lang="en-US" sz="2800" i="1">
                                          <a:latin typeface="Cambria Math"/>
                                        </a:rPr>
                                      </m:ctrlPr>
                                    </m:sSubPr>
                                    <m:e>
                                      <m:r>
                                        <a:rPr lang="en-US" sz="2800" i="1">
                                          <a:latin typeface="Cambria Math"/>
                                        </a:rPr>
                                        <m:t>𝐿</m:t>
                                      </m:r>
                                    </m:e>
                                    <m:sub>
                                      <m:r>
                                        <a:rPr lang="en-US" sz="2800" i="1">
                                          <a:latin typeface="Cambria Math"/>
                                        </a:rPr>
                                        <m:t>1</m:t>
                                      </m:r>
                                    </m:sub>
                                  </m:sSub>
                                </m:den>
                              </m:f>
                            </m:e>
                          </m:d>
                        </m:e>
                        <m:sup>
                          <m:r>
                            <a:rPr lang="en-US" sz="2800" i="1">
                              <a:latin typeface="Cambria Math"/>
                            </a:rPr>
                            <m:t>−</m:t>
                          </m:r>
                          <m:r>
                            <a:rPr lang="en-US" sz="2800" i="1">
                              <a:latin typeface="Cambria Math"/>
                            </a:rPr>
                            <m:t>𝑛</m:t>
                          </m:r>
                        </m:sup>
                      </m:sSup>
                      <m:r>
                        <a:rPr lang="en-US" sz="2800" i="1">
                          <a:latin typeface="Cambria Math"/>
                        </a:rPr>
                        <m:t> </m:t>
                      </m:r>
                      <m:sSub>
                        <m:sSubPr>
                          <m:ctrlPr>
                            <a:rPr lang="en-US" sz="2800" i="1">
                              <a:latin typeface="Cambria Math"/>
                            </a:rPr>
                          </m:ctrlPr>
                        </m:sSubPr>
                        <m:e>
                          <m:r>
                            <a:rPr lang="en-US" sz="2800" i="1">
                              <a:latin typeface="Cambria Math"/>
                            </a:rPr>
                            <m:t>𝑈</m:t>
                          </m:r>
                        </m:e>
                        <m:sub>
                          <m:r>
                            <a:rPr lang="en-US" sz="2800" i="1">
                              <a:latin typeface="Cambria Math"/>
                            </a:rPr>
                            <m:t>1</m:t>
                          </m:r>
                        </m:sub>
                      </m:sSub>
                      <m:r>
                        <a:rPr lang="en-US" sz="2800" i="1">
                          <a:latin typeface="Cambria Math"/>
                        </a:rPr>
                        <m:t> </m:t>
                      </m:r>
                    </m:oMath>
                  </m:oMathPara>
                </a14:m>
                <a:endParaRPr lang="en-US" sz="2800" dirty="0"/>
              </a:p>
              <a:p>
                <a:pPr marL="0" indent="0">
                  <a:buNone/>
                </a:pPr>
                <a:r>
                  <a:rPr lang="en-US" sz="2800" dirty="0"/>
                  <a:t>The </a:t>
                </a:r>
                <a:r>
                  <a:rPr lang="en-US" sz="2800" dirty="0" err="1"/>
                  <a:t>Lennard</a:t>
                </a:r>
                <a:r>
                  <a:rPr lang="en-US" sz="2800" dirty="0"/>
                  <a:t>-Jones </a:t>
                </a:r>
                <a:r>
                  <a:rPr lang="en-US" sz="2800" dirty="0" smtClean="0"/>
                  <a:t>potentials, again, </a:t>
                </a:r>
                <a:r>
                  <a:rPr lang="en-US" sz="2800" dirty="0"/>
                  <a:t>involves two terms of this form, where </a:t>
                </a:r>
                <a14:m>
                  <m:oMath xmlns:m="http://schemas.openxmlformats.org/officeDocument/2006/math">
                    <m:r>
                      <a:rPr lang="en-US" sz="2800" i="1">
                        <a:latin typeface="Cambria Math"/>
                      </a:rPr>
                      <m:t>𝑛</m:t>
                    </m:r>
                    <m:r>
                      <a:rPr lang="en-US" sz="2800" i="1">
                        <a:latin typeface="Cambria Math"/>
                      </a:rPr>
                      <m:t>=12</m:t>
                    </m:r>
                  </m:oMath>
                </a14:m>
                <a:r>
                  <a:rPr lang="en-US" sz="2800" dirty="0"/>
                  <a:t> and </a:t>
                </a:r>
                <a14:m>
                  <m:oMath xmlns:m="http://schemas.openxmlformats.org/officeDocument/2006/math">
                    <m:r>
                      <a:rPr lang="en-US" sz="2800" i="1">
                        <a:latin typeface="Cambria Math"/>
                      </a:rPr>
                      <m:t>𝑛</m:t>
                    </m:r>
                    <m:r>
                      <a:rPr lang="en-US" sz="2800" i="1">
                        <a:latin typeface="Cambria Math"/>
                      </a:rPr>
                      <m:t>=6</m:t>
                    </m:r>
                  </m:oMath>
                </a14:m>
                <a:r>
                  <a:rPr lang="en-US" sz="2800" dirty="0" smtClean="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2593" t="-1911" r="-1704"/>
                </a:stretch>
              </a:blipFill>
            </p:spPr>
            <p:txBody>
              <a:bodyPr/>
              <a:lstStyle/>
              <a:p>
                <a:r>
                  <a:rPr lang="en-US">
                    <a:noFill/>
                  </a:rPr>
                  <a:t> </a:t>
                </a:r>
              </a:p>
            </p:txBody>
          </p:sp>
        </mc:Fallback>
      </mc:AlternateContent>
    </p:spTree>
    <p:extLst>
      <p:ext uri="{BB962C8B-B14F-4D97-AF65-F5344CB8AC3E}">
        <p14:creationId xmlns:p14="http://schemas.microsoft.com/office/powerpoint/2010/main" val="575458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dirty="0" smtClean="0"/>
                  <a:t>In </a:t>
                </a:r>
                <a:r>
                  <a:rPr lang="en-US" sz="2800" dirty="0" smtClean="0">
                    <a:solidFill>
                      <a:srgbClr val="FF0000"/>
                    </a:solidFill>
                  </a:rPr>
                  <a:t>summary</a:t>
                </a:r>
                <a:r>
                  <a:rPr lang="en-US" sz="2800" dirty="0" smtClean="0"/>
                  <a:t>, a typical </a:t>
                </a:r>
                <a14:m>
                  <m:oMath xmlns:m="http://schemas.openxmlformats.org/officeDocument/2006/math">
                    <m:r>
                      <a:rPr lang="en-US" sz="2800" i="1">
                        <a:latin typeface="Cambria Math"/>
                      </a:rPr>
                      <m:t>𝑁𝑃𝑇</m:t>
                    </m:r>
                  </m:oMath>
                </a14:m>
                <a:r>
                  <a:rPr lang="en-US" sz="2800" dirty="0"/>
                  <a:t> simulation entails the </a:t>
                </a:r>
                <a:r>
                  <a:rPr lang="en-US" sz="2800" dirty="0" smtClean="0"/>
                  <a:t>following:</a:t>
                </a:r>
              </a:p>
              <a:p>
                <a:pPr marL="514350" indent="-514350">
                  <a:buAutoNum type="arabicPeriod"/>
                </a:pPr>
                <a:r>
                  <a:rPr lang="en-US" sz="2800" dirty="0" smtClean="0"/>
                  <a:t>Random </a:t>
                </a:r>
                <a:r>
                  <a:rPr lang="en-US" sz="2800" dirty="0"/>
                  <a:t>particle displacement moves, with</a:t>
                </a:r>
                <a:r>
                  <a:rPr lang="en-US" sz="2800" dirty="0" smtClean="0"/>
                  <a:t> </a:t>
                </a:r>
                <a14:m>
                  <m:oMath xmlns:m="http://schemas.openxmlformats.org/officeDocument/2006/math">
                    <m:sSubSup>
                      <m:sSubSupPr>
                        <m:ctrlPr>
                          <a:rPr lang="en-US" sz="2800" i="1" smtClean="0">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m:t>
                    </m:r>
                    <m:func>
                      <m:funcPr>
                        <m:ctrlPr>
                          <a:rPr lang="en-US" sz="2800" i="1">
                            <a:latin typeface="Cambria Math"/>
                          </a:rPr>
                        </m:ctrlPr>
                      </m:funcPr>
                      <m:fName>
                        <m:r>
                          <m:rPr>
                            <m:sty m:val="p"/>
                          </m:rPr>
                          <a:rPr lang="en-US" sz="2800">
                            <a:latin typeface="Cambria Math"/>
                          </a:rPr>
                          <m:t>exp</m:t>
                        </m:r>
                      </m:fName>
                      <m:e>
                        <m:d>
                          <m:dPr>
                            <m:begChr m:val="{"/>
                            <m:endChr m:val="}"/>
                            <m:ctrlPr>
                              <a:rPr lang="en-US" sz="2800" i="1">
                                <a:latin typeface="Cambria Math"/>
                              </a:rPr>
                            </m:ctrlPr>
                          </m:dPr>
                          <m:e>
                            <m:func>
                              <m:funcPr>
                                <m:ctrlPr>
                                  <a:rPr lang="en-US" sz="2800" i="1">
                                    <a:latin typeface="Cambria Math"/>
                                  </a:rPr>
                                </m:ctrlPr>
                              </m:funcPr>
                              <m:fName>
                                <m:r>
                                  <a:rPr lang="en-US" sz="2800" i="1">
                                    <a:latin typeface="Cambria Math"/>
                                  </a:rPr>
                                  <m:t>𝑚𝑖𝑛</m:t>
                                </m:r>
                              </m:fName>
                              <m:e>
                                <m:d>
                                  <m:dPr>
                                    <m:begChr m:val="["/>
                                    <m:endChr m:val="]"/>
                                    <m:ctrlPr>
                                      <a:rPr lang="en-US" sz="2800" i="1">
                                        <a:latin typeface="Cambria Math"/>
                                      </a:rPr>
                                    </m:ctrlPr>
                                  </m:dPr>
                                  <m:e>
                                    <m:r>
                                      <a:rPr lang="en-US" sz="2800" i="1">
                                        <a:latin typeface="Cambria Math"/>
                                      </a:rPr>
                                      <m:t>0,−</m:t>
                                    </m:r>
                                    <m:r>
                                      <a:rPr lang="en-US" sz="2800" i="1">
                                        <a:latin typeface="Cambria Math"/>
                                      </a:rPr>
                                      <m:t>𝛽</m:t>
                                    </m:r>
                                    <m:r>
                                      <a:rPr lang="en-US" sz="2800" i="1">
                                        <a:latin typeface="Cambria Math"/>
                                      </a:rPr>
                                      <m:t>∆</m:t>
                                    </m:r>
                                    <m:r>
                                      <a:rPr lang="en-US" sz="2800" i="1">
                                        <a:latin typeface="Cambria Math"/>
                                      </a:rPr>
                                      <m:t>𝑈</m:t>
                                    </m:r>
                                  </m:e>
                                </m:d>
                              </m:e>
                            </m:func>
                          </m:e>
                        </m:d>
                      </m:e>
                    </m:func>
                  </m:oMath>
                </a14:m>
                <a:endParaRPr lang="en-US" sz="2800" dirty="0" smtClean="0"/>
              </a:p>
              <a:p>
                <a:pPr marL="0" indent="0">
                  <a:buNone/>
                </a:pPr>
                <a:r>
                  <a:rPr lang="en-US" sz="2800" dirty="0"/>
                  <a:t> </a:t>
                </a:r>
                <a:r>
                  <a:rPr lang="en-US" sz="2800" dirty="0" smtClean="0"/>
                  <a:t>     A </a:t>
                </a:r>
                <a:r>
                  <a:rPr lang="en-US" sz="2800" dirty="0"/>
                  <a:t>random number </a:t>
                </a:r>
                <a14:m>
                  <m:oMath xmlns:m="http://schemas.openxmlformats.org/officeDocument/2006/math">
                    <m:r>
                      <a:rPr lang="en-US" sz="2800" i="1">
                        <a:latin typeface="Cambria Math"/>
                      </a:rPr>
                      <m:t>𝑟</m:t>
                    </m:r>
                  </m:oMath>
                </a14:m>
                <a:r>
                  <a:rPr lang="en-US" sz="2800" dirty="0"/>
                  <a:t> is drawn in </a:t>
                </a:r>
                <a14:m>
                  <m:oMath xmlns:m="http://schemas.openxmlformats.org/officeDocument/2006/math">
                    <m:r>
                      <a:rPr lang="en-US" sz="2800" i="1">
                        <a:latin typeface="Cambria Math"/>
                      </a:rPr>
                      <m:t>[0.0,1.0)</m:t>
                    </m:r>
                  </m:oMath>
                </a14:m>
                <a:r>
                  <a:rPr lang="en-US" sz="2800" dirty="0"/>
                  <a:t> </a:t>
                </a:r>
                <a:r>
                  <a:rPr lang="en-US" sz="2800" dirty="0" smtClean="0"/>
                  <a:t>and </a:t>
                </a:r>
                <a:r>
                  <a:rPr lang="en-US" sz="2800" dirty="0"/>
                  <a:t>the </a:t>
                </a:r>
                <a:r>
                  <a:rPr lang="en-US" sz="2800" dirty="0" smtClean="0"/>
                  <a:t>   </a:t>
                </a:r>
                <a:br>
                  <a:rPr lang="en-US" sz="2800" dirty="0" smtClean="0"/>
                </a:br>
                <a:r>
                  <a:rPr lang="en-US" sz="2800" dirty="0" smtClean="0"/>
                  <a:t>      move </a:t>
                </a:r>
                <a:r>
                  <a:rPr lang="en-US" sz="2800" dirty="0"/>
                  <a:t>is accepted if </a:t>
                </a:r>
                <a14:m>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&gt;</m:t>
                    </m:r>
                    <m:r>
                      <a:rPr lang="en-US" sz="2800" i="1">
                        <a:latin typeface="Cambria Math"/>
                      </a:rPr>
                      <m:t>𝑟</m:t>
                    </m:r>
                  </m:oMath>
                </a14:m>
                <a:r>
                  <a:rPr lang="en-US" sz="2800" dirty="0" smtClean="0"/>
                  <a:t>.</a:t>
                </a:r>
              </a:p>
              <a:p>
                <a:pPr marL="0" indent="0">
                  <a:buNone/>
                </a:pPr>
                <a:r>
                  <a:rPr lang="en-US" sz="2800" dirty="0"/>
                  <a:t/>
                </a:r>
                <a:br>
                  <a:rPr lang="en-US" sz="2800" dirty="0"/>
                </a:br>
                <a:r>
                  <a:rPr lang="en-US" sz="2800" dirty="0"/>
                  <a:t>2. </a:t>
                </a:r>
                <a:r>
                  <a:rPr lang="en-US" sz="2800" dirty="0" smtClean="0"/>
                  <a:t> Random </a:t>
                </a:r>
                <a:r>
                  <a:rPr lang="en-US" sz="2800" dirty="0"/>
                  <a:t>volume scaling moves, with </a:t>
                </a:r>
                <a:endParaRPr lang="en-US" sz="2800"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m:t>
                      </m:r>
                      <m:func>
                        <m:funcPr>
                          <m:ctrlPr>
                            <a:rPr lang="en-US" sz="2800" i="1">
                              <a:latin typeface="Cambria Math"/>
                            </a:rPr>
                          </m:ctrlPr>
                        </m:funcPr>
                        <m:fName>
                          <m:r>
                            <m:rPr>
                              <m:sty m:val="p"/>
                            </m:rPr>
                            <a:rPr lang="en-US" sz="2800">
                              <a:latin typeface="Cambria Math"/>
                            </a:rPr>
                            <m:t>exp</m:t>
                          </m:r>
                        </m:fName>
                        <m:e>
                          <m:d>
                            <m:dPr>
                              <m:begChr m:val="{"/>
                              <m:endChr m:val="}"/>
                              <m:ctrlPr>
                                <a:rPr lang="en-US" sz="2800" i="1">
                                  <a:latin typeface="Cambria Math"/>
                                </a:rPr>
                              </m:ctrlPr>
                            </m:dPr>
                            <m:e>
                              <m:func>
                                <m:funcPr>
                                  <m:ctrlPr>
                                    <a:rPr lang="en-US" sz="2800" i="1">
                                      <a:latin typeface="Cambria Math"/>
                                    </a:rPr>
                                  </m:ctrlPr>
                                </m:funcPr>
                                <m:fName>
                                  <m:r>
                                    <a:rPr lang="en-US" sz="2800" i="1">
                                      <a:latin typeface="Cambria Math"/>
                                    </a:rPr>
                                    <m:t>𝑚𝑖𝑛</m:t>
                                  </m:r>
                                </m:fName>
                                <m:e>
                                  <m:d>
                                    <m:dPr>
                                      <m:begChr m:val="["/>
                                      <m:endChr m:val="]"/>
                                      <m:ctrlPr>
                                        <a:rPr lang="en-US" sz="2800" i="1">
                                          <a:latin typeface="Cambria Math"/>
                                        </a:rPr>
                                      </m:ctrlPr>
                                    </m:dPr>
                                    <m:e>
                                      <m:r>
                                        <a:rPr lang="en-US" sz="2800" i="1">
                                          <a:latin typeface="Cambria Math"/>
                                        </a:rPr>
                                        <m:t>0,</m:t>
                                      </m:r>
                                      <m:r>
                                        <a:rPr lang="en-US" sz="2800" i="1">
                                          <a:latin typeface="Cambria Math"/>
                                        </a:rPr>
                                        <m:t>𝑁</m:t>
                                      </m:r>
                                      <m:func>
                                        <m:funcPr>
                                          <m:ctrlPr>
                                            <a:rPr lang="en-US" sz="2800" i="1">
                                              <a:latin typeface="Cambria Math"/>
                                            </a:rPr>
                                          </m:ctrlPr>
                                        </m:funcPr>
                                        <m:fName>
                                          <m:r>
                                            <a:rPr lang="en-US" sz="2800" i="1">
                                              <a:latin typeface="Cambria Math"/>
                                            </a:rPr>
                                            <m:t>𝑙𝑛</m:t>
                                          </m:r>
                                        </m:fName>
                                        <m:e>
                                          <m:d>
                                            <m:dPr>
                                              <m:ctrlPr>
                                                <a:rPr lang="en-US" sz="2800" i="1">
                                                  <a:latin typeface="Cambria Math"/>
                                                </a:rPr>
                                              </m:ctrlPr>
                                            </m:dPr>
                                            <m:e>
                                              <m:f>
                                                <m:fPr>
                                                  <m:ctrlPr>
                                                    <a:rPr lang="en-US" sz="2800" i="1">
                                                      <a:latin typeface="Cambria Math"/>
                                                    </a:rPr>
                                                  </m:ctrlPr>
                                                </m:fPr>
                                                <m:num>
                                                  <m:sSub>
                                                    <m:sSubPr>
                                                      <m:ctrlPr>
                                                        <a:rPr lang="en-US" sz="2800" i="1">
                                                          <a:latin typeface="Cambria Math"/>
                                                        </a:rPr>
                                                      </m:ctrlPr>
                                                    </m:sSubPr>
                                                    <m:e>
                                                      <m:r>
                                                        <a:rPr lang="en-US" sz="2800" i="1">
                                                          <a:latin typeface="Cambria Math"/>
                                                        </a:rPr>
                                                        <m:t>𝑉</m:t>
                                                      </m:r>
                                                    </m:e>
                                                    <m:sub>
                                                      <m:r>
                                                        <a:rPr lang="en-US" sz="2800" i="1">
                                                          <a:latin typeface="Cambria Math"/>
                                                        </a:rPr>
                                                        <m:t>2</m:t>
                                                      </m:r>
                                                    </m:sub>
                                                  </m:sSub>
                                                </m:num>
                                                <m:den>
                                                  <m:sSub>
                                                    <m:sSubPr>
                                                      <m:ctrlPr>
                                                        <a:rPr lang="en-US" sz="2800" i="1">
                                                          <a:latin typeface="Cambria Math"/>
                                                        </a:rPr>
                                                      </m:ctrlPr>
                                                    </m:sSubPr>
                                                    <m:e>
                                                      <m:r>
                                                        <a:rPr lang="en-US" sz="2800" i="1">
                                                          <a:latin typeface="Cambria Math"/>
                                                        </a:rPr>
                                                        <m:t>𝑉</m:t>
                                                      </m:r>
                                                    </m:e>
                                                    <m:sub>
                                                      <m:r>
                                                        <a:rPr lang="en-US" sz="2800" i="1">
                                                          <a:latin typeface="Cambria Math"/>
                                                        </a:rPr>
                                                        <m:t>1</m:t>
                                                      </m:r>
                                                    </m:sub>
                                                  </m:sSub>
                                                </m:den>
                                              </m:f>
                                            </m:e>
                                          </m:d>
                                        </m:e>
                                      </m:func>
                                      <m:r>
                                        <a:rPr lang="en-US" sz="2800" i="1">
                                          <a:latin typeface="Cambria Math"/>
                                        </a:rPr>
                                        <m:t>−</m:t>
                                      </m:r>
                                      <m:r>
                                        <a:rPr lang="en-US" sz="2800" i="1">
                                          <a:latin typeface="Cambria Math"/>
                                        </a:rPr>
                                        <m:t>𝛽</m:t>
                                      </m:r>
                                      <m:r>
                                        <a:rPr lang="en-US" sz="2800" i="1">
                                          <a:latin typeface="Cambria Math"/>
                                        </a:rPr>
                                        <m:t>∆</m:t>
                                      </m:r>
                                      <m:r>
                                        <a:rPr lang="en-US" sz="2800" i="1">
                                          <a:latin typeface="Cambria Math"/>
                                        </a:rPr>
                                        <m:t>𝑈</m:t>
                                      </m:r>
                                      <m:r>
                                        <a:rPr lang="en-US" sz="2800" i="1">
                                          <a:latin typeface="Cambria Math"/>
                                        </a:rPr>
                                        <m:t>−</m:t>
                                      </m:r>
                                      <m:r>
                                        <a:rPr lang="en-US" sz="2800" i="1">
                                          <a:latin typeface="Cambria Math"/>
                                        </a:rPr>
                                        <m:t>𝛽</m:t>
                                      </m:r>
                                      <m:r>
                                        <a:rPr lang="en-US" sz="2800" i="1">
                                          <a:latin typeface="Cambria Math"/>
                                        </a:rPr>
                                        <m:t>𝑃</m:t>
                                      </m:r>
                                      <m:r>
                                        <a:rPr lang="en-US" sz="2800" i="1">
                                          <a:latin typeface="Cambria Math"/>
                                        </a:rPr>
                                        <m:t>∆</m:t>
                                      </m:r>
                                      <m:r>
                                        <a:rPr lang="en-US" sz="2800" i="1">
                                          <a:latin typeface="Cambria Math"/>
                                        </a:rPr>
                                        <m:t>𝑉</m:t>
                                      </m:r>
                                    </m:e>
                                  </m:d>
                                </m:e>
                              </m:func>
                            </m:e>
                          </m:d>
                        </m:e>
                      </m:func>
                    </m:oMath>
                  </m:oMathPara>
                </a14:m>
                <a:endParaRPr lang="en-US" sz="2800" dirty="0" smtClean="0"/>
              </a:p>
              <a:p>
                <a:pPr marL="0" indent="0">
                  <a:buNone/>
                </a:pPr>
                <a:r>
                  <a:rPr lang="en-US" sz="2800" dirty="0" smtClean="0"/>
                  <a:t>     A </a:t>
                </a:r>
                <a:r>
                  <a:rPr lang="en-US" sz="2800" dirty="0"/>
                  <a:t>random number </a:t>
                </a:r>
                <a14:m>
                  <m:oMath xmlns:m="http://schemas.openxmlformats.org/officeDocument/2006/math">
                    <m:r>
                      <a:rPr lang="en-US" sz="2800" i="1">
                        <a:latin typeface="Cambria Math"/>
                      </a:rPr>
                      <m:t>𝑟</m:t>
                    </m:r>
                  </m:oMath>
                </a14:m>
                <a:r>
                  <a:rPr lang="en-US" sz="2800" dirty="0"/>
                  <a:t> is drawn in </a:t>
                </a:r>
                <a14:m>
                  <m:oMath xmlns:m="http://schemas.openxmlformats.org/officeDocument/2006/math">
                    <m:r>
                      <a:rPr lang="en-US" sz="2800" i="1">
                        <a:latin typeface="Cambria Math"/>
                      </a:rPr>
                      <m:t>[0.0,1.0)</m:t>
                    </m:r>
                  </m:oMath>
                </a14:m>
                <a:r>
                  <a:rPr lang="en-US" sz="2800" dirty="0"/>
                  <a:t> and the </a:t>
                </a:r>
                <a:r>
                  <a:rPr lang="en-US" sz="2800" dirty="0" smtClean="0"/>
                  <a:t>  </a:t>
                </a:r>
                <a:br>
                  <a:rPr lang="en-US" sz="2800" dirty="0" smtClean="0"/>
                </a:br>
                <a:r>
                  <a:rPr lang="en-US" sz="2800" dirty="0" smtClean="0"/>
                  <a:t>     move </a:t>
                </a:r>
                <a:r>
                  <a:rPr lang="en-US" sz="2800" dirty="0"/>
                  <a:t>is accepted if </a:t>
                </a:r>
                <a14:m>
                  <m:oMath xmlns:m="http://schemas.openxmlformats.org/officeDocument/2006/math">
                    <m:sSubSup>
                      <m:sSubSupPr>
                        <m:ctrlPr>
                          <a:rPr lang="en-US" sz="2800" i="1">
                            <a:latin typeface="Cambria Math"/>
                          </a:rPr>
                        </m:ctrlPr>
                      </m:sSubSupPr>
                      <m:e>
                        <m:r>
                          <a:rPr lang="en-US" sz="2800" i="1">
                            <a:latin typeface="Cambria Math"/>
                          </a:rPr>
                          <m:t>𝑃</m:t>
                        </m:r>
                      </m:e>
                      <m:sub>
                        <m:r>
                          <a:rPr lang="en-US" sz="2800" i="1">
                            <a:latin typeface="Cambria Math"/>
                          </a:rPr>
                          <m:t>12</m:t>
                        </m:r>
                      </m:sub>
                      <m:sup>
                        <m:r>
                          <a:rPr lang="en-US" sz="2800" i="1">
                            <a:latin typeface="Cambria Math"/>
                          </a:rPr>
                          <m:t>𝑎𝑐𝑐</m:t>
                        </m:r>
                      </m:sup>
                    </m:sSubSup>
                    <m:r>
                      <a:rPr lang="en-US" sz="2800" i="1">
                        <a:latin typeface="Cambria Math"/>
                      </a:rPr>
                      <m:t>&gt;</m:t>
                    </m:r>
                    <m:r>
                      <a:rPr lang="en-US" sz="2800" i="1">
                        <a:latin typeface="Cambria Math"/>
                      </a:rPr>
                      <m:t>𝑟</m:t>
                    </m:r>
                  </m:oMath>
                </a14:m>
                <a:r>
                  <a:rPr lang="en-US" sz="2800"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481" t="-955" b="-1486"/>
                </a:stretch>
              </a:blipFill>
            </p:spPr>
            <p:txBody>
              <a:bodyPr/>
              <a:lstStyle/>
              <a:p>
                <a:r>
                  <a:rPr lang="en-US">
                    <a:noFill/>
                  </a:rPr>
                  <a:t> </a:t>
                </a:r>
              </a:p>
            </p:txBody>
          </p:sp>
        </mc:Fallback>
      </mc:AlternateContent>
    </p:spTree>
    <p:extLst>
      <p:ext uri="{BB962C8B-B14F-4D97-AF65-F5344CB8AC3E}">
        <p14:creationId xmlns:p14="http://schemas.microsoft.com/office/powerpoint/2010/main" val="2524127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sz="3600" b="1" dirty="0"/>
                  <a:t>Frequency of moves</a:t>
                </a:r>
                <a:r>
                  <a:rPr lang="en-US" sz="2800" dirty="0"/>
                  <a:t/>
                </a:r>
                <a:br>
                  <a:rPr lang="en-US" sz="2800" dirty="0"/>
                </a:br>
                <a:r>
                  <a:rPr lang="en-US" sz="2600" dirty="0" smtClean="0"/>
                  <a:t>How frequent should we make a move? In </a:t>
                </a:r>
                <a:r>
                  <a:rPr lang="en-US" sz="2600" dirty="0" smtClean="0"/>
                  <a:t>an </a:t>
                </a:r>
                <a14:m>
                  <m:oMath xmlns:m="http://schemas.openxmlformats.org/officeDocument/2006/math">
                    <m:r>
                      <a:rPr lang="en-US" sz="2600" i="1">
                        <a:latin typeface="Cambria Math"/>
                      </a:rPr>
                      <m:t>𝑁𝑃𝑇</m:t>
                    </m:r>
                  </m:oMath>
                </a14:m>
                <a:r>
                  <a:rPr lang="en-US" sz="2600" dirty="0"/>
                  <a:t> simulation, particle displacement moves typically require an expense proportional to </a:t>
                </a:r>
                <a14:m>
                  <m:oMath xmlns:m="http://schemas.openxmlformats.org/officeDocument/2006/math">
                    <m:r>
                      <a:rPr lang="en-US" sz="2600" i="1">
                        <a:latin typeface="Cambria Math"/>
                      </a:rPr>
                      <m:t>𝑁</m:t>
                    </m:r>
                  </m:oMath>
                </a14:m>
                <a:r>
                  <a:rPr lang="en-US" sz="2600" dirty="0"/>
                  <a:t>, while volume scaling moves scale as </a:t>
                </a:r>
                <a14:m>
                  <m:oMath xmlns:m="http://schemas.openxmlformats.org/officeDocument/2006/math">
                    <m:sSup>
                      <m:sSupPr>
                        <m:ctrlPr>
                          <a:rPr lang="en-US" sz="2600" i="1">
                            <a:latin typeface="Cambria Math"/>
                          </a:rPr>
                        </m:ctrlPr>
                      </m:sSupPr>
                      <m:e>
                        <m:r>
                          <a:rPr lang="en-US" sz="2600" i="1">
                            <a:latin typeface="Cambria Math"/>
                          </a:rPr>
                          <m:t>𝑁</m:t>
                        </m:r>
                      </m:e>
                      <m:sup>
                        <m:r>
                          <a:rPr lang="en-US" sz="2600" i="1">
                            <a:latin typeface="Cambria Math"/>
                          </a:rPr>
                          <m:t>2</m:t>
                        </m:r>
                      </m:sup>
                    </m:sSup>
                  </m:oMath>
                </a14:m>
                <a:r>
                  <a:rPr lang="en-US" sz="2600" dirty="0"/>
                  <a:t>. It is therefore customary to attempt one volume scaling move, on average, for every </a:t>
                </a:r>
                <a14:m>
                  <m:oMath xmlns:m="http://schemas.openxmlformats.org/officeDocument/2006/math">
                    <m:r>
                      <a:rPr lang="en-US" sz="2600" i="1">
                        <a:latin typeface="Cambria Math"/>
                      </a:rPr>
                      <m:t>𝑁</m:t>
                    </m:r>
                  </m:oMath>
                </a14:m>
                <a:r>
                  <a:rPr lang="en-US" sz="2600" dirty="0"/>
                  <a:t> displacement moves attempted</a:t>
                </a:r>
                <a:r>
                  <a:rPr lang="en-US" sz="2600" dirty="0" smtClean="0"/>
                  <a:t>.</a:t>
                </a:r>
              </a:p>
              <a:p>
                <a:pPr marL="0" indent="0">
                  <a:buNone/>
                </a:pPr>
                <a:r>
                  <a:rPr lang="en-US" sz="2600" dirty="0"/>
                  <a:t>The random component of move selection is extremely important to the correct convergence of the Markov chain. This, one should not explicitly cycle through the </a:t>
                </a:r>
                <a14:m>
                  <m:oMath xmlns:m="http://schemas.openxmlformats.org/officeDocument/2006/math">
                    <m:r>
                      <a:rPr lang="en-US" sz="2600" i="1">
                        <a:latin typeface="Cambria Math"/>
                      </a:rPr>
                      <m:t>𝑁</m:t>
                    </m:r>
                  </m:oMath>
                </a14:m>
                <a:r>
                  <a:rPr lang="en-US" sz="2600" dirty="0"/>
                  <a:t> particles performing displacement moves and then perform a volume scaling attempt. Such regularity of moves, without a random component, will ultimately bias the stationary distribution</a:t>
                </a:r>
                <a:r>
                  <a:rPr lang="en-US" sz="2600" dirty="0" smtClean="0"/>
                  <a:t>.</a:t>
                </a:r>
                <a:endParaRPr lang="en-US" sz="2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6096000"/>
              </a:xfrm>
              <a:blipFill rotWithShape="1">
                <a:blip r:embed="rId2"/>
                <a:stretch>
                  <a:fillRect l="-2222" t="-1500" r="-2148"/>
                </a:stretch>
              </a:blipFill>
            </p:spPr>
            <p:txBody>
              <a:bodyPr/>
              <a:lstStyle/>
              <a:p>
                <a:r>
                  <a:rPr lang="en-US">
                    <a:noFill/>
                  </a:rPr>
                  <a:t> </a:t>
                </a:r>
              </a:p>
            </p:txBody>
          </p:sp>
        </mc:Fallback>
      </mc:AlternateContent>
    </p:spTree>
    <p:extLst>
      <p:ext uri="{BB962C8B-B14F-4D97-AF65-F5344CB8AC3E}">
        <p14:creationId xmlns:p14="http://schemas.microsoft.com/office/powerpoint/2010/main" val="2524127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457200" y="1600201"/>
            <a:ext cx="8229600" cy="4495800"/>
          </a:xfrm>
        </p:spPr>
        <p:txBody>
          <a:bodyPr>
            <a:normAutofit/>
          </a:bodyPr>
          <a:lstStyle/>
          <a:p>
            <a:pPr marL="0" indent="0">
              <a:buNone/>
            </a:pPr>
            <a:r>
              <a:rPr lang="en-US" sz="2000" dirty="0"/>
              <a:t>J.M. </a:t>
            </a:r>
            <a:r>
              <a:rPr lang="en-US" sz="2000" dirty="0" err="1"/>
              <a:t>Thijssen</a:t>
            </a:r>
            <a:r>
              <a:rPr lang="en-US" sz="2000" dirty="0"/>
              <a:t>, "Computational Physics" (University Press, Cambridge, United Kingdom, Second Edition, 2007</a:t>
            </a:r>
            <a:r>
              <a:rPr lang="en-US" sz="2000" dirty="0" smtClean="0"/>
              <a:t>).</a:t>
            </a:r>
          </a:p>
          <a:p>
            <a:pPr marL="0" indent="0">
              <a:buNone/>
            </a:pPr>
            <a:endParaRPr lang="en-US" sz="2000" dirty="0"/>
          </a:p>
          <a:p>
            <a:pPr marL="0" indent="0">
              <a:buNone/>
            </a:pPr>
            <a:r>
              <a:rPr lang="en-US" sz="2000" dirty="0" err="1"/>
              <a:t>Daan</a:t>
            </a:r>
            <a:r>
              <a:rPr lang="en-US" sz="2000" dirty="0"/>
              <a:t> </a:t>
            </a:r>
            <a:r>
              <a:rPr lang="en-US" sz="2000" dirty="0" err="1"/>
              <a:t>Frenkel</a:t>
            </a:r>
            <a:r>
              <a:rPr lang="en-US" sz="2000" dirty="0"/>
              <a:t> and </a:t>
            </a:r>
            <a:r>
              <a:rPr lang="en-US" sz="2000" dirty="0" err="1"/>
              <a:t>Berend</a:t>
            </a:r>
            <a:r>
              <a:rPr lang="en-US" sz="2000" dirty="0"/>
              <a:t> </a:t>
            </a:r>
            <a:r>
              <a:rPr lang="en-US" sz="2000" dirty="0" err="1"/>
              <a:t>Smit</a:t>
            </a:r>
            <a:r>
              <a:rPr lang="en-US" sz="2000" dirty="0"/>
              <a:t>, "Understanding Molecular Simulation From Algorithms to Applications" (Academic Press, Second Edition, 2002</a:t>
            </a:r>
            <a:r>
              <a:rPr lang="en-US" sz="2000" dirty="0" smtClean="0"/>
              <a:t>).</a:t>
            </a:r>
          </a:p>
          <a:p>
            <a:pPr marL="0" indent="0">
              <a:buNone/>
            </a:pPr>
            <a:endParaRPr lang="en-US" sz="2000" dirty="0" smtClean="0"/>
          </a:p>
          <a:p>
            <a:pPr marL="0" indent="0">
              <a:buNone/>
            </a:pPr>
            <a:r>
              <a:rPr lang="en-US" sz="2000" dirty="0" err="1" smtClean="0"/>
              <a:t>Marjolein</a:t>
            </a:r>
            <a:r>
              <a:rPr lang="en-US" sz="2000" dirty="0" smtClean="0"/>
              <a:t> </a:t>
            </a:r>
            <a:r>
              <a:rPr lang="en-US" sz="2000" dirty="0" err="1" smtClean="0"/>
              <a:t>Dijkstra</a:t>
            </a:r>
            <a:r>
              <a:rPr lang="en-US" sz="2000" dirty="0" smtClean="0"/>
              <a:t>, “Computational Material Science” (Lecture 5, </a:t>
            </a:r>
            <a:r>
              <a:rPr lang="en-US" sz="2000" dirty="0" err="1" smtClean="0"/>
              <a:t>Utrech</a:t>
            </a:r>
            <a:r>
              <a:rPr lang="en-US" sz="2000" dirty="0" smtClean="0"/>
              <a:t> University).</a:t>
            </a:r>
          </a:p>
          <a:p>
            <a:pPr marL="0" indent="0">
              <a:buNone/>
            </a:pPr>
            <a:endParaRPr lang="en-US" sz="2000" dirty="0"/>
          </a:p>
          <a:p>
            <a:pPr marL="0" indent="0">
              <a:buNone/>
            </a:pPr>
            <a:r>
              <a:rPr lang="en-US" sz="2000" dirty="0" smtClean="0"/>
              <a:t>M Scott Shell, “Monte </a:t>
            </a:r>
            <a:r>
              <a:rPr lang="en-US" sz="2000" dirty="0"/>
              <a:t>Carlo simulations in other </a:t>
            </a:r>
            <a:r>
              <a:rPr lang="en-US" sz="2000" dirty="0" smtClean="0"/>
              <a:t>ensembles” (Lecture Note, 2012).</a:t>
            </a:r>
            <a:endParaRPr lang="en-US" sz="2000" dirty="0"/>
          </a:p>
          <a:p>
            <a:pPr marL="0" indent="0">
              <a:buNone/>
            </a:pPr>
            <a:endParaRPr lang="en-US" sz="2000" dirty="0" smtClean="0"/>
          </a:p>
        </p:txBody>
      </p:sp>
    </p:spTree>
    <p:extLst>
      <p:ext uri="{BB962C8B-B14F-4D97-AF65-F5344CB8AC3E}">
        <p14:creationId xmlns:p14="http://schemas.microsoft.com/office/powerpoint/2010/main" val="288533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2800" dirty="0" smtClean="0"/>
                  <a:t>The </a:t>
                </a:r>
                <a:r>
                  <a:rPr lang="en-US" sz="2800" b="1" dirty="0" smtClean="0"/>
                  <a:t>isothermal-isobaric ensemble</a:t>
                </a:r>
                <a:r>
                  <a:rPr lang="en-US" sz="2800" dirty="0" smtClean="0"/>
                  <a:t> corresponds to constant </a:t>
                </a:r>
                <a14:m>
                  <m:oMath xmlns:m="http://schemas.openxmlformats.org/officeDocument/2006/math">
                    <m:r>
                      <a:rPr lang="en-US" sz="2800" i="1">
                        <a:latin typeface="Cambria Math"/>
                      </a:rPr>
                      <m:t>𝑇</m:t>
                    </m:r>
                    <m:r>
                      <a:rPr lang="en-US" sz="2800" i="1">
                        <a:latin typeface="Cambria Math"/>
                      </a:rPr>
                      <m:t>,</m:t>
                    </m:r>
                    <m:r>
                      <a:rPr lang="en-US" sz="2800" i="1">
                        <a:latin typeface="Cambria Math"/>
                      </a:rPr>
                      <m:t>𝑃</m:t>
                    </m:r>
                    <m:r>
                      <a:rPr lang="en-US" sz="2800" i="1">
                        <a:latin typeface="Cambria Math"/>
                      </a:rPr>
                      <m:t>,</m:t>
                    </m:r>
                    <m:r>
                      <a:rPr lang="en-US" sz="2800" i="1">
                        <a:latin typeface="Cambria Math"/>
                      </a:rPr>
                      <m:t>𝑁</m:t>
                    </m:r>
                  </m:oMath>
                </a14:m>
                <a:r>
                  <a:rPr lang="en-US" sz="2800" dirty="0"/>
                  <a:t> </a:t>
                </a:r>
                <a:r>
                  <a:rPr lang="en-US" sz="2800" dirty="0" smtClean="0"/>
                  <a:t>conditions (specified parameters), </a:t>
                </a:r>
                <a:r>
                  <a:rPr lang="en-US" sz="2800" dirty="0"/>
                  <a:t>when a system is held at constant temperature and pressure by connection to a heat and volume bath. That is, the system can exchange both energy and volume with its surroundings</a:t>
                </a:r>
                <a:r>
                  <a:rPr lang="en-US" sz="2800" dirty="0" smtClean="0"/>
                  <a:t>. In isothermal-isobaric ensemble, </a:t>
                </a:r>
                <a:r>
                  <a:rPr lang="en-US" sz="2800" dirty="0"/>
                  <a:t>both the energy and the volume of a system fluctuate</a:t>
                </a:r>
                <a:r>
                  <a:rPr lang="en-US" sz="2800" dirty="0" smtClean="0"/>
                  <a:t>. Thus, Monte Carlo moves should be adopted to track the energy and volume of the system.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1481" t="-955" r="-1185"/>
                </a:stretch>
              </a:blipFill>
            </p:spPr>
            <p:txBody>
              <a:bodyPr/>
              <a:lstStyle/>
              <a:p>
                <a:r>
                  <a:rPr lang="en-US">
                    <a:noFill/>
                  </a:rPr>
                  <a:t> </a:t>
                </a:r>
              </a:p>
            </p:txBody>
          </p:sp>
        </mc:Fallback>
      </mc:AlternateContent>
    </p:spTree>
    <p:extLst>
      <p:ext uri="{BB962C8B-B14F-4D97-AF65-F5344CB8AC3E}">
        <p14:creationId xmlns:p14="http://schemas.microsoft.com/office/powerpoint/2010/main" val="252412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a:xfrm>
            <a:off x="457200" y="1143000"/>
            <a:ext cx="8229600" cy="4952999"/>
          </a:xfrm>
        </p:spPr>
        <p:txBody>
          <a:bodyPr>
            <a:normAutofit/>
          </a:bodyPr>
          <a:lstStyle/>
          <a:p>
            <a:pPr marL="0" indent="0">
              <a:spcBef>
                <a:spcPts val="0"/>
              </a:spcBef>
              <a:buNone/>
            </a:pPr>
            <a:r>
              <a:rPr lang="en-US" sz="2400" dirty="0"/>
              <a:t>Defining parameters</a:t>
            </a:r>
          </a:p>
          <a:p>
            <a:pPr marL="0" indent="0">
              <a:spcBef>
                <a:spcPts val="0"/>
              </a:spcBef>
              <a:buNone/>
            </a:pPr>
            <a:r>
              <a:rPr lang="en-US" sz="2400" dirty="0" err="1" smtClean="0">
                <a:solidFill>
                  <a:srgbClr val="FF0000"/>
                </a:solidFill>
              </a:rPr>
              <a:t>initposition</a:t>
            </a:r>
            <a:r>
              <a:rPr lang="en-US" sz="2400" dirty="0" smtClean="0">
                <a:solidFill>
                  <a:srgbClr val="FF0000"/>
                </a:solidFill>
              </a:rPr>
              <a:t>[ ]</a:t>
            </a:r>
            <a:endParaRPr lang="en-US" sz="2400" dirty="0">
              <a:solidFill>
                <a:srgbClr val="FF0000"/>
              </a:solidFill>
            </a:endParaRPr>
          </a:p>
          <a:p>
            <a:pPr marL="0" indent="0">
              <a:spcBef>
                <a:spcPts val="0"/>
              </a:spcBef>
              <a:buNone/>
            </a:pPr>
            <a:r>
              <a:rPr lang="en-US" sz="2400" dirty="0" smtClean="0"/>
              <a:t>-Allocate particle coordinates in space</a:t>
            </a:r>
            <a:br>
              <a:rPr lang="en-US" sz="2400" dirty="0" smtClean="0"/>
            </a:br>
            <a:r>
              <a:rPr lang="en-US" dirty="0" smtClean="0"/>
              <a:t>-</a:t>
            </a:r>
            <a:r>
              <a:rPr lang="en-US" sz="2400" dirty="0" smtClean="0"/>
              <a:t>Determine magnitude of each particle’s coordinate</a:t>
            </a:r>
            <a:br>
              <a:rPr lang="en-US" sz="2400" dirty="0" smtClean="0"/>
            </a:br>
            <a:r>
              <a:rPr lang="en-US" sz="2400" dirty="0" smtClean="0"/>
              <a:t>-Assign diameter for each particle</a:t>
            </a:r>
            <a:br>
              <a:rPr lang="en-US" sz="2400" dirty="0" smtClean="0"/>
            </a:br>
            <a:r>
              <a:rPr lang="en-US" sz="2400" dirty="0" smtClean="0">
                <a:solidFill>
                  <a:srgbClr val="FF0000"/>
                </a:solidFill>
              </a:rPr>
              <a:t>end </a:t>
            </a:r>
            <a:r>
              <a:rPr lang="en-US" sz="2400" dirty="0" err="1" smtClean="0">
                <a:solidFill>
                  <a:srgbClr val="FF0000"/>
                </a:solidFill>
              </a:rPr>
              <a:t>initposition</a:t>
            </a:r>
            <a:endParaRPr lang="en-US" dirty="0">
              <a:solidFill>
                <a:srgbClr val="FF0000"/>
              </a:solidFill>
            </a:endParaRPr>
          </a:p>
          <a:p>
            <a:pPr marL="0" indent="0">
              <a:spcBef>
                <a:spcPts val="0"/>
              </a:spcBef>
              <a:buNone/>
            </a:pPr>
            <a:r>
              <a:rPr lang="en-US" sz="2400" dirty="0" smtClean="0">
                <a:solidFill>
                  <a:srgbClr val="FF0000"/>
                </a:solidFill>
              </a:rPr>
              <a:t>Energy[]</a:t>
            </a:r>
          </a:p>
          <a:p>
            <a:pPr marL="0" indent="0">
              <a:spcBef>
                <a:spcPts val="0"/>
              </a:spcBef>
              <a:buNone/>
            </a:pPr>
            <a:r>
              <a:rPr lang="en-US" sz="2400" dirty="0" smtClean="0"/>
              <a:t>-</a:t>
            </a:r>
            <a:r>
              <a:rPr lang="en-US" sz="2400" dirty="0"/>
              <a:t>U</a:t>
            </a:r>
            <a:r>
              <a:rPr lang="en-US" sz="2400" dirty="0" smtClean="0"/>
              <a:t>pdate potential energy by </a:t>
            </a:r>
            <a:r>
              <a:rPr lang="en-US" sz="2400" dirty="0" err="1" smtClean="0"/>
              <a:t>Lennard</a:t>
            </a:r>
            <a:r>
              <a:rPr lang="en-US" sz="2400" dirty="0" smtClean="0"/>
              <a:t>-Jones potential</a:t>
            </a:r>
          </a:p>
          <a:p>
            <a:pPr marL="0" indent="0">
              <a:spcBef>
                <a:spcPts val="0"/>
              </a:spcBef>
              <a:buNone/>
            </a:pPr>
            <a:r>
              <a:rPr lang="en-US" sz="2400" dirty="0" smtClean="0">
                <a:solidFill>
                  <a:srgbClr val="FF0000"/>
                </a:solidFill>
              </a:rPr>
              <a:t>End </a:t>
            </a:r>
            <a:r>
              <a:rPr lang="en-US" sz="2400" dirty="0" smtClean="0">
                <a:solidFill>
                  <a:srgbClr val="FF0000"/>
                </a:solidFill>
              </a:rPr>
              <a:t>Energy</a:t>
            </a:r>
          </a:p>
          <a:p>
            <a:pPr marL="0" indent="0">
              <a:spcBef>
                <a:spcPts val="0"/>
              </a:spcBef>
              <a:buNone/>
            </a:pPr>
            <a:r>
              <a:rPr lang="en-US" sz="2400" dirty="0" smtClean="0">
                <a:solidFill>
                  <a:schemeClr val="tx2"/>
                </a:solidFill>
              </a:rPr>
              <a:t>-------------------------------------------------------------------------------------</a:t>
            </a:r>
          </a:p>
          <a:p>
            <a:pPr marL="0" indent="0">
              <a:spcBef>
                <a:spcPts val="0"/>
              </a:spcBef>
              <a:buNone/>
            </a:pPr>
            <a:r>
              <a:rPr lang="en-US" sz="2400" dirty="0" smtClean="0">
                <a:solidFill>
                  <a:schemeClr val="tx2"/>
                </a:solidFill>
              </a:rPr>
              <a:t>Functions that d</a:t>
            </a:r>
            <a:r>
              <a:rPr lang="en-US" sz="2400" dirty="0" smtClean="0">
                <a:solidFill>
                  <a:schemeClr val="tx2"/>
                </a:solidFill>
              </a:rPr>
              <a:t>etermine initial position and initial energy</a:t>
            </a:r>
            <a:endParaRPr lang="en-US" sz="2400" dirty="0"/>
          </a:p>
        </p:txBody>
      </p:sp>
    </p:spTree>
    <p:extLst>
      <p:ext uri="{BB962C8B-B14F-4D97-AF65-F5344CB8AC3E}">
        <p14:creationId xmlns:p14="http://schemas.microsoft.com/office/powerpoint/2010/main" val="300310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a:xfrm>
            <a:off x="457200" y="1143000"/>
            <a:ext cx="8229600" cy="4495800"/>
          </a:xfrm>
        </p:spPr>
        <p:txBody>
          <a:bodyPr>
            <a:normAutofit/>
          </a:bodyPr>
          <a:lstStyle/>
          <a:p>
            <a:pPr marL="0" indent="0">
              <a:spcBef>
                <a:spcPts val="0"/>
              </a:spcBef>
              <a:buNone/>
            </a:pPr>
            <a:r>
              <a:rPr lang="en-US" sz="2400" dirty="0" err="1">
                <a:solidFill>
                  <a:srgbClr val="FF0000"/>
                </a:solidFill>
              </a:rPr>
              <a:t>v</a:t>
            </a:r>
            <a:r>
              <a:rPr lang="en-US" sz="2400" dirty="0" err="1" smtClean="0">
                <a:solidFill>
                  <a:srgbClr val="FF0000"/>
                </a:solidFill>
              </a:rPr>
              <a:t>olumechange</a:t>
            </a:r>
            <a:r>
              <a:rPr lang="en-US" sz="2400" dirty="0" smtClean="0">
                <a:solidFill>
                  <a:srgbClr val="FF0000"/>
                </a:solidFill>
              </a:rPr>
              <a:t>[]</a:t>
            </a:r>
          </a:p>
          <a:p>
            <a:pPr marL="0" indent="0">
              <a:spcBef>
                <a:spcPts val="0"/>
              </a:spcBef>
              <a:buNone/>
            </a:pPr>
            <a:r>
              <a:rPr lang="en-US" sz="2400" dirty="0" smtClean="0"/>
              <a:t>-Do test whether volume change is allowed or not from </a:t>
            </a:r>
            <a:r>
              <a:rPr lang="en-US" sz="2400" dirty="0" smtClean="0">
                <a:solidFill>
                  <a:schemeClr val="tx2"/>
                </a:solidFill>
              </a:rPr>
              <a:t>acceptance criterion </a:t>
            </a:r>
            <a:r>
              <a:rPr lang="en-US" sz="2400" dirty="0" smtClean="0"/>
              <a:t>(</a:t>
            </a:r>
            <a:r>
              <a:rPr lang="en-US" sz="2400" dirty="0" err="1" smtClean="0"/>
              <a:t>volaccprob</a:t>
            </a:r>
            <a:r>
              <a:rPr lang="en-US" sz="2400" dirty="0" smtClean="0"/>
              <a:t>).</a:t>
            </a:r>
          </a:p>
          <a:p>
            <a:pPr marL="0" indent="0">
              <a:spcBef>
                <a:spcPts val="0"/>
              </a:spcBef>
              <a:buNone/>
            </a:pPr>
            <a:r>
              <a:rPr lang="en-US" sz="2400" dirty="0" smtClean="0"/>
              <a:t>-Update new volume, new simulation box size, new potential energy</a:t>
            </a:r>
            <a:endParaRPr lang="en-US" sz="2400" dirty="0"/>
          </a:p>
          <a:p>
            <a:pPr marL="0" indent="0">
              <a:spcBef>
                <a:spcPts val="0"/>
              </a:spcBef>
              <a:buNone/>
            </a:pPr>
            <a:r>
              <a:rPr lang="en-US" sz="2400" dirty="0" smtClean="0"/>
              <a:t>-Determine </a:t>
            </a:r>
            <a:r>
              <a:rPr lang="en-US" sz="2400" dirty="0" err="1" smtClean="0"/>
              <a:t>scalefactor</a:t>
            </a:r>
            <a:r>
              <a:rPr lang="en-US" sz="2400" dirty="0" smtClean="0"/>
              <a:t> if successfully change the volume.</a:t>
            </a:r>
          </a:p>
          <a:p>
            <a:pPr marL="0" indent="0">
              <a:spcBef>
                <a:spcPts val="0"/>
              </a:spcBef>
              <a:buNone/>
            </a:pPr>
            <a:r>
              <a:rPr lang="en-US" sz="2400" dirty="0" smtClean="0"/>
              <a:t>-</a:t>
            </a:r>
            <a:r>
              <a:rPr lang="en-US" sz="2400" dirty="0" smtClean="0">
                <a:solidFill>
                  <a:srgbClr val="FF0000"/>
                </a:solidFill>
              </a:rPr>
              <a:t>rescaling[]</a:t>
            </a:r>
          </a:p>
          <a:p>
            <a:pPr marL="0" indent="0">
              <a:spcBef>
                <a:spcPts val="0"/>
              </a:spcBef>
              <a:buNone/>
            </a:pPr>
            <a:r>
              <a:rPr lang="en-US" sz="2400" dirty="0">
                <a:solidFill>
                  <a:srgbClr val="FF0000"/>
                </a:solidFill>
              </a:rPr>
              <a:t>e</a:t>
            </a:r>
            <a:r>
              <a:rPr lang="en-US" sz="2400" dirty="0" smtClean="0">
                <a:solidFill>
                  <a:srgbClr val="FF0000"/>
                </a:solidFill>
              </a:rPr>
              <a:t>nd volume </a:t>
            </a:r>
            <a:r>
              <a:rPr lang="en-US" sz="2400" dirty="0" smtClean="0">
                <a:solidFill>
                  <a:srgbClr val="FF0000"/>
                </a:solidFill>
              </a:rPr>
              <a:t>change</a:t>
            </a:r>
          </a:p>
          <a:p>
            <a:pPr marL="0" indent="0">
              <a:spcBef>
                <a:spcPts val="0"/>
              </a:spcBef>
              <a:buNone/>
            </a:pPr>
            <a:r>
              <a:rPr lang="en-US" sz="2400" dirty="0" smtClean="0">
                <a:solidFill>
                  <a:schemeClr val="tx2"/>
                </a:solidFill>
              </a:rPr>
              <a:t>-------------------------------------------------------------------------------------</a:t>
            </a:r>
            <a:endParaRPr lang="en-US" sz="2400" dirty="0"/>
          </a:p>
          <a:p>
            <a:pPr marL="0" indent="0">
              <a:spcBef>
                <a:spcPts val="0"/>
              </a:spcBef>
              <a:buNone/>
            </a:pPr>
            <a:r>
              <a:rPr lang="en-US" sz="2400" dirty="0" smtClean="0">
                <a:solidFill>
                  <a:schemeClr val="tx2"/>
                </a:solidFill>
              </a:rPr>
              <a:t>Function that run and a</a:t>
            </a:r>
            <a:r>
              <a:rPr lang="en-US" sz="2400" dirty="0" smtClean="0">
                <a:solidFill>
                  <a:schemeClr val="tx2"/>
                </a:solidFill>
              </a:rPr>
              <a:t>ttempt to change volume and check change in energy if success</a:t>
            </a:r>
            <a:endParaRPr lang="en-US" sz="2400" dirty="0" smtClean="0">
              <a:solidFill>
                <a:schemeClr val="tx2"/>
              </a:solidFill>
            </a:endParaRPr>
          </a:p>
        </p:txBody>
      </p:sp>
    </p:spTree>
    <p:extLst>
      <p:ext uri="{BB962C8B-B14F-4D97-AF65-F5344CB8AC3E}">
        <p14:creationId xmlns:p14="http://schemas.microsoft.com/office/powerpoint/2010/main" val="1377320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a:xfrm>
            <a:off x="457200" y="1143000"/>
            <a:ext cx="8229600" cy="5486400"/>
          </a:xfrm>
        </p:spPr>
        <p:txBody>
          <a:bodyPr>
            <a:normAutofit/>
          </a:bodyPr>
          <a:lstStyle/>
          <a:p>
            <a:pPr marL="0" indent="0">
              <a:spcBef>
                <a:spcPts val="0"/>
              </a:spcBef>
              <a:buNone/>
            </a:pPr>
            <a:r>
              <a:rPr lang="en-US" sz="2400" dirty="0">
                <a:solidFill>
                  <a:srgbClr val="FF0000"/>
                </a:solidFill>
              </a:rPr>
              <a:t>r</a:t>
            </a:r>
            <a:r>
              <a:rPr lang="en-US" sz="2400" dirty="0" smtClean="0">
                <a:solidFill>
                  <a:srgbClr val="FF0000"/>
                </a:solidFill>
              </a:rPr>
              <a:t>escaling[]</a:t>
            </a:r>
          </a:p>
          <a:p>
            <a:pPr marL="0" indent="0">
              <a:spcBef>
                <a:spcPts val="0"/>
              </a:spcBef>
              <a:buNone/>
            </a:pPr>
            <a:r>
              <a:rPr lang="en-US" sz="2400" dirty="0" smtClean="0"/>
              <a:t>-Update rescaled coordinates and their magnitudes.</a:t>
            </a:r>
          </a:p>
          <a:p>
            <a:pPr marL="0" indent="0">
              <a:spcBef>
                <a:spcPts val="0"/>
              </a:spcBef>
              <a:buNone/>
            </a:pPr>
            <a:r>
              <a:rPr lang="en-US" sz="2400" dirty="0">
                <a:solidFill>
                  <a:srgbClr val="FF0000"/>
                </a:solidFill>
              </a:rPr>
              <a:t>e</a:t>
            </a:r>
            <a:r>
              <a:rPr lang="en-US" sz="2400" dirty="0" smtClean="0">
                <a:solidFill>
                  <a:srgbClr val="FF0000"/>
                </a:solidFill>
              </a:rPr>
              <a:t>nd rescaling</a:t>
            </a:r>
          </a:p>
          <a:p>
            <a:pPr marL="0" indent="0">
              <a:spcBef>
                <a:spcPts val="0"/>
              </a:spcBef>
              <a:buNone/>
            </a:pPr>
            <a:r>
              <a:rPr lang="en-US" sz="2400" dirty="0" err="1">
                <a:solidFill>
                  <a:srgbClr val="FF0000"/>
                </a:solidFill>
              </a:rPr>
              <a:t>p</a:t>
            </a:r>
            <a:r>
              <a:rPr lang="en-US" sz="2400" dirty="0" err="1" smtClean="0">
                <a:solidFill>
                  <a:srgbClr val="FF0000"/>
                </a:solidFill>
              </a:rPr>
              <a:t>articlechange</a:t>
            </a:r>
            <a:r>
              <a:rPr lang="en-US" sz="2400" dirty="0" smtClean="0">
                <a:solidFill>
                  <a:srgbClr val="FF0000"/>
                </a:solidFill>
              </a:rPr>
              <a:t>[dummy]</a:t>
            </a:r>
          </a:p>
          <a:p>
            <a:pPr marL="0" indent="0">
              <a:spcBef>
                <a:spcPts val="0"/>
              </a:spcBef>
              <a:buNone/>
            </a:pPr>
            <a:r>
              <a:rPr lang="en-US" sz="2400" dirty="0" smtClean="0"/>
              <a:t>-</a:t>
            </a:r>
            <a:r>
              <a:rPr lang="en-US" sz="2400" dirty="0"/>
              <a:t>A</a:t>
            </a:r>
            <a:r>
              <a:rPr lang="en-US" sz="2400" dirty="0" smtClean="0"/>
              <a:t>ttempt moving chosen </a:t>
            </a:r>
            <a:r>
              <a:rPr lang="en-US" sz="2400" dirty="0" smtClean="0">
                <a:solidFill>
                  <a:srgbClr val="FF0000"/>
                </a:solidFill>
              </a:rPr>
              <a:t>particle[dummy]</a:t>
            </a:r>
            <a:r>
              <a:rPr lang="en-US" sz="2400" dirty="0" smtClean="0"/>
              <a:t>.</a:t>
            </a:r>
          </a:p>
          <a:p>
            <a:pPr marL="0" indent="0">
              <a:spcBef>
                <a:spcPts val="0"/>
              </a:spcBef>
              <a:buNone/>
            </a:pPr>
            <a:r>
              <a:rPr lang="en-US" sz="2400" dirty="0" smtClean="0"/>
              <a:t>-Recalculate energy difference.</a:t>
            </a:r>
          </a:p>
          <a:p>
            <a:pPr marL="0" indent="0">
              <a:spcBef>
                <a:spcPts val="0"/>
              </a:spcBef>
              <a:buNone/>
            </a:pPr>
            <a:r>
              <a:rPr lang="en-US" sz="2400" dirty="0" smtClean="0"/>
              <a:t>-Do test whether to move is accepted or not.</a:t>
            </a:r>
          </a:p>
          <a:p>
            <a:pPr marL="0" indent="0">
              <a:spcBef>
                <a:spcPts val="0"/>
              </a:spcBef>
              <a:buNone/>
            </a:pPr>
            <a:r>
              <a:rPr lang="en-US" sz="2400" dirty="0" smtClean="0"/>
              <a:t>-If yes, do </a:t>
            </a:r>
            <a:r>
              <a:rPr lang="en-US" sz="2400" dirty="0" smtClean="0">
                <a:solidFill>
                  <a:srgbClr val="FF0000"/>
                </a:solidFill>
              </a:rPr>
              <a:t>overlap[] </a:t>
            </a:r>
            <a:r>
              <a:rPr lang="en-US" sz="2400" dirty="0" smtClean="0"/>
              <a:t>and </a:t>
            </a:r>
            <a:r>
              <a:rPr lang="en-US" sz="2400" dirty="0" err="1" smtClean="0">
                <a:solidFill>
                  <a:srgbClr val="FF0000"/>
                </a:solidFill>
              </a:rPr>
              <a:t>putback</a:t>
            </a:r>
            <a:r>
              <a:rPr lang="en-US" sz="2400" dirty="0" smtClean="0">
                <a:solidFill>
                  <a:srgbClr val="FF0000"/>
                </a:solidFill>
              </a:rPr>
              <a:t>[] </a:t>
            </a:r>
            <a:r>
              <a:rPr lang="en-US" sz="2400" dirty="0" smtClean="0"/>
              <a:t>tests to test whether the moved particle overlapped with any nearest particle or run out of the simulation box (periodic boundary conditions)</a:t>
            </a:r>
          </a:p>
          <a:p>
            <a:pPr marL="0" indent="0">
              <a:spcBef>
                <a:spcPts val="0"/>
              </a:spcBef>
              <a:buNone/>
            </a:pPr>
            <a:r>
              <a:rPr lang="en-US" sz="2400" dirty="0" smtClean="0">
                <a:solidFill>
                  <a:srgbClr val="FF0000"/>
                </a:solidFill>
              </a:rPr>
              <a:t>end </a:t>
            </a:r>
            <a:r>
              <a:rPr lang="en-US" sz="2400" dirty="0" err="1" smtClean="0">
                <a:solidFill>
                  <a:srgbClr val="FF0000"/>
                </a:solidFill>
              </a:rPr>
              <a:t>particlechange</a:t>
            </a:r>
            <a:endParaRPr lang="en-US" sz="2400" dirty="0" smtClean="0">
              <a:solidFill>
                <a:srgbClr val="FF0000"/>
              </a:solidFill>
            </a:endParaRPr>
          </a:p>
          <a:p>
            <a:pPr marL="0" indent="0">
              <a:spcBef>
                <a:spcPts val="0"/>
              </a:spcBef>
              <a:buNone/>
            </a:pPr>
            <a:r>
              <a:rPr lang="en-US" sz="2400" dirty="0" smtClean="0">
                <a:solidFill>
                  <a:schemeClr val="tx2"/>
                </a:solidFill>
              </a:rPr>
              <a:t>-------------------------------------------------------------------------------------</a:t>
            </a:r>
          </a:p>
          <a:p>
            <a:pPr marL="0" indent="0">
              <a:spcBef>
                <a:spcPts val="0"/>
              </a:spcBef>
              <a:buNone/>
            </a:pPr>
            <a:r>
              <a:rPr lang="en-US" sz="2400" dirty="0" smtClean="0">
                <a:solidFill>
                  <a:schemeClr val="tx2"/>
                </a:solidFill>
              </a:rPr>
              <a:t>Function that run and attempt to move particle and check change in energy if success</a:t>
            </a:r>
            <a:endParaRPr lang="en-US" sz="2400" dirty="0" smtClean="0">
              <a:solidFill>
                <a:schemeClr val="tx2"/>
              </a:solidFill>
            </a:endParaRPr>
          </a:p>
        </p:txBody>
      </p:sp>
    </p:spTree>
    <p:extLst>
      <p:ext uri="{BB962C8B-B14F-4D97-AF65-F5344CB8AC3E}">
        <p14:creationId xmlns:p14="http://schemas.microsoft.com/office/powerpoint/2010/main" val="374384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43000"/>
                <a:ext cx="8229600" cy="5562600"/>
              </a:xfrm>
            </p:spPr>
            <p:txBody>
              <a:bodyPr>
                <a:normAutofit lnSpcReduction="10000"/>
              </a:bodyPr>
              <a:lstStyle/>
              <a:p>
                <a:pPr marL="0" indent="0">
                  <a:spcBef>
                    <a:spcPts val="0"/>
                  </a:spcBef>
                  <a:buNone/>
                </a:pPr>
                <a:r>
                  <a:rPr lang="en-US" sz="2400" dirty="0">
                    <a:solidFill>
                      <a:srgbClr val="FF0000"/>
                    </a:solidFill>
                  </a:rPr>
                  <a:t>o</a:t>
                </a:r>
                <a:r>
                  <a:rPr lang="en-US" sz="2400" dirty="0" smtClean="0">
                    <a:solidFill>
                      <a:srgbClr val="FF0000"/>
                    </a:solidFill>
                  </a:rPr>
                  <a:t>verlap</a:t>
                </a:r>
                <a:r>
                  <a:rPr lang="en-US" sz="2400" dirty="0" smtClean="0">
                    <a:solidFill>
                      <a:srgbClr val="FF0000"/>
                    </a:solidFill>
                  </a:rPr>
                  <a:t>[]</a:t>
                </a:r>
              </a:p>
              <a:p>
                <a:pPr marL="0" indent="0">
                  <a:spcBef>
                    <a:spcPts val="0"/>
                  </a:spcBef>
                  <a:buNone/>
                </a:pPr>
                <a:r>
                  <a:rPr lang="en-US" sz="2400" dirty="0" smtClean="0"/>
                  <a:t>-if overlap then return the particle being moved</a:t>
                </a:r>
                <a:endParaRPr lang="en-US" sz="2400" dirty="0" smtClean="0"/>
              </a:p>
              <a:p>
                <a:pPr marL="0" indent="0">
                  <a:spcBef>
                    <a:spcPts val="0"/>
                  </a:spcBef>
                  <a:buNone/>
                </a:pPr>
                <a:r>
                  <a:rPr lang="en-US" sz="2400" dirty="0" err="1">
                    <a:solidFill>
                      <a:srgbClr val="FF0000"/>
                    </a:solidFill>
                  </a:rPr>
                  <a:t>p</a:t>
                </a:r>
                <a:r>
                  <a:rPr lang="en-US" sz="2400" dirty="0" err="1" smtClean="0">
                    <a:solidFill>
                      <a:srgbClr val="FF0000"/>
                    </a:solidFill>
                  </a:rPr>
                  <a:t>utback</a:t>
                </a:r>
                <a:r>
                  <a:rPr lang="en-US" sz="2400" dirty="0" smtClean="0">
                    <a:solidFill>
                      <a:srgbClr val="FF0000"/>
                    </a:solidFill>
                  </a:rPr>
                  <a:t>[]</a:t>
                </a:r>
              </a:p>
              <a:p>
                <a:pPr marL="0" indent="0">
                  <a:spcBef>
                    <a:spcPts val="0"/>
                  </a:spcBef>
                  <a:buNone/>
                </a:pPr>
                <a:r>
                  <a:rPr lang="en-US" sz="2400" dirty="0" smtClean="0"/>
                  <a:t>-if the particle moved out the boundary then put back the particle being moved</a:t>
                </a:r>
                <a:endParaRPr lang="en-US" sz="2400" dirty="0" smtClean="0"/>
              </a:p>
              <a:p>
                <a:pPr marL="0" indent="0">
                  <a:spcBef>
                    <a:spcPts val="0"/>
                  </a:spcBef>
                  <a:buNone/>
                </a:pPr>
                <a:r>
                  <a:rPr lang="en-US" sz="2400" dirty="0" smtClean="0">
                    <a:solidFill>
                      <a:srgbClr val="FF0000"/>
                    </a:solidFill>
                  </a:rPr>
                  <a:t>main[P_,T_]</a:t>
                </a:r>
              </a:p>
              <a:p>
                <a:pPr marL="0" indent="0">
                  <a:spcBef>
                    <a:spcPts val="0"/>
                  </a:spcBef>
                  <a:buNone/>
                </a:pPr>
                <a:r>
                  <a:rPr lang="en-US" sz="2400" dirty="0" smtClean="0"/>
                  <a:t>-Initialize Boltzmann coefficient, </a:t>
                </a:r>
                <a14:m>
                  <m:oMath xmlns:m="http://schemas.openxmlformats.org/officeDocument/2006/math">
                    <m:r>
                      <a:rPr lang="en-US" sz="2400" i="1" smtClean="0">
                        <a:latin typeface="Cambria Math"/>
                        <a:ea typeface="Cambria Math"/>
                      </a:rPr>
                      <m:t>𝛽</m:t>
                    </m:r>
                  </m:oMath>
                </a14:m>
                <a:endParaRPr lang="en-US" sz="2400" dirty="0" smtClean="0"/>
              </a:p>
              <a:p>
                <a:pPr marL="0" indent="0">
                  <a:spcBef>
                    <a:spcPts val="0"/>
                  </a:spcBef>
                  <a:buNone/>
                </a:pPr>
                <a:r>
                  <a:rPr lang="en-US" sz="2400" dirty="0" smtClean="0"/>
                  <a:t>-</a:t>
                </a:r>
                <a:r>
                  <a:rPr lang="en-US" sz="2400" dirty="0" err="1" smtClean="0"/>
                  <a:t>initposition</a:t>
                </a:r>
                <a:r>
                  <a:rPr lang="en-US" sz="2400" dirty="0" smtClean="0"/>
                  <a:t>[]</a:t>
                </a:r>
              </a:p>
              <a:p>
                <a:pPr marL="0" indent="0">
                  <a:spcBef>
                    <a:spcPts val="0"/>
                  </a:spcBef>
                  <a:buNone/>
                </a:pPr>
                <a:r>
                  <a:rPr lang="en-US" sz="2400" dirty="0" smtClean="0"/>
                  <a:t>-counters for volume change and particle move</a:t>
                </a:r>
              </a:p>
              <a:p>
                <a:pPr marL="0" indent="0">
                  <a:spcBef>
                    <a:spcPts val="0"/>
                  </a:spcBef>
                  <a:buNone/>
                </a:pPr>
                <a:r>
                  <a:rPr lang="en-US" sz="2400" dirty="0" smtClean="0"/>
                  <a:t>-For </a:t>
                </a:r>
                <a:r>
                  <a:rPr lang="en-US" sz="2400" dirty="0" err="1" smtClean="0"/>
                  <a:t>cyc</a:t>
                </a:r>
                <a:r>
                  <a:rPr lang="en-US" sz="2400" dirty="0" smtClean="0"/>
                  <a:t> &lt;= cycles, </a:t>
                </a:r>
              </a:p>
              <a:p>
                <a:pPr marL="0" indent="0">
                  <a:spcBef>
                    <a:spcPts val="0"/>
                  </a:spcBef>
                  <a:buNone/>
                </a:pPr>
                <a:r>
                  <a:rPr lang="en-US" sz="2400" dirty="0"/>
                  <a:t> </a:t>
                </a:r>
                <a:r>
                  <a:rPr lang="en-US" sz="2400" dirty="0" smtClean="0"/>
                  <a:t>  For </a:t>
                </a:r>
                <a:r>
                  <a:rPr lang="en-US" sz="2400" dirty="0" err="1" smtClean="0"/>
                  <a:t>i</a:t>
                </a:r>
                <a:r>
                  <a:rPr lang="en-US" sz="2400" dirty="0" smtClean="0"/>
                  <a:t> &lt;= number of particles,</a:t>
                </a:r>
              </a:p>
              <a:p>
                <a:pPr marL="0" indent="0">
                  <a:spcBef>
                    <a:spcPts val="0"/>
                  </a:spcBef>
                  <a:buNone/>
                </a:pPr>
                <a:r>
                  <a:rPr lang="en-US" sz="2400" dirty="0"/>
                  <a:t> </a:t>
                </a:r>
                <a:r>
                  <a:rPr lang="en-US" sz="2400" dirty="0" smtClean="0"/>
                  <a:t>  for every batch of NN particles perform one </a:t>
                </a:r>
                <a:r>
                  <a:rPr lang="en-US" sz="2400" dirty="0" err="1" smtClean="0"/>
                  <a:t>volumechange</a:t>
                </a:r>
                <a:r>
                  <a:rPr lang="en-US" sz="2400" dirty="0" smtClean="0"/>
                  <a:t>[]</a:t>
                </a:r>
              </a:p>
              <a:p>
                <a:pPr marL="0" indent="0">
                  <a:spcBef>
                    <a:spcPts val="0"/>
                  </a:spcBef>
                  <a:buNone/>
                </a:pPr>
                <a:r>
                  <a:rPr lang="en-US" sz="2400" dirty="0"/>
                  <a:t> </a:t>
                </a:r>
                <a:r>
                  <a:rPr lang="en-US" sz="2400" dirty="0" smtClean="0"/>
                  <a:t>  else perform </a:t>
                </a:r>
                <a:r>
                  <a:rPr lang="en-US" sz="2400" dirty="0" err="1" smtClean="0"/>
                  <a:t>particlechange</a:t>
                </a:r>
                <a:r>
                  <a:rPr lang="en-US" sz="2400" dirty="0" smtClean="0"/>
                  <a:t>[]</a:t>
                </a:r>
              </a:p>
              <a:p>
                <a:pPr marL="0" indent="0">
                  <a:spcBef>
                    <a:spcPts val="0"/>
                  </a:spcBef>
                  <a:buNone/>
                </a:pPr>
                <a:r>
                  <a:rPr lang="en-US" sz="2400" dirty="0" smtClean="0">
                    <a:solidFill>
                      <a:schemeClr val="tx2"/>
                    </a:solidFill>
                  </a:rPr>
                  <a:t>-------------------------------------------------------------------------------------</a:t>
                </a:r>
              </a:p>
              <a:p>
                <a:pPr marL="0" indent="0">
                  <a:spcBef>
                    <a:spcPts val="0"/>
                  </a:spcBef>
                  <a:buNone/>
                </a:pPr>
                <a:r>
                  <a:rPr lang="en-US" sz="2400" dirty="0" smtClean="0">
                    <a:solidFill>
                      <a:schemeClr val="tx2"/>
                    </a:solidFill>
                  </a:rPr>
                  <a:t>Main function that run the process to see how </a:t>
                </a:r>
                <a:r>
                  <a:rPr lang="en-US" sz="2400" dirty="0" err="1">
                    <a:solidFill>
                      <a:schemeClr val="tx2"/>
                    </a:solidFill>
                  </a:rPr>
                  <a:t>how</a:t>
                </a:r>
                <a:r>
                  <a:rPr lang="en-US" sz="2400" dirty="0">
                    <a:solidFill>
                      <a:schemeClr val="tx2"/>
                    </a:solidFill>
                  </a:rPr>
                  <a:t> energy fluctuates in isobaric-isothermal </a:t>
                </a:r>
                <a:r>
                  <a:rPr lang="en-US" sz="2400" dirty="0" smtClean="0">
                    <a:solidFill>
                      <a:schemeClr val="tx2"/>
                    </a:solidFill>
                  </a:rPr>
                  <a:t>ensemble</a:t>
                </a:r>
                <a:endParaRPr lang="en-US" sz="2400" dirty="0">
                  <a:solidFill>
                    <a:schemeClr val="tx2"/>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562600"/>
              </a:xfrm>
              <a:blipFill rotWithShape="1">
                <a:blip r:embed="rId2"/>
                <a:stretch>
                  <a:fillRect l="-1111" t="-1535"/>
                </a:stretch>
              </a:blipFill>
            </p:spPr>
            <p:txBody>
              <a:bodyPr/>
              <a:lstStyle/>
              <a:p>
                <a:r>
                  <a:rPr lang="en-US">
                    <a:noFill/>
                  </a:rPr>
                  <a:t> </a:t>
                </a:r>
              </a:p>
            </p:txBody>
          </p:sp>
        </mc:Fallback>
      </mc:AlternateContent>
    </p:spTree>
    <p:extLst>
      <p:ext uri="{BB962C8B-B14F-4D97-AF65-F5344CB8AC3E}">
        <p14:creationId xmlns:p14="http://schemas.microsoft.com/office/powerpoint/2010/main" val="248988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a:xfrm>
            <a:off x="457200" y="1143000"/>
            <a:ext cx="8229600" cy="4495800"/>
          </a:xfrm>
        </p:spPr>
        <p:txBody>
          <a:bodyPr>
            <a:normAutofit/>
          </a:bodyPr>
          <a:lstStyle/>
          <a:p>
            <a:pPr marL="0" indent="0">
              <a:spcBef>
                <a:spcPts val="0"/>
              </a:spcBef>
              <a:buNone/>
            </a:pPr>
            <a:r>
              <a:rPr lang="en-US" sz="2400" dirty="0" smtClean="0"/>
              <a:t>-update density</a:t>
            </a:r>
          </a:p>
          <a:p>
            <a:pPr marL="0" indent="0">
              <a:spcBef>
                <a:spcPts val="0"/>
              </a:spcBef>
              <a:buNone/>
            </a:pPr>
            <a:r>
              <a:rPr lang="en-US" sz="2400" dirty="0" smtClean="0"/>
              <a:t>-collect data</a:t>
            </a:r>
          </a:p>
          <a:p>
            <a:pPr marL="0" indent="0">
              <a:spcBef>
                <a:spcPts val="0"/>
              </a:spcBef>
              <a:buNone/>
            </a:pPr>
            <a:r>
              <a:rPr lang="en-US" sz="2400" dirty="0">
                <a:solidFill>
                  <a:srgbClr val="FF0000"/>
                </a:solidFill>
              </a:rPr>
              <a:t>e</a:t>
            </a:r>
            <a:r>
              <a:rPr lang="en-US" sz="2400" dirty="0" smtClean="0">
                <a:solidFill>
                  <a:srgbClr val="FF0000"/>
                </a:solidFill>
              </a:rPr>
              <a:t>nd main[]</a:t>
            </a:r>
          </a:p>
          <a:p>
            <a:pPr marL="0" indent="0">
              <a:spcBef>
                <a:spcPts val="0"/>
              </a:spcBef>
              <a:buNone/>
            </a:pPr>
            <a:r>
              <a:rPr lang="en-US" sz="2400" dirty="0" smtClean="0"/>
              <a:t>Display some </a:t>
            </a:r>
            <a:r>
              <a:rPr lang="en-US" sz="2400" dirty="0" smtClean="0"/>
              <a:t>variables</a:t>
            </a:r>
          </a:p>
          <a:p>
            <a:pPr marL="0" indent="0">
              <a:spcBef>
                <a:spcPts val="0"/>
              </a:spcBef>
              <a:buNone/>
            </a:pPr>
            <a:r>
              <a:rPr lang="en-US" sz="2400" dirty="0" smtClean="0">
                <a:solidFill>
                  <a:schemeClr val="tx2"/>
                </a:solidFill>
              </a:rPr>
              <a:t>------------------------------------------------------------------------------------</a:t>
            </a:r>
          </a:p>
          <a:p>
            <a:pPr marL="0" indent="0">
              <a:spcBef>
                <a:spcPts val="0"/>
              </a:spcBef>
              <a:buNone/>
            </a:pPr>
            <a:r>
              <a:rPr lang="en-US" sz="2400" dirty="0">
                <a:solidFill>
                  <a:schemeClr val="tx2"/>
                </a:solidFill>
              </a:rPr>
              <a:t>Main function that run the process to see how </a:t>
            </a:r>
            <a:r>
              <a:rPr lang="en-US" sz="2400" dirty="0" smtClean="0">
                <a:solidFill>
                  <a:schemeClr val="tx2"/>
                </a:solidFill>
              </a:rPr>
              <a:t>energy fluctuates in isobaric-isothermal ensemble</a:t>
            </a:r>
            <a:endParaRPr lang="en-US" sz="2400" dirty="0">
              <a:solidFill>
                <a:schemeClr val="tx2"/>
              </a:solidFill>
            </a:endParaRPr>
          </a:p>
        </p:txBody>
      </p:sp>
    </p:spTree>
    <p:extLst>
      <p:ext uri="{BB962C8B-B14F-4D97-AF65-F5344CB8AC3E}">
        <p14:creationId xmlns:p14="http://schemas.microsoft.com/office/powerpoint/2010/main" val="2308655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3"/>
          </a:xfrm>
        </p:spPr>
        <p:txBody>
          <a:bodyPr>
            <a:normAutofit/>
          </a:bodyPr>
          <a:lstStyle/>
          <a:p>
            <a:pPr marL="0" indent="0" algn="ctr">
              <a:buNone/>
            </a:pPr>
            <a:r>
              <a:rPr lang="en-US" sz="2800" dirty="0" smtClean="0"/>
              <a:t>But how do we have energy fluctuation in Monte Carlo simulation of isobaric-isothermal ensemble?</a:t>
            </a:r>
            <a:endParaRPr lang="en-US" dirty="0"/>
          </a:p>
        </p:txBody>
      </p:sp>
    </p:spTree>
    <p:extLst>
      <p:ext uri="{BB962C8B-B14F-4D97-AF65-F5344CB8AC3E}">
        <p14:creationId xmlns:p14="http://schemas.microsoft.com/office/powerpoint/2010/main" val="1417689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1519</Words>
  <Application>Microsoft Office PowerPoint</Application>
  <PresentationFormat>On-screen Show (4:3)</PresentationFormat>
  <Paragraphs>149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Monte Carlo Simulation: Simulate an Isothermal-Isobaric Ensemble</vt:lpstr>
      <vt:lpstr>PowerPoint Presentation</vt:lpstr>
      <vt:lpstr>PowerPoint Presentation</vt:lpstr>
      <vt:lpstr>Algorithm</vt:lpstr>
      <vt:lpstr>Algorithm</vt:lpstr>
      <vt:lpstr>Algorithm</vt:lpstr>
      <vt:lpstr>Algorithm</vt:lpstr>
      <vt:lpstr>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Monte Carlo Simulation: Isothermal-Isobaric Ensemble Simulation</dc:title>
  <dc:creator>Timonthy</dc:creator>
  <cp:lastModifiedBy>Timonthy</cp:lastModifiedBy>
  <cp:revision>25</cp:revision>
  <dcterms:created xsi:type="dcterms:W3CDTF">2013-01-24T22:16:47Z</dcterms:created>
  <dcterms:modified xsi:type="dcterms:W3CDTF">2013-11-17T15:48:07Z</dcterms:modified>
</cp:coreProperties>
</file>